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9" r:id="rId3"/>
    <p:sldId id="270" r:id="rId4"/>
    <p:sldId id="271" r:id="rId5"/>
    <p:sldId id="27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7936"/>
    <a:srgbClr val="F5BC4A"/>
    <a:srgbClr val="F58030"/>
    <a:srgbClr val="F65653"/>
    <a:srgbClr val="486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44" autoAdjust="0"/>
    <p:restoredTop sz="95915"/>
  </p:normalViewPr>
  <p:slideViewPr>
    <p:cSldViewPr snapToGrid="0" snapToObjects="1">
      <p:cViewPr varScale="1">
        <p:scale>
          <a:sx n="70" d="100"/>
          <a:sy n="70" d="100"/>
        </p:scale>
        <p:origin x="108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A5479-D00F-7B4E-B338-9D3ACB0631D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BC632-AD16-D645-9512-451C893792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74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05FED-2F6F-9042-8DF9-B7706198B8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28C43E-540F-0D49-B7FC-2DCE92ECF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DC7F5-F451-E24E-83ED-ED195FDA8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2CD2-C76D-5246-B29E-777822385321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82C3D-4484-4244-A645-90CC1AE34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70EBC-384B-E848-A503-D758B11D5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74D7-E053-0D4F-AD0B-2025B7FC03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87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963D0-67FE-5342-AFEE-115B23BCC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8648EF-F088-7B47-9451-69D6498DE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182F2-4943-8C41-955E-ED5CC94CE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2CD2-C76D-5246-B29E-777822385321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895FE-02CF-4D4D-9388-27A0C0AC8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BC516-E13A-9D42-8545-F1410C154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74D7-E053-0D4F-AD0B-2025B7FC03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14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DCE610-72B0-A846-AE24-A8F0A88F43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508A09-0964-EC42-9F91-947FB1A98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A68E7-68CA-B145-BA43-79E9F19C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2CD2-C76D-5246-B29E-777822385321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28747-A632-9241-A398-7D5E60EB9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03E28-D3EF-E740-A0E0-EA3EFDEC3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74D7-E053-0D4F-AD0B-2025B7FC03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461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6B973-5249-3E46-A7EB-2CCDEF7D7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88C69-5831-0747-8EA7-67C1AB622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1F8C6-7BB3-9947-9F45-D703289A8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2CD2-C76D-5246-B29E-777822385321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97F5B-52F1-7C4E-AC7B-BC315B310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09B2B-D3B6-CA4D-B659-28BC92C76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74D7-E053-0D4F-AD0B-2025B7FC03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6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6CDF8-FA49-B64B-B063-C659AF4A1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18FD8D-DFF6-0140-A512-4100B8751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25ADA-1DAC-0049-A960-1A5A9FCD9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2CD2-C76D-5246-B29E-777822385321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61AD6-A9FF-EB45-BDF3-941A0FCD7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A0F76-7D94-B248-92B2-2BD827A5D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74D7-E053-0D4F-AD0B-2025B7FC03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5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F0F6F-8100-FD4F-8BF4-53F5E8036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2C95A-765B-DA48-BC65-AF7B34C354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B7B93-F924-EE43-A7B1-6858AD402F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34F95-6A22-F94F-85A1-94B12B4C3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2CD2-C76D-5246-B29E-777822385321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5C87B2-AF52-9F43-BBEF-B65F51DA6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BC94E2-7010-A44E-84B8-60CBE59A5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74D7-E053-0D4F-AD0B-2025B7FC03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285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7B67A-4C52-0044-9B1F-84260D535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0D085-4102-3144-B1E5-F84DEC754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A8A784-5E7E-DB45-8017-E9D2AC8F7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D8DD5D-C6AB-ED4C-A22E-EDF05A610D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C7B1B3-8607-7046-8386-AFE9D8E0F2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81CC79-22AA-F149-9F56-109278BFB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2CD2-C76D-5246-B29E-777822385321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EEF258-A7ED-1848-A08E-CF183E51E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DB3F80-77B9-0846-928E-8A48B7620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74D7-E053-0D4F-AD0B-2025B7FC03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004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6AACF-C409-D74A-B6AD-C8AE6FCB7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F658E3-18F5-7C4C-AED8-86B527E2B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2CD2-C76D-5246-B29E-777822385321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C97F3C-87A1-D442-8BC3-19E85FB18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9EC16B-4CDB-5147-9814-1E42D0419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74D7-E053-0D4F-AD0B-2025B7FC03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74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42B70E-ED3C-1C4A-B4AE-94B194044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2CD2-C76D-5246-B29E-777822385321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60F894-D64E-C14A-A3A2-7B2FD95AF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9BF99-CB15-884D-A184-7621FF91F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74D7-E053-0D4F-AD0B-2025B7FC03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50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C5DAF-5CD9-3245-BC0C-DEAD71C63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2E7B2-3C3C-5148-9B75-616DBE25F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035FA0-5420-6D45-9FFB-F672D526D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BDF752-B89C-4945-9742-A0BE2B9E2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2CD2-C76D-5246-B29E-777822385321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07907-3BF9-F349-ACFD-D1D6C7DC7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BDEEF8-6975-ED44-8713-E9F0EDD6E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74D7-E053-0D4F-AD0B-2025B7FC03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7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6166C-D096-2643-BA9C-759AD2B04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53B4FE-9595-5042-86A8-B9DD835148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2E015A-C8CF-C749-A7DE-123F95624C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B12A37-1183-0F4F-B2B4-DB1C3128A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2CD2-C76D-5246-B29E-777822385321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969093-2936-FF4B-BA1A-383704B9F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5AB55-D09E-5E4E-B671-5C3A02A2B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74D7-E053-0D4F-AD0B-2025B7FC03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050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04C2E4-B963-3C47-AED7-03B40608C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426CD3-9A9C-8A43-94BD-E85D8DF57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1BE8B-364C-3742-8713-D2CCBF883E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72CD2-C76D-5246-B29E-777822385321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E892D-5583-024C-8260-42D66C9D06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3EBBA-646F-164A-9001-FE28C6CAB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274D7-E053-0D4F-AD0B-2025B7FC03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54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s.wikipedia.org/wiki/Idioma_ingl%C3%A9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30B8616-037A-9545-B3EF-A37C66542E2C}"/>
              </a:ext>
            </a:extLst>
          </p:cNvPr>
          <p:cNvSpPr txBox="1"/>
          <p:nvPr/>
        </p:nvSpPr>
        <p:spPr>
          <a:xfrm>
            <a:off x="5502442" y="1694345"/>
            <a:ext cx="65305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accent2">
                    <a:lumMod val="50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Auditoria General de la República</a:t>
            </a:r>
          </a:p>
          <a:p>
            <a:pPr algn="ctr"/>
            <a:endParaRPr lang="es-ES" sz="2800" b="1" dirty="0">
              <a:solidFill>
                <a:schemeClr val="accent2">
                  <a:lumMod val="50000"/>
                </a:schemeClr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algn="ctr"/>
            <a:r>
              <a:rPr lang="es-ES" sz="2800" b="1" dirty="0">
                <a:solidFill>
                  <a:schemeClr val="accent2">
                    <a:lumMod val="50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Introducción a la investigación cuantitativa</a:t>
            </a:r>
          </a:p>
          <a:p>
            <a:pPr algn="ctr"/>
            <a:endParaRPr lang="es-ES" sz="2800" b="1" dirty="0">
              <a:solidFill>
                <a:schemeClr val="accent2">
                  <a:lumMod val="50000"/>
                </a:schemeClr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algn="ctr"/>
            <a:endParaRPr lang="es-ES" sz="2800" b="1" dirty="0">
              <a:solidFill>
                <a:schemeClr val="accent2">
                  <a:lumMod val="50000"/>
                </a:schemeClr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algn="ctr"/>
            <a:endParaRPr lang="es-ES" sz="2800" b="1" dirty="0">
              <a:solidFill>
                <a:schemeClr val="accent2">
                  <a:lumMod val="50000"/>
                </a:schemeClr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algn="ctr"/>
            <a:r>
              <a:rPr lang="es-ES" sz="1600" b="1" dirty="0">
                <a:solidFill>
                  <a:schemeClr val="accent2">
                    <a:lumMod val="50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22 de junio de 2022</a:t>
            </a:r>
            <a:endParaRPr lang="es-ES" sz="1200" b="1" dirty="0">
              <a:solidFill>
                <a:schemeClr val="accent2">
                  <a:lumMod val="50000"/>
                </a:schemeClr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pic>
        <p:nvPicPr>
          <p:cNvPr id="4" name="Imagen 3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1448E998-4B16-BE87-BFF2-3C5A897C5B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9042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936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6D74AE-8722-8E4E-9D26-28BF8BC3A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7923371" y="-4179418"/>
            <a:ext cx="111513" cy="847034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1F1FF4B-1961-EC48-A12F-76E0465AA440}"/>
              </a:ext>
            </a:extLst>
          </p:cNvPr>
          <p:cNvSpPr/>
          <p:nvPr/>
        </p:nvSpPr>
        <p:spPr>
          <a:xfrm>
            <a:off x="597502" y="17342806"/>
            <a:ext cx="60897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Work Sans" pitchFamily="2" charset="77"/>
              </a:rPr>
              <a:t>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36FBEB-DCB8-AB4A-B8F8-B0C7DC1529D7}"/>
              </a:ext>
            </a:extLst>
          </p:cNvPr>
          <p:cNvSpPr/>
          <p:nvPr/>
        </p:nvSpPr>
        <p:spPr>
          <a:xfrm>
            <a:off x="749902" y="17495206"/>
            <a:ext cx="60897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Work Sans" pitchFamily="2" charset="77"/>
              </a:rPr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51037C-74AD-044E-832A-AF8FC7E93D64}"/>
              </a:ext>
            </a:extLst>
          </p:cNvPr>
          <p:cNvSpPr txBox="1"/>
          <p:nvPr/>
        </p:nvSpPr>
        <p:spPr>
          <a:xfrm>
            <a:off x="384368" y="6244682"/>
            <a:ext cx="5287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2D9B29-1D94-014F-831D-EE5D9A81C027}"/>
              </a:ext>
            </a:extLst>
          </p:cNvPr>
          <p:cNvSpPr txBox="1"/>
          <p:nvPr/>
        </p:nvSpPr>
        <p:spPr>
          <a:xfrm>
            <a:off x="1358874" y="959672"/>
            <a:ext cx="106343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0F7936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Conceptos generales - Definición: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319F90-45C2-B14E-A86E-97CB24128A82}"/>
              </a:ext>
            </a:extLst>
          </p:cNvPr>
          <p:cNvSpPr/>
          <p:nvPr/>
        </p:nvSpPr>
        <p:spPr>
          <a:xfrm>
            <a:off x="0" y="992459"/>
            <a:ext cx="1206474" cy="334536"/>
          </a:xfrm>
          <a:prstGeom prst="rect">
            <a:avLst/>
          </a:prstGeom>
          <a:solidFill>
            <a:srgbClr val="0F79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0FEE0D3-3ADC-6F6D-D166-DC1B0D3FD87C}"/>
              </a:ext>
            </a:extLst>
          </p:cNvPr>
          <p:cNvSpPr txBox="1"/>
          <p:nvPr/>
        </p:nvSpPr>
        <p:spPr>
          <a:xfrm>
            <a:off x="611295" y="2203223"/>
            <a:ext cx="109694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0" i="0" dirty="0">
                <a:solidFill>
                  <a:srgbClr val="333333"/>
                </a:solidFill>
                <a:effectLst/>
                <a:latin typeface="Merriweather" panose="020B0604020202020204" pitchFamily="2" charset="0"/>
              </a:rPr>
              <a:t>“En el enfoque cuantitativo, el diseño de investigación resulta determinante respecto a las relaciones entre la profundidad o alcance del estudio y los métodos y técnicas empleadas para la recolección y análisis de datos”</a:t>
            </a:r>
            <a:endParaRPr lang="es-CO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38F5015-C937-0ED1-E306-733224017D24}"/>
              </a:ext>
            </a:extLst>
          </p:cNvPr>
          <p:cNvSpPr txBox="1"/>
          <p:nvPr/>
        </p:nvSpPr>
        <p:spPr>
          <a:xfrm>
            <a:off x="648753" y="5922261"/>
            <a:ext cx="1063434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000" dirty="0"/>
              <a:t>https://investigaliacr.com/investigacion/metodos-y-tecnicas-de-investigacion-cuantitativa/</a:t>
            </a:r>
          </a:p>
        </p:txBody>
      </p:sp>
    </p:spTree>
    <p:extLst>
      <p:ext uri="{BB962C8B-B14F-4D97-AF65-F5344CB8AC3E}">
        <p14:creationId xmlns:p14="http://schemas.microsoft.com/office/powerpoint/2010/main" val="3916766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6D74AE-8722-8E4E-9D26-28BF8BC3A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7923371" y="-4179418"/>
            <a:ext cx="111513" cy="847034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1F1FF4B-1961-EC48-A12F-76E0465AA440}"/>
              </a:ext>
            </a:extLst>
          </p:cNvPr>
          <p:cNvSpPr/>
          <p:nvPr/>
        </p:nvSpPr>
        <p:spPr>
          <a:xfrm>
            <a:off x="597502" y="17342806"/>
            <a:ext cx="60897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Work Sans" pitchFamily="2" charset="77"/>
              </a:rPr>
              <a:t>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36FBEB-DCB8-AB4A-B8F8-B0C7DC1529D7}"/>
              </a:ext>
            </a:extLst>
          </p:cNvPr>
          <p:cNvSpPr/>
          <p:nvPr/>
        </p:nvSpPr>
        <p:spPr>
          <a:xfrm>
            <a:off x="749902" y="17495206"/>
            <a:ext cx="60897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Work Sans" pitchFamily="2" charset="77"/>
              </a:rPr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51037C-74AD-044E-832A-AF8FC7E93D64}"/>
              </a:ext>
            </a:extLst>
          </p:cNvPr>
          <p:cNvSpPr txBox="1"/>
          <p:nvPr/>
        </p:nvSpPr>
        <p:spPr>
          <a:xfrm>
            <a:off x="384368" y="6244682"/>
            <a:ext cx="5287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2D9B29-1D94-014F-831D-EE5D9A81C027}"/>
              </a:ext>
            </a:extLst>
          </p:cNvPr>
          <p:cNvSpPr txBox="1"/>
          <p:nvPr/>
        </p:nvSpPr>
        <p:spPr>
          <a:xfrm>
            <a:off x="1358874" y="959672"/>
            <a:ext cx="106343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0F7936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Conceptos generales: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319F90-45C2-B14E-A86E-97CB24128A82}"/>
              </a:ext>
            </a:extLst>
          </p:cNvPr>
          <p:cNvSpPr/>
          <p:nvPr/>
        </p:nvSpPr>
        <p:spPr>
          <a:xfrm>
            <a:off x="0" y="992459"/>
            <a:ext cx="1206474" cy="334536"/>
          </a:xfrm>
          <a:prstGeom prst="rect">
            <a:avLst/>
          </a:prstGeom>
          <a:solidFill>
            <a:srgbClr val="0F79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38F5015-C937-0ED1-E306-733224017D24}"/>
              </a:ext>
            </a:extLst>
          </p:cNvPr>
          <p:cNvSpPr txBox="1"/>
          <p:nvPr/>
        </p:nvSpPr>
        <p:spPr>
          <a:xfrm>
            <a:off x="648753" y="5922261"/>
            <a:ext cx="1063434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000" dirty="0" err="1"/>
              <a:t>Guia</a:t>
            </a:r>
            <a:r>
              <a:rPr lang="es-CO" sz="1000" dirty="0"/>
              <a:t>-</a:t>
            </a:r>
            <a:r>
              <a:rPr lang="es-CO" sz="1000" dirty="0" err="1"/>
              <a:t>didactica</a:t>
            </a:r>
            <a:r>
              <a:rPr lang="es-CO" sz="1000" dirty="0"/>
              <a:t>-</a:t>
            </a:r>
            <a:r>
              <a:rPr lang="es-CO" sz="1000" dirty="0" err="1"/>
              <a:t>metodologia</a:t>
            </a:r>
            <a:r>
              <a:rPr lang="es-CO" sz="1000" dirty="0"/>
              <a:t>-</a:t>
            </a:r>
            <a:r>
              <a:rPr lang="es-CO" sz="1000" dirty="0" err="1"/>
              <a:t>de-la-investigacion</a:t>
            </a:r>
            <a:endParaRPr lang="es-CO" sz="10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C41B0A8-AEEF-D3AD-6B22-141901BE45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4880" y="853532"/>
            <a:ext cx="4010025" cy="5391150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A96EFE71-955C-8CF9-A349-EBA7E31171CB}"/>
              </a:ext>
            </a:extLst>
          </p:cNvPr>
          <p:cNvSpPr txBox="1"/>
          <p:nvPr/>
        </p:nvSpPr>
        <p:spPr>
          <a:xfrm>
            <a:off x="482681" y="3480867"/>
            <a:ext cx="5613319" cy="171059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O" b="1" i="0" dirty="0">
                <a:solidFill>
                  <a:srgbClr val="333333"/>
                </a:solidFill>
                <a:effectLst/>
                <a:latin typeface="Merriweather" panose="00000500000000000000" pitchFamily="2" charset="0"/>
              </a:rPr>
              <a:t>Procesamiento: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O" b="0" i="0" dirty="0">
                <a:solidFill>
                  <a:srgbClr val="333333"/>
                </a:solidFill>
                <a:effectLst/>
                <a:latin typeface="Merriweather" panose="00000500000000000000" pitchFamily="2" charset="0"/>
              </a:rPr>
              <a:t>Conocimiento de la base de datos/datos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O" dirty="0">
                <a:solidFill>
                  <a:srgbClr val="333333"/>
                </a:solidFill>
                <a:latin typeface="Merriweather" panose="00000500000000000000" pitchFamily="2" charset="0"/>
              </a:rPr>
              <a:t>Depuración y estandarización de los datos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O" dirty="0">
                <a:solidFill>
                  <a:srgbClr val="333333"/>
                </a:solidFill>
                <a:latin typeface="Merriweather" panose="00000500000000000000" pitchFamily="2" charset="0"/>
              </a:rPr>
              <a:t>Cálculos</a:t>
            </a: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4F0D0B86-CC6E-2C08-97A0-52A193EB01CC}"/>
              </a:ext>
            </a:extLst>
          </p:cNvPr>
          <p:cNvSpPr/>
          <p:nvPr/>
        </p:nvSpPr>
        <p:spPr>
          <a:xfrm>
            <a:off x="384368" y="3412627"/>
            <a:ext cx="5711632" cy="1710596"/>
          </a:xfrm>
          <a:prstGeom prst="roundRect">
            <a:avLst/>
          </a:prstGeom>
          <a:noFill/>
          <a:ln>
            <a:solidFill>
              <a:srgbClr val="0F79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6B52D559-99AC-F597-DFE4-72833E42C604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6096000" y="4267925"/>
            <a:ext cx="28569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5310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6D74AE-8722-8E4E-9D26-28BF8BC3A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7923371" y="-4179418"/>
            <a:ext cx="111513" cy="847034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1F1FF4B-1961-EC48-A12F-76E0465AA440}"/>
              </a:ext>
            </a:extLst>
          </p:cNvPr>
          <p:cNvSpPr/>
          <p:nvPr/>
        </p:nvSpPr>
        <p:spPr>
          <a:xfrm>
            <a:off x="597502" y="17342806"/>
            <a:ext cx="60897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Work Sans" pitchFamily="2" charset="77"/>
              </a:rPr>
              <a:t>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36FBEB-DCB8-AB4A-B8F8-B0C7DC1529D7}"/>
              </a:ext>
            </a:extLst>
          </p:cNvPr>
          <p:cNvSpPr/>
          <p:nvPr/>
        </p:nvSpPr>
        <p:spPr>
          <a:xfrm>
            <a:off x="749902" y="17495206"/>
            <a:ext cx="60897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Work Sans" pitchFamily="2" charset="77"/>
              </a:rPr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51037C-74AD-044E-832A-AF8FC7E93D64}"/>
              </a:ext>
            </a:extLst>
          </p:cNvPr>
          <p:cNvSpPr txBox="1"/>
          <p:nvPr/>
        </p:nvSpPr>
        <p:spPr>
          <a:xfrm>
            <a:off x="384368" y="6244682"/>
            <a:ext cx="5287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2D9B29-1D94-014F-831D-EE5D9A81C027}"/>
              </a:ext>
            </a:extLst>
          </p:cNvPr>
          <p:cNvSpPr txBox="1"/>
          <p:nvPr/>
        </p:nvSpPr>
        <p:spPr>
          <a:xfrm>
            <a:off x="1358874" y="959672"/>
            <a:ext cx="106343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0F7936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Conceptos generales – Bases de datos: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319F90-45C2-B14E-A86E-97CB24128A82}"/>
              </a:ext>
            </a:extLst>
          </p:cNvPr>
          <p:cNvSpPr/>
          <p:nvPr/>
        </p:nvSpPr>
        <p:spPr>
          <a:xfrm>
            <a:off x="0" y="992459"/>
            <a:ext cx="1206474" cy="334536"/>
          </a:xfrm>
          <a:prstGeom prst="rect">
            <a:avLst/>
          </a:prstGeom>
          <a:solidFill>
            <a:srgbClr val="0F79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38F5015-C937-0ED1-E306-733224017D24}"/>
              </a:ext>
            </a:extLst>
          </p:cNvPr>
          <p:cNvSpPr txBox="1"/>
          <p:nvPr/>
        </p:nvSpPr>
        <p:spPr>
          <a:xfrm>
            <a:off x="648753" y="5922261"/>
            <a:ext cx="1063434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000" dirty="0"/>
              <a:t>https://es.wikipedia.org/wiki/Base_de_datos</a:t>
            </a:r>
          </a:p>
        </p:txBody>
      </p:sp>
      <p:pic>
        <p:nvPicPr>
          <p:cNvPr id="1026" name="Picture 2" descr="Bases de datos empresas">
            <a:extLst>
              <a:ext uri="{FF2B5EF4-FFF2-40B4-BE49-F238E27FC236}">
                <a16:creationId xmlns:a16="http://schemas.microsoft.com/office/drawing/2014/main" id="{3E259DE3-9997-8C15-FA58-73684197F3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90" y="1558418"/>
            <a:ext cx="633412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87331E3A-D230-CF87-E7B3-DFCE00C86D3C}"/>
              </a:ext>
            </a:extLst>
          </p:cNvPr>
          <p:cNvSpPr txBox="1"/>
          <p:nvPr/>
        </p:nvSpPr>
        <p:spPr>
          <a:xfrm>
            <a:off x="7506269" y="2101755"/>
            <a:ext cx="3630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“Una </a:t>
            </a:r>
            <a:r>
              <a:rPr lang="es-ES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base de datos</a:t>
            </a:r>
            <a:r>
              <a:rPr lang="es-E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(del </a:t>
            </a:r>
            <a:r>
              <a:rPr lang="es-ES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Idioma inglés"/>
              </a:rPr>
              <a:t>inglés</a:t>
            </a:r>
            <a:r>
              <a:rPr lang="es-E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s-E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database</a:t>
            </a:r>
            <a:r>
              <a:rPr lang="es-E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se encarga no solo de almacenar datos, sino también de conectarlos entre sí en una unidad lógica.” 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17890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6D74AE-8722-8E4E-9D26-28BF8BC3A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7923371" y="-4179418"/>
            <a:ext cx="111513" cy="847034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1F1FF4B-1961-EC48-A12F-76E0465AA440}"/>
              </a:ext>
            </a:extLst>
          </p:cNvPr>
          <p:cNvSpPr/>
          <p:nvPr/>
        </p:nvSpPr>
        <p:spPr>
          <a:xfrm>
            <a:off x="597502" y="17342806"/>
            <a:ext cx="60897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Work Sans" pitchFamily="2" charset="77"/>
              </a:rPr>
              <a:t>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36FBEB-DCB8-AB4A-B8F8-B0C7DC1529D7}"/>
              </a:ext>
            </a:extLst>
          </p:cNvPr>
          <p:cNvSpPr/>
          <p:nvPr/>
        </p:nvSpPr>
        <p:spPr>
          <a:xfrm>
            <a:off x="749902" y="17495206"/>
            <a:ext cx="60897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Work Sans" pitchFamily="2" charset="77"/>
              </a:rPr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51037C-74AD-044E-832A-AF8FC7E93D64}"/>
              </a:ext>
            </a:extLst>
          </p:cNvPr>
          <p:cNvSpPr txBox="1"/>
          <p:nvPr/>
        </p:nvSpPr>
        <p:spPr>
          <a:xfrm>
            <a:off x="384368" y="6244682"/>
            <a:ext cx="5287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2D9B29-1D94-014F-831D-EE5D9A81C027}"/>
              </a:ext>
            </a:extLst>
          </p:cNvPr>
          <p:cNvSpPr txBox="1"/>
          <p:nvPr/>
        </p:nvSpPr>
        <p:spPr>
          <a:xfrm>
            <a:off x="1358874" y="959672"/>
            <a:ext cx="106343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0F7936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Conceptos generales – Caso práctico: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319F90-45C2-B14E-A86E-97CB24128A82}"/>
              </a:ext>
            </a:extLst>
          </p:cNvPr>
          <p:cNvSpPr/>
          <p:nvPr/>
        </p:nvSpPr>
        <p:spPr>
          <a:xfrm>
            <a:off x="0" y="992459"/>
            <a:ext cx="1206474" cy="334536"/>
          </a:xfrm>
          <a:prstGeom prst="rect">
            <a:avLst/>
          </a:prstGeom>
          <a:solidFill>
            <a:srgbClr val="0F79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38F5015-C937-0ED1-E306-733224017D24}"/>
              </a:ext>
            </a:extLst>
          </p:cNvPr>
          <p:cNvSpPr txBox="1"/>
          <p:nvPr/>
        </p:nvSpPr>
        <p:spPr>
          <a:xfrm>
            <a:off x="648753" y="5922261"/>
            <a:ext cx="1063434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000" dirty="0"/>
              <a:t>https://es.wikipedia.org/wiki/Base_de_datos</a:t>
            </a:r>
          </a:p>
        </p:txBody>
      </p:sp>
    </p:spTree>
    <p:extLst>
      <p:ext uri="{BB962C8B-B14F-4D97-AF65-F5344CB8AC3E}">
        <p14:creationId xmlns:p14="http://schemas.microsoft.com/office/powerpoint/2010/main" val="688172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11724</TotalTime>
  <Words>173</Words>
  <Application>Microsoft Office PowerPoint</Application>
  <PresentationFormat>Panorámica</PresentationFormat>
  <Paragraphs>33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Merriweather</vt:lpstr>
      <vt:lpstr>Work Sans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Mariana Rueda Álvarez</dc:creator>
  <cp:lastModifiedBy>yesid ramirez</cp:lastModifiedBy>
  <cp:revision>109</cp:revision>
  <dcterms:created xsi:type="dcterms:W3CDTF">2020-10-19T20:13:51Z</dcterms:created>
  <dcterms:modified xsi:type="dcterms:W3CDTF">2022-06-22T12:21:33Z</dcterms:modified>
</cp:coreProperties>
</file>