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82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936"/>
    <a:srgbClr val="F5BC4A"/>
    <a:srgbClr val="F58030"/>
    <a:srgbClr val="F65653"/>
    <a:srgbClr val="486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44" autoAdjust="0"/>
    <p:restoredTop sz="95915"/>
  </p:normalViewPr>
  <p:slideViewPr>
    <p:cSldViewPr snapToGrid="0" snapToObjects="1">
      <p:cViewPr>
        <p:scale>
          <a:sx n="80" d="100"/>
          <a:sy n="80" d="100"/>
        </p:scale>
        <p:origin x="726" y="-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uditoria\Productos\Articulos\Coptaci&#243;n%20del%20estado\Indices_tabl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wnloads\Municipios_8_6_22_TW%20(3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Comparación Indice</a:t>
            </a:r>
            <a:r>
              <a:rPr lang="es-CO" baseline="0"/>
              <a:t> de desempeño vs cooptación del Estado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Hoja2!$E$13</c:f>
              <c:strCache>
                <c:ptCount val="1"/>
                <c:pt idx="0">
                  <c:v>Cooptación alta IPM alta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Hoja2!$F$12:$I$12</c:f>
              <c:strCache>
                <c:ptCount val="4"/>
                <c:pt idx="0">
                  <c:v>Total general </c:v>
                </c:pt>
                <c:pt idx="1">
                  <c:v>Gobierno abierto y transparencia </c:v>
                </c:pt>
                <c:pt idx="2">
                  <c:v>Ejecución de recursos </c:v>
                </c:pt>
                <c:pt idx="3">
                  <c:v>Componente de gestión </c:v>
                </c:pt>
              </c:strCache>
            </c:strRef>
          </c:cat>
          <c:val>
            <c:numRef>
              <c:f>Hoja2!$F$13:$I$13</c:f>
              <c:numCache>
                <c:formatCode>0.0</c:formatCode>
                <c:ptCount val="4"/>
                <c:pt idx="0">
                  <c:v>64.858974358974351</c:v>
                </c:pt>
                <c:pt idx="1">
                  <c:v>78.857692307692332</c:v>
                </c:pt>
                <c:pt idx="2">
                  <c:v>68.175641025641028</c:v>
                </c:pt>
                <c:pt idx="3">
                  <c:v>47.546153846153857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E8-47F6-A683-85714E5271A5}"/>
            </c:ext>
          </c:extLst>
        </c:ser>
        <c:ser>
          <c:idx val="1"/>
          <c:order val="1"/>
          <c:tx>
            <c:strRef>
              <c:f>Hoja2!$E$14</c:f>
              <c:strCache>
                <c:ptCount val="1"/>
                <c:pt idx="0">
                  <c:v>Cooptación alta IPM baja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Hoja2!$F$12:$I$12</c:f>
              <c:strCache>
                <c:ptCount val="4"/>
                <c:pt idx="0">
                  <c:v>Total general </c:v>
                </c:pt>
                <c:pt idx="1">
                  <c:v>Gobierno abierto y transparencia </c:v>
                </c:pt>
                <c:pt idx="2">
                  <c:v>Ejecución de recursos </c:v>
                </c:pt>
                <c:pt idx="3">
                  <c:v>Componente de gestión </c:v>
                </c:pt>
              </c:strCache>
            </c:strRef>
          </c:cat>
          <c:val>
            <c:numRef>
              <c:f>Hoja2!$F$14:$I$14</c:f>
              <c:numCache>
                <c:formatCode>0.0</c:formatCode>
                <c:ptCount val="4"/>
                <c:pt idx="0">
                  <c:v>55.424999999999997</c:v>
                </c:pt>
                <c:pt idx="1">
                  <c:v>65.724999999999994</c:v>
                </c:pt>
                <c:pt idx="2">
                  <c:v>57.099999999999994</c:v>
                </c:pt>
                <c:pt idx="3">
                  <c:v>43.4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E8-47F6-A683-85714E5271A5}"/>
            </c:ext>
          </c:extLst>
        </c:ser>
        <c:ser>
          <c:idx val="2"/>
          <c:order val="2"/>
          <c:tx>
            <c:strRef>
              <c:f>Hoja2!$E$15</c:f>
              <c:strCache>
                <c:ptCount val="1"/>
                <c:pt idx="0">
                  <c:v>Cooptación alta IPM neutral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Hoja2!$F$12:$I$12</c:f>
              <c:strCache>
                <c:ptCount val="4"/>
                <c:pt idx="0">
                  <c:v>Total general </c:v>
                </c:pt>
                <c:pt idx="1">
                  <c:v>Gobierno abierto y transparencia </c:v>
                </c:pt>
                <c:pt idx="2">
                  <c:v>Ejecución de recursos </c:v>
                </c:pt>
                <c:pt idx="3">
                  <c:v>Componente de gestión </c:v>
                </c:pt>
              </c:strCache>
            </c:strRef>
          </c:cat>
          <c:val>
            <c:numRef>
              <c:f>Hoja2!$F$15:$I$15</c:f>
              <c:numCache>
                <c:formatCode>0.0</c:formatCode>
                <c:ptCount val="4"/>
                <c:pt idx="0">
                  <c:v>65.012903225806454</c:v>
                </c:pt>
                <c:pt idx="1">
                  <c:v>79.510752688171991</c:v>
                </c:pt>
                <c:pt idx="2">
                  <c:v>66.703225806451613</c:v>
                </c:pt>
                <c:pt idx="3">
                  <c:v>48.844086021505376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E8-47F6-A683-85714E5271A5}"/>
            </c:ext>
          </c:extLst>
        </c:ser>
        <c:ser>
          <c:idx val="3"/>
          <c:order val="3"/>
          <c:tx>
            <c:strRef>
              <c:f>Hoja2!$E$16</c:f>
              <c:strCache>
                <c:ptCount val="1"/>
                <c:pt idx="0">
                  <c:v>Cooptación baja o nula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Hoja2!$F$12:$I$12</c:f>
              <c:strCache>
                <c:ptCount val="4"/>
                <c:pt idx="0">
                  <c:v>Total general </c:v>
                </c:pt>
                <c:pt idx="1">
                  <c:v>Gobierno abierto y transparencia </c:v>
                </c:pt>
                <c:pt idx="2">
                  <c:v>Ejecución de recursos </c:v>
                </c:pt>
                <c:pt idx="3">
                  <c:v>Componente de gestión </c:v>
                </c:pt>
              </c:strCache>
            </c:strRef>
          </c:cat>
          <c:val>
            <c:numRef>
              <c:f>Hoja2!$F$16:$I$16</c:f>
              <c:numCache>
                <c:formatCode>0.0</c:formatCode>
                <c:ptCount val="4"/>
                <c:pt idx="0">
                  <c:v>62.842433862433872</c:v>
                </c:pt>
                <c:pt idx="1">
                  <c:v>74.99632034632053</c:v>
                </c:pt>
                <c:pt idx="2">
                  <c:v>65.740360169491581</c:v>
                </c:pt>
                <c:pt idx="3">
                  <c:v>49.538201058201018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E8-47F6-A683-85714E5271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23443440"/>
        <c:axId val="1223448016"/>
      </c:barChart>
      <c:catAx>
        <c:axId val="122344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23448016"/>
        <c:crosses val="autoZero"/>
        <c:auto val="1"/>
        <c:lblAlgn val="ctr"/>
        <c:lblOffset val="100"/>
        <c:noMultiLvlLbl val="0"/>
      </c:catAx>
      <c:valAx>
        <c:axId val="122344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2344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[Municipios_8_6_22_TW (3).xlsx]Inf Cerrito!TablaDinámica1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Participación Temas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ivotFmts>
      <c:pivotFmt>
        <c:idx val="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-0.10126582278481013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</c:pivotFmt>
      <c:pivotFmt>
        <c:idx val="1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7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</c:pivotFmt>
      <c:pivotFmt>
        <c:idx val="1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</c:pivotFmt>
      <c:pivotFmt>
        <c:idx val="2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1"/>
        <c:spPr>
          <a:gradFill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3"/>
        <c:spPr>
          <a:gradFill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5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7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1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2"/>
        <c:spPr>
          <a:gradFill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3"/>
        <c:spPr>
          <a:gradFill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4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7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8"/>
        <c:spPr>
          <a:gradFill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9"/>
        <c:spPr>
          <a:gradFill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0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</c:pivotFmts>
    <c:plotArea>
      <c:layout/>
      <c:pieChart>
        <c:varyColors val="1"/>
        <c:ser>
          <c:idx val="0"/>
          <c:order val="0"/>
          <c:tx>
            <c:strRef>
              <c:f>'Inf Cerrito'!$P$3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AD78-42A2-A969-5FB6E0421C0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D78-42A2-A969-5FB6E0421C0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AD78-42A2-A969-5FB6E0421C0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AD78-42A2-A969-5FB6E0421C0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AD78-42A2-A969-5FB6E0421C0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AD78-42A2-A969-5FB6E0421C02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AD78-42A2-A969-5FB6E0421C02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AD78-42A2-A969-5FB6E0421C02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AD78-42A2-A969-5FB6E0421C02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AD78-42A2-A969-5FB6E0421C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'Inf Cerrito'!$O$4:$O$9</c:f>
              <c:strCache>
                <c:ptCount val="5"/>
                <c:pt idx="0">
                  <c:v>SOCIAL</c:v>
                </c:pt>
                <c:pt idx="1">
                  <c:v>VIOLENCIA</c:v>
                </c:pt>
                <c:pt idx="2">
                  <c:v>INSEGURIDAD</c:v>
                </c:pt>
                <c:pt idx="3">
                  <c:v>POLICIA</c:v>
                </c:pt>
                <c:pt idx="4">
                  <c:v>DEPORTE</c:v>
                </c:pt>
              </c:strCache>
            </c:strRef>
          </c:cat>
          <c:val>
            <c:numRef>
              <c:f>'Inf Cerrito'!$P$4:$P$9</c:f>
              <c:numCache>
                <c:formatCode>General</c:formatCode>
                <c:ptCount val="5"/>
                <c:pt idx="0">
                  <c:v>38</c:v>
                </c:pt>
                <c:pt idx="1">
                  <c:v>27</c:v>
                </c:pt>
                <c:pt idx="2">
                  <c:v>27</c:v>
                </c:pt>
                <c:pt idx="3">
                  <c:v>9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D78-42A2-A969-5FB6E0421C0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A5479-D00F-7B4E-B338-9D3ACB0631D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BC632-AD16-D645-9512-451C893792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7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5FED-2F6F-9042-8DF9-B7706198B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8C43E-540F-0D49-B7FC-2DCE92ECF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DC7F5-F451-E24E-83ED-ED195FDA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82C3D-4484-4244-A645-90CC1AE3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70EBC-384B-E848-A503-D758B11D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8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963D0-67FE-5342-AFEE-115B23BC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648EF-F088-7B47-9451-69D6498DE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182F2-4943-8C41-955E-ED5CC94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895FE-02CF-4D4D-9388-27A0C0AC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BC516-E13A-9D42-8545-F1410C15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DCE610-72B0-A846-AE24-A8F0A88F43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08A09-0964-EC42-9F91-947FB1A9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A68E7-68CA-B145-BA43-79E9F19C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28747-A632-9241-A398-7D5E60EB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03E28-D3EF-E740-A0E0-EA3EFDEC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6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6B973-5249-3E46-A7EB-2CCDEF7D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88C69-5831-0747-8EA7-67C1AB622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1F8C6-7BB3-9947-9F45-D703289A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97F5B-52F1-7C4E-AC7B-BC315B31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09B2B-D3B6-CA4D-B659-28BC92C7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6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CDF8-FA49-B64B-B063-C659AF4A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8FD8D-DFF6-0140-A512-4100B8751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25ADA-1DAC-0049-A960-1A5A9FCD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61AD6-A9FF-EB45-BDF3-941A0FCD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A0F76-7D94-B248-92B2-2BD827A5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0F6F-8100-FD4F-8BF4-53F5E803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C95A-765B-DA48-BC65-AF7B34C35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B7B93-F924-EE43-A7B1-6858AD402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34F95-6A22-F94F-85A1-94B12B4C3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C87B2-AF52-9F43-BBEF-B65F51D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C94E2-7010-A44E-84B8-60CBE59A5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8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7B67A-4C52-0044-9B1F-84260D53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0D085-4102-3144-B1E5-F84DEC754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8A784-5E7E-DB45-8017-E9D2AC8F7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8DD5D-C6AB-ED4C-A22E-EDF05A610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C7B1B3-8607-7046-8386-AFE9D8E0F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81CC79-22AA-F149-9F56-109278BF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EF258-A7ED-1848-A08E-CF183E51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DB3F80-77B9-0846-928E-8A48B762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6AACF-C409-D74A-B6AD-C8AE6FCB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F658E3-18F5-7C4C-AED8-86B527E2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97F3C-87A1-D442-8BC3-19E85FB1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EC16B-4CDB-5147-9814-1E42D041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42B70E-ED3C-1C4A-B4AE-94B194044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60F894-D64E-C14A-A3A2-7B2FD95AF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9BF99-CB15-884D-A184-7621FF91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0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C5DAF-5CD9-3245-BC0C-DEAD71C6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2E7B2-3C3C-5148-9B75-616DBE25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35FA0-5420-6D45-9FFB-F672D526D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DF752-B89C-4945-9742-A0BE2B9E2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07907-3BF9-F349-ACFD-D1D6C7DC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DEEF8-6975-ED44-8713-E9F0EDD6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7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6166C-D096-2643-BA9C-759AD2B04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53B4FE-9595-5042-86A8-B9DD83514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E015A-C8CF-C749-A7DE-123F95624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12A37-1183-0F4F-B2B4-DB1C3128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69093-2936-FF4B-BA1A-383704B9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5AB55-D09E-5E4E-B671-5C3A02A2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5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4C2E4-B963-3C47-AED7-03B40608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26CD3-9A9C-8A43-94BD-E85D8DF5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1BE8B-364C-3742-8713-D2CCBF883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72CD2-C76D-5246-B29E-77782238532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E892D-5583-024C-8260-42D66C9D0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3EBBA-646F-164A-9001-FE28C6CAB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274D7-E053-0D4F-AD0B-2025B7FC0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5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raw.densitydesign.org/" TargetMode="External"/><Relationship Id="rId13" Type="http://schemas.openxmlformats.org/officeDocument/2006/relationships/hyperlink" Target="https://developers.google.com/chart/" TargetMode="External"/><Relationship Id="rId18" Type="http://schemas.openxmlformats.org/officeDocument/2006/relationships/hyperlink" Target="https://gionkunz.github.io/chartist-js/" TargetMode="External"/><Relationship Id="rId3" Type="http://schemas.openxmlformats.org/officeDocument/2006/relationships/hyperlink" Target="http://www.tableau.com/" TargetMode="External"/><Relationship Id="rId21" Type="http://schemas.openxmlformats.org/officeDocument/2006/relationships/hyperlink" Target="http://polymaps.org/" TargetMode="External"/><Relationship Id="rId7" Type="http://schemas.openxmlformats.org/officeDocument/2006/relationships/hyperlink" Target="https://plot.ly/" TargetMode="External"/><Relationship Id="rId12" Type="http://schemas.openxmlformats.org/officeDocument/2006/relationships/hyperlink" Target="http://nvd3.org/" TargetMode="External"/><Relationship Id="rId17" Type="http://schemas.openxmlformats.org/officeDocument/2006/relationships/hyperlink" Target="http://leafletjs.com/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www.chartjs.org/" TargetMode="External"/><Relationship Id="rId20" Type="http://schemas.openxmlformats.org/officeDocument/2006/relationships/hyperlink" Target="http://sigmaj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atawrapper.de/" TargetMode="External"/><Relationship Id="rId11" Type="http://schemas.openxmlformats.org/officeDocument/2006/relationships/hyperlink" Target="http://addepar.github.io/ember-charts/" TargetMode="External"/><Relationship Id="rId5" Type="http://schemas.openxmlformats.org/officeDocument/2006/relationships/hyperlink" Target="http://www.chartblocks.com/en/" TargetMode="External"/><Relationship Id="rId15" Type="http://schemas.openxmlformats.org/officeDocument/2006/relationships/hyperlink" Target="https://www.highcharts.com/" TargetMode="External"/><Relationship Id="rId23" Type="http://schemas.openxmlformats.org/officeDocument/2006/relationships/hyperlink" Target="https://app.flourish.studio/projects" TargetMode="External"/><Relationship Id="rId10" Type="http://schemas.openxmlformats.org/officeDocument/2006/relationships/hyperlink" Target="http://d3js.org/" TargetMode="External"/><Relationship Id="rId19" Type="http://schemas.openxmlformats.org/officeDocument/2006/relationships/hyperlink" Target="https://github.com/n3-charts" TargetMode="External"/><Relationship Id="rId4" Type="http://schemas.openxmlformats.org/officeDocument/2006/relationships/hyperlink" Target="https://infogr.am/" TargetMode="External"/><Relationship Id="rId9" Type="http://schemas.openxmlformats.org/officeDocument/2006/relationships/hyperlink" Target="http://visual.ly/" TargetMode="External"/><Relationship Id="rId14" Type="http://schemas.openxmlformats.org/officeDocument/2006/relationships/hyperlink" Target="http://www.fusioncharts.com/" TargetMode="External"/><Relationship Id="rId22" Type="http://schemas.openxmlformats.org/officeDocument/2006/relationships/hyperlink" Target="http://processingjs.org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0B8616-037A-9545-B3EF-A37C66542E2C}"/>
              </a:ext>
            </a:extLst>
          </p:cNvPr>
          <p:cNvSpPr txBox="1"/>
          <p:nvPr/>
        </p:nvSpPr>
        <p:spPr>
          <a:xfrm>
            <a:off x="5502442" y="1694345"/>
            <a:ext cx="653055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Auditoria General de la República</a:t>
            </a:r>
          </a:p>
          <a:p>
            <a:pPr algn="ctr"/>
            <a:endParaRPr lang="es-ES" sz="2800" b="1" dirty="0">
              <a:solidFill>
                <a:schemeClr val="accent2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Visualización de datos</a:t>
            </a:r>
          </a:p>
          <a:p>
            <a:pPr algn="ctr"/>
            <a:endParaRPr lang="es-ES" sz="2800" b="1" dirty="0">
              <a:solidFill>
                <a:schemeClr val="accent2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s-ES" sz="2800" b="1" dirty="0">
              <a:solidFill>
                <a:schemeClr val="accent2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s-ES" sz="2800" b="1" dirty="0">
              <a:solidFill>
                <a:schemeClr val="accent2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15 de junio de 2022</a:t>
            </a:r>
            <a:endParaRPr lang="es-ES" sz="1200" b="1" dirty="0">
              <a:solidFill>
                <a:schemeClr val="accent2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7020A029-DCD1-9471-97FC-6EFAA5B2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82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36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Pasos previos: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5E8B7B-10C4-5DAE-8FD6-431C8CABA51D}"/>
              </a:ext>
            </a:extLst>
          </p:cNvPr>
          <p:cNvSpPr txBox="1"/>
          <p:nvPr/>
        </p:nvSpPr>
        <p:spPr>
          <a:xfrm>
            <a:off x="496329" y="1716543"/>
            <a:ext cx="5613319" cy="42041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1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Procesamiento: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Conocimiento de la base de datos/datos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333333"/>
                </a:solidFill>
                <a:latin typeface="Merriweather" panose="00000500000000000000" pitchFamily="2" charset="0"/>
              </a:rPr>
              <a:t>Depuración y estandarización de los datos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333333"/>
                </a:solidFill>
                <a:latin typeface="Merriweather" panose="00000500000000000000" pitchFamily="2" charset="0"/>
              </a:rPr>
              <a:t>Cálculos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333333"/>
                </a:solidFill>
                <a:latin typeface="Merriweather" panose="00000500000000000000" pitchFamily="2" charset="0"/>
              </a:rPr>
              <a:t>Análisis de datos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333333"/>
                </a:solidFill>
                <a:latin typeface="Merriweather" panose="00000500000000000000" pitchFamily="2" charset="0"/>
              </a:rPr>
              <a:t>Hallazgos / Conclusiones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C00000"/>
                </a:solidFill>
                <a:latin typeface="Merriweather" panose="00000500000000000000" pitchFamily="2" charset="0"/>
              </a:rPr>
              <a:t>Definición del mensaje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C00000"/>
                </a:solidFill>
                <a:latin typeface="Merriweather" panose="00000500000000000000" pitchFamily="2" charset="0"/>
              </a:rPr>
              <a:t>Mensaje / idea fuerza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C00000"/>
                </a:solidFill>
                <a:latin typeface="Merriweather" panose="00000500000000000000" pitchFamily="2" charset="0"/>
              </a:rPr>
              <a:t>Población objetivo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C00000"/>
                </a:solidFill>
                <a:latin typeface="Merriweather" panose="00000500000000000000" pitchFamily="2" charset="0"/>
              </a:rPr>
              <a:t>Formato y tipo de publicación</a:t>
            </a:r>
            <a:endParaRPr lang="es-CO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53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Partes de una gráfica  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4ABF66AC-2F33-6F84-85C0-1064A0F90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164" y="1702045"/>
            <a:ext cx="8219447" cy="46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2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Partes de una gráfica  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D7B085D3-9EC7-0EB0-3899-6B980EA6A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12" y="1721151"/>
            <a:ext cx="8305172" cy="46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4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Partes de una gráfica  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6072E1D1-AE2F-8A57-B76E-EEC391DF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13" y="1556332"/>
            <a:ext cx="8399678" cy="46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36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Software y Apps: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6738C7C-5906-D5EA-4CDD-8BBF2BA9E005}"/>
              </a:ext>
            </a:extLst>
          </p:cNvPr>
          <p:cNvSpPr txBox="1"/>
          <p:nvPr/>
        </p:nvSpPr>
        <p:spPr>
          <a:xfrm>
            <a:off x="2591638" y="1815908"/>
            <a:ext cx="7753364" cy="4524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l"/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3"/>
              </a:rPr>
              <a:t>Tableau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pPr algn="l"/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4"/>
              </a:rPr>
              <a:t>Infogram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5"/>
              </a:rPr>
              <a:t>ChartBlocks</a:t>
            </a:r>
            <a:endParaRPr lang="es-CO" sz="2400" b="0" i="0" u="none" strike="noStrike" dirty="0">
              <a:solidFill>
                <a:srgbClr val="1680BC"/>
              </a:solidFill>
              <a:effectLst/>
              <a:latin typeface="Catamaran"/>
            </a:endParaRPr>
          </a:p>
          <a:p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6"/>
              </a:rPr>
              <a:t>Datawrapper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7"/>
              </a:rPr>
              <a:t>Plotly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8"/>
              </a:rPr>
              <a:t>RAW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9"/>
              </a:rPr>
              <a:t>Visual.ly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10"/>
              </a:rPr>
              <a:t>D3.js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11"/>
              </a:rPr>
              <a:t>Ember</a:t>
            </a:r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11"/>
              </a:rPr>
              <a:t> Charts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12"/>
              </a:rPr>
              <a:t>NVD3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13"/>
              </a:rPr>
              <a:t>Google Charts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14"/>
              </a:rPr>
              <a:t>FusionCharts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15"/>
              </a:rPr>
              <a:t>Highcharts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16"/>
              </a:rPr>
              <a:t>Chart.js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17"/>
              </a:rPr>
              <a:t>Leaflet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18"/>
              </a:rPr>
              <a:t>Chartist.js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19"/>
              </a:rPr>
              <a:t>n3-charts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20"/>
              </a:rPr>
              <a:t>Sigma JS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 err="1">
                <a:solidFill>
                  <a:srgbClr val="1680BC"/>
                </a:solidFill>
                <a:effectLst/>
                <a:latin typeface="Catamaran"/>
                <a:hlinkClick r:id="rId21"/>
              </a:rPr>
              <a:t>Polymaps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r>
              <a:rPr lang="es-CO" sz="2400" b="0" i="0" u="none" strike="noStrike" dirty="0">
                <a:solidFill>
                  <a:srgbClr val="1680BC"/>
                </a:solidFill>
                <a:effectLst/>
                <a:latin typeface="Catamaran"/>
                <a:hlinkClick r:id="rId22"/>
              </a:rPr>
              <a:t>Processing.js</a:t>
            </a:r>
            <a:endParaRPr lang="es-CO" sz="2400" b="0" i="0" u="none" strike="noStrike" dirty="0">
              <a:solidFill>
                <a:srgbClr val="1680BC"/>
              </a:solidFill>
              <a:effectLst/>
              <a:latin typeface="Catamaran"/>
            </a:endParaRPr>
          </a:p>
          <a:p>
            <a:r>
              <a:rPr lang="es-CO" sz="2400" dirty="0">
                <a:solidFill>
                  <a:srgbClr val="1680BC"/>
                </a:solidFill>
                <a:latin typeface="Catamaran"/>
                <a:hlinkClick r:id="rId23"/>
              </a:rPr>
              <a:t>Flourish</a:t>
            </a:r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endParaRPr lang="es-CO" sz="2400" b="1" i="0" dirty="0">
              <a:solidFill>
                <a:srgbClr val="17161A"/>
              </a:solidFill>
              <a:effectLst/>
              <a:latin typeface="Catamaran"/>
            </a:endParaRPr>
          </a:p>
          <a:p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592780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Caso práctico 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74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- Definición: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FEE0D3-3ADC-6F6D-D166-DC1B0D3FD87C}"/>
              </a:ext>
            </a:extLst>
          </p:cNvPr>
          <p:cNvSpPr txBox="1"/>
          <p:nvPr/>
        </p:nvSpPr>
        <p:spPr>
          <a:xfrm>
            <a:off x="749902" y="1883391"/>
            <a:ext cx="109694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0" i="0" dirty="0">
                <a:solidFill>
                  <a:srgbClr val="333333"/>
                </a:solidFill>
                <a:effectLst/>
                <a:latin typeface="Merriweather" panose="020B0604020202020204" pitchFamily="2" charset="0"/>
              </a:rPr>
              <a:t>“La visualización de datos es la representación gráfica de información y datos. Al utilizar elementos visuales como cuadros, gráficos y mapas, las herramientas de visualización de datos proporcionan una manera accesible de ver y comprender tendencias, valores atípicos y patrones en los datos.</a:t>
            </a:r>
          </a:p>
          <a:p>
            <a:pPr algn="just"/>
            <a:endParaRPr lang="es-ES" b="0" i="0" dirty="0">
              <a:solidFill>
                <a:srgbClr val="333333"/>
              </a:solidFill>
              <a:effectLst/>
              <a:latin typeface="Merriweather" panose="020B0604020202020204" pitchFamily="2" charset="0"/>
            </a:endParaRPr>
          </a:p>
          <a:p>
            <a:pPr algn="just"/>
            <a:r>
              <a:rPr lang="es-ES" b="0" i="0" dirty="0">
                <a:solidFill>
                  <a:srgbClr val="333333"/>
                </a:solidFill>
                <a:effectLst/>
                <a:latin typeface="Merriweather" panose="020B0604020202020204" pitchFamily="2" charset="0"/>
              </a:rPr>
              <a:t>En el mundo del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Merriweather" panose="020B0604020202020204" pitchFamily="2" charset="0"/>
              </a:rPr>
              <a:t>big</a:t>
            </a:r>
            <a:r>
              <a:rPr lang="es-ES" b="0" i="0" dirty="0">
                <a:solidFill>
                  <a:srgbClr val="333333"/>
                </a:solidFill>
                <a:effectLst/>
                <a:latin typeface="Merriweather" panose="020B0604020202020204" pitchFamily="2" charset="0"/>
              </a:rPr>
              <a:t> data, las herramientas y tecnologías de visualización de datos son esenciales para analizar grandes cantidades de información y tomar decisiones basadas en los datos.”</a:t>
            </a:r>
          </a:p>
          <a:p>
            <a:pPr algn="just"/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38F5015-C937-0ED1-E306-733224017D24}"/>
              </a:ext>
            </a:extLst>
          </p:cNvPr>
          <p:cNvSpPr txBox="1"/>
          <p:nvPr/>
        </p:nvSpPr>
        <p:spPr>
          <a:xfrm>
            <a:off x="648753" y="5922261"/>
            <a:ext cx="106343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/>
              <a:t>https://www.tableau.com/es-mx/learn/articles/data-visualization</a:t>
            </a:r>
          </a:p>
        </p:txBody>
      </p:sp>
    </p:spTree>
    <p:extLst>
      <p:ext uri="{BB962C8B-B14F-4D97-AF65-F5344CB8AC3E}">
        <p14:creationId xmlns:p14="http://schemas.microsoft.com/office/powerpoint/2010/main" val="391676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- Definición: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38F5015-C937-0ED1-E306-733224017D24}"/>
              </a:ext>
            </a:extLst>
          </p:cNvPr>
          <p:cNvSpPr txBox="1"/>
          <p:nvPr/>
        </p:nvSpPr>
        <p:spPr>
          <a:xfrm>
            <a:off x="648753" y="5922261"/>
            <a:ext cx="106343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/>
              <a:t>https://www.tableau.com/es-mx/learn/articles/data-visualization</a:t>
            </a:r>
          </a:p>
        </p:txBody>
      </p:sp>
      <p:pic>
        <p:nvPicPr>
          <p:cNvPr id="3074" name="Picture 2" descr="15 Ejemplos De Las Mejores Visualizaciones De Datos">
            <a:extLst>
              <a:ext uri="{FF2B5EF4-FFF2-40B4-BE49-F238E27FC236}">
                <a16:creationId xmlns:a16="http://schemas.microsoft.com/office/drawing/2014/main" id="{23FAC958-A218-B858-01F5-49DF2071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68" y="1756798"/>
            <a:ext cx="3778110" cy="37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é es la Visualización de datos - DataViz? | inLab FIB">
            <a:extLst>
              <a:ext uri="{FF2B5EF4-FFF2-40B4-BE49-F238E27FC236}">
                <a16:creationId xmlns:a16="http://schemas.microsoft.com/office/drawing/2014/main" id="{30CD1B9B-8391-BF43-2017-C7F1ACC0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68" y="1947193"/>
            <a:ext cx="4572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s mejores visualizaciones, infografías y gráficos con datos del covid-19  | by Nacho Alonso | Medium">
            <a:extLst>
              <a:ext uri="{FF2B5EF4-FFF2-40B4-BE49-F238E27FC236}">
                <a16:creationId xmlns:a16="http://schemas.microsoft.com/office/drawing/2014/main" id="{ED53D1E3-319C-A998-B7F8-130D22C0C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9"/>
          <a:stretch/>
        </p:blipFill>
        <p:spPr bwMode="auto">
          <a:xfrm>
            <a:off x="8109554" y="1737653"/>
            <a:ext cx="3584064" cy="32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947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Tipos de visualización: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38F5015-C937-0ED1-E306-733224017D24}"/>
              </a:ext>
            </a:extLst>
          </p:cNvPr>
          <p:cNvSpPr txBox="1"/>
          <p:nvPr/>
        </p:nvSpPr>
        <p:spPr>
          <a:xfrm>
            <a:off x="648753" y="5922261"/>
            <a:ext cx="106343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/>
              <a:t>https://www.tableau.com/es-mx/learn/articles/data-visualization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0DBCA5-6C66-B421-C3A4-7760EF064425}"/>
              </a:ext>
            </a:extLst>
          </p:cNvPr>
          <p:cNvSpPr txBox="1"/>
          <p:nvPr/>
        </p:nvSpPr>
        <p:spPr>
          <a:xfrm>
            <a:off x="261538" y="1674674"/>
            <a:ext cx="6753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10000"/>
                  </a:schemeClr>
                </a:solidFill>
                <a:effectLst/>
                <a:latin typeface="Merriweather" panose="00000500000000000000" pitchFamily="2" charset="0"/>
              </a:rPr>
              <a:t>Tablas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Gráficos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Mapas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Infografía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 err="1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Dashboards</a:t>
            </a:r>
            <a:endParaRPr lang="es-ES" b="0" i="0" dirty="0">
              <a:solidFill>
                <a:schemeClr val="bg2">
                  <a:lumMod val="75000"/>
                </a:schemeClr>
              </a:solidFill>
              <a:effectLst/>
              <a:latin typeface="Merriweather" panose="000005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A6A119A-4A47-B687-5AB0-CC552606F08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52" y="1660816"/>
            <a:ext cx="7256143" cy="3522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Tipos de visualización: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0DBCA5-6C66-B421-C3A4-7760EF064425}"/>
              </a:ext>
            </a:extLst>
          </p:cNvPr>
          <p:cNvSpPr txBox="1"/>
          <p:nvPr/>
        </p:nvSpPr>
        <p:spPr>
          <a:xfrm>
            <a:off x="261538" y="1674674"/>
            <a:ext cx="175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Tablas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10000"/>
                  </a:schemeClr>
                </a:solidFill>
                <a:effectLst/>
                <a:latin typeface="Merriweather" panose="00000500000000000000" pitchFamily="2" charset="0"/>
              </a:rPr>
              <a:t>Gráficos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Mapas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Infografía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 err="1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Dashboards</a:t>
            </a:r>
            <a:endParaRPr lang="es-ES" b="0" i="0" dirty="0">
              <a:solidFill>
                <a:schemeClr val="bg2">
                  <a:lumMod val="75000"/>
                </a:schemeClr>
              </a:solidFill>
              <a:effectLst/>
              <a:latin typeface="Merriweather" panose="00000500000000000000" pitchFamily="2" charset="0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677A6783-9F55-CA55-4459-7A1B9957B4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036781"/>
              </p:ext>
            </p:extLst>
          </p:nvPr>
        </p:nvGraphicFramePr>
        <p:xfrm>
          <a:off x="4329686" y="1431418"/>
          <a:ext cx="6111966" cy="43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1E06E04D-BEB5-807B-7109-0FD29C1AAE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6475970"/>
              </p:ext>
            </p:extLst>
          </p:nvPr>
        </p:nvGraphicFramePr>
        <p:xfrm>
          <a:off x="298780" y="3499681"/>
          <a:ext cx="3700014" cy="2565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5087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Tipos de visualización: </a:t>
            </a:r>
            <a:endParaRPr lang="es-ES" sz="2000" b="1" dirty="0">
              <a:solidFill>
                <a:srgbClr val="0F793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0DBCA5-6C66-B421-C3A4-7760EF064425}"/>
              </a:ext>
            </a:extLst>
          </p:cNvPr>
          <p:cNvSpPr txBox="1"/>
          <p:nvPr/>
        </p:nvSpPr>
        <p:spPr>
          <a:xfrm>
            <a:off x="261538" y="1674674"/>
            <a:ext cx="175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b="0" i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Tablas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Gráficos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>
                <a:solidFill>
                  <a:schemeClr val="bg2">
                    <a:lumMod val="10000"/>
                  </a:schemeClr>
                </a:solidFill>
                <a:effectLst/>
                <a:latin typeface="Merriweather" panose="00000500000000000000" pitchFamily="2" charset="0"/>
              </a:rPr>
              <a:t>Mapas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Infografía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Dashboards</a:t>
            </a:r>
            <a:endParaRPr lang="es-ES" b="0" i="0" dirty="0">
              <a:solidFill>
                <a:schemeClr val="bg2">
                  <a:lumMod val="75000"/>
                </a:schemeClr>
              </a:solidFill>
              <a:effectLst/>
              <a:latin typeface="Merriweather" panose="00000500000000000000" pitchFamily="2" charset="0"/>
            </a:endParaRPr>
          </a:p>
        </p:txBody>
      </p:sp>
      <p:pic>
        <p:nvPicPr>
          <p:cNvPr id="11" name="Imagen 10" descr="Mapa&#10;&#10;Descripción generada automáticamente">
            <a:extLst>
              <a:ext uri="{FF2B5EF4-FFF2-40B4-BE49-F238E27FC236}">
                <a16:creationId xmlns:a16="http://schemas.microsoft.com/office/drawing/2014/main" id="{595EDD01-D190-8F3B-A06E-AE0E72662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69" y="1542195"/>
            <a:ext cx="3221057" cy="4601928"/>
          </a:xfrm>
          <a:prstGeom prst="rect">
            <a:avLst/>
          </a:prstGeom>
        </p:spPr>
      </p:pic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01337496-B727-A79A-C1DE-6A70E7F9A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561" y="1542195"/>
            <a:ext cx="3221057" cy="4601928"/>
          </a:xfrm>
          <a:prstGeom prst="rect">
            <a:avLst/>
          </a:prstGeom>
        </p:spPr>
      </p:pic>
      <p:pic>
        <p:nvPicPr>
          <p:cNvPr id="16" name="Imagen 15" descr="Mapa&#10;&#10;Descripción generada automáticamente">
            <a:extLst>
              <a:ext uri="{FF2B5EF4-FFF2-40B4-BE49-F238E27FC236}">
                <a16:creationId xmlns:a16="http://schemas.microsoft.com/office/drawing/2014/main" id="{218E4A62-375E-390E-2D18-21E5253A8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253" y="1542195"/>
            <a:ext cx="3221057" cy="460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60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Tipos de visualización: </a:t>
            </a:r>
            <a:endParaRPr lang="es-ES" sz="2000" b="1" dirty="0">
              <a:solidFill>
                <a:srgbClr val="0F793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0DBCA5-6C66-B421-C3A4-7760EF064425}"/>
              </a:ext>
            </a:extLst>
          </p:cNvPr>
          <p:cNvSpPr txBox="1"/>
          <p:nvPr/>
        </p:nvSpPr>
        <p:spPr>
          <a:xfrm>
            <a:off x="261538" y="1674674"/>
            <a:ext cx="175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Tablas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Gráficos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Mapas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10000"/>
                  </a:schemeClr>
                </a:solidFill>
                <a:effectLst/>
                <a:latin typeface="Merriweather" panose="00000500000000000000" pitchFamily="2" charset="0"/>
              </a:rPr>
              <a:t>Infografía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 err="1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Dashboards</a:t>
            </a:r>
            <a:endParaRPr lang="es-ES" b="0" i="0" dirty="0">
              <a:solidFill>
                <a:schemeClr val="bg2">
                  <a:lumMod val="75000"/>
                </a:schemeClr>
              </a:solidFill>
              <a:effectLst/>
              <a:latin typeface="Merriweather" panose="00000500000000000000" pitchFamily="2" charset="0"/>
            </a:endParaRPr>
          </a:p>
        </p:txBody>
      </p:sp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519E5416-646E-8E88-3454-CC9BF4A5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778" y="1529214"/>
            <a:ext cx="2346684" cy="5159354"/>
          </a:xfrm>
          <a:prstGeom prst="rect">
            <a:avLst/>
          </a:prstGeom>
        </p:spPr>
      </p:pic>
      <p:pic>
        <p:nvPicPr>
          <p:cNvPr id="14" name="Imagen 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9073288B-1212-E5BA-D936-6BBBBCF34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377" y="1529214"/>
            <a:ext cx="2884623" cy="515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5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Tipos de visualización: </a:t>
            </a:r>
            <a:endParaRPr lang="es-ES" sz="2000" b="1" dirty="0">
              <a:solidFill>
                <a:srgbClr val="0F793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0DBCA5-6C66-B421-C3A4-7760EF064425}"/>
              </a:ext>
            </a:extLst>
          </p:cNvPr>
          <p:cNvSpPr txBox="1"/>
          <p:nvPr/>
        </p:nvSpPr>
        <p:spPr>
          <a:xfrm>
            <a:off x="261538" y="1674674"/>
            <a:ext cx="175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Tablas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Gráficos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Mapas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2">
                    <a:lumMod val="75000"/>
                  </a:schemeClr>
                </a:solidFill>
                <a:effectLst/>
                <a:latin typeface="Merriweather" panose="00000500000000000000" pitchFamily="2" charset="0"/>
              </a:rPr>
              <a:t>Infografía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 err="1">
                <a:solidFill>
                  <a:schemeClr val="bg2">
                    <a:lumMod val="10000"/>
                  </a:schemeClr>
                </a:solidFill>
                <a:effectLst/>
                <a:latin typeface="Merriweather" panose="00000500000000000000" pitchFamily="2" charset="0"/>
              </a:rPr>
              <a:t>Dashboards</a:t>
            </a:r>
            <a:endParaRPr lang="es-ES" b="0" i="0" dirty="0">
              <a:solidFill>
                <a:schemeClr val="bg2">
                  <a:lumMod val="10000"/>
                </a:schemeClr>
              </a:solidFill>
              <a:effectLst/>
              <a:latin typeface="Merriweather" panose="00000500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5E0EB5-350A-1CBB-FE65-072DC4E4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716" y="1469266"/>
            <a:ext cx="2708015" cy="51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7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D74AE-8722-8E4E-9D26-28BF8BC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3371" y="-4179418"/>
            <a:ext cx="111513" cy="8470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1FF4B-1961-EC48-A12F-76E0465AA440}"/>
              </a:ext>
            </a:extLst>
          </p:cNvPr>
          <p:cNvSpPr/>
          <p:nvPr/>
        </p:nvSpPr>
        <p:spPr>
          <a:xfrm>
            <a:off x="597502" y="173428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6FBEB-DCB8-AB4A-B8F8-B0C7DC1529D7}"/>
              </a:ext>
            </a:extLst>
          </p:cNvPr>
          <p:cNvSpPr/>
          <p:nvPr/>
        </p:nvSpPr>
        <p:spPr>
          <a:xfrm>
            <a:off x="749902" y="17495206"/>
            <a:ext cx="60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Work Sans" pitchFamily="2" charset="77"/>
              </a:rPr>
              <a:t>3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Work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1037C-74AD-044E-832A-AF8FC7E93D64}"/>
              </a:ext>
            </a:extLst>
          </p:cNvPr>
          <p:cNvSpPr txBox="1"/>
          <p:nvPr/>
        </p:nvSpPr>
        <p:spPr>
          <a:xfrm>
            <a:off x="384368" y="6244682"/>
            <a:ext cx="52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9B29-1D94-014F-831D-EE5D9A81C027}"/>
              </a:ext>
            </a:extLst>
          </p:cNvPr>
          <p:cNvSpPr txBox="1"/>
          <p:nvPr/>
        </p:nvSpPr>
        <p:spPr>
          <a:xfrm>
            <a:off x="1358874" y="959672"/>
            <a:ext cx="10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F793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Conceptos generales – Tipos de gráficos: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19F90-45C2-B14E-A86E-97CB24128A82}"/>
              </a:ext>
            </a:extLst>
          </p:cNvPr>
          <p:cNvSpPr/>
          <p:nvPr/>
        </p:nvSpPr>
        <p:spPr>
          <a:xfrm>
            <a:off x="0" y="992459"/>
            <a:ext cx="1206474" cy="334536"/>
          </a:xfrm>
          <a:prstGeom prst="rect">
            <a:avLst/>
          </a:prstGeom>
          <a:solidFill>
            <a:srgbClr val="0F7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5E8B7B-10C4-5DAE-8FD6-431C8CABA51D}"/>
              </a:ext>
            </a:extLst>
          </p:cNvPr>
          <p:cNvSpPr txBox="1"/>
          <p:nvPr/>
        </p:nvSpPr>
        <p:spPr>
          <a:xfrm>
            <a:off x="1681425" y="1495186"/>
            <a:ext cx="9989239" cy="503535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Gráfico de área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Gráfico de barras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Diagramas de caja y bigotes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Nube de burbujas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Gráfico de bala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Cartograma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Vista circular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Mapa de distribución de puntos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Gráfico de Gantt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Mapa de calor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Tabla de resaltado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Histograma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Matriz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Red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Área polar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Árbol radial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Diagrama de dispersión (2D o 3D)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Gráfico de flujo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Tablas de texto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Escala de tiempo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Diagrama de árbol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Gráfico circular apilado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Nube de palabras</a:t>
            </a:r>
          </a:p>
          <a:p>
            <a:pPr>
              <a:lnSpc>
                <a:spcPct val="150000"/>
              </a:lnSpc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46329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11648</TotalTime>
  <Words>445</Words>
  <Application>Microsoft Office PowerPoint</Application>
  <PresentationFormat>Panorámica</PresentationFormat>
  <Paragraphs>150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Catamaran</vt:lpstr>
      <vt:lpstr>Merriweather</vt:lpstr>
      <vt:lpstr>Work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Mariana Rueda Álvarez</dc:creator>
  <cp:lastModifiedBy>yesid ramirez</cp:lastModifiedBy>
  <cp:revision>107</cp:revision>
  <dcterms:created xsi:type="dcterms:W3CDTF">2020-10-19T20:13:51Z</dcterms:created>
  <dcterms:modified xsi:type="dcterms:W3CDTF">2022-06-15T18:52:35Z</dcterms:modified>
</cp:coreProperties>
</file>