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1" r:id="rId1"/>
  </p:sldMasterIdLst>
  <p:sldIdLst>
    <p:sldId id="583" r:id="rId2"/>
    <p:sldId id="587" r:id="rId3"/>
    <p:sldId id="605" r:id="rId4"/>
    <p:sldId id="594" r:id="rId5"/>
    <p:sldId id="602" r:id="rId6"/>
    <p:sldId id="591" r:id="rId7"/>
    <p:sldId id="603" r:id="rId8"/>
    <p:sldId id="592" r:id="rId9"/>
    <p:sldId id="386" r:id="rId10"/>
    <p:sldId id="590" r:id="rId11"/>
    <p:sldId id="320" r:id="rId12"/>
    <p:sldId id="319" r:id="rId13"/>
    <p:sldId id="611" r:id="rId14"/>
    <p:sldId id="354" r:id="rId15"/>
    <p:sldId id="391" r:id="rId16"/>
    <p:sldId id="256" r:id="rId17"/>
    <p:sldId id="287" r:id="rId18"/>
    <p:sldId id="604" r:id="rId19"/>
    <p:sldId id="612" r:id="rId20"/>
    <p:sldId id="288" r:id="rId21"/>
    <p:sldId id="257" r:id="rId22"/>
    <p:sldId id="258" r:id="rId23"/>
    <p:sldId id="599" r:id="rId24"/>
    <p:sldId id="553" r:id="rId25"/>
    <p:sldId id="260" r:id="rId26"/>
    <p:sldId id="261" r:id="rId27"/>
    <p:sldId id="262" r:id="rId28"/>
    <p:sldId id="265" r:id="rId29"/>
    <p:sldId id="601" r:id="rId30"/>
    <p:sldId id="266" r:id="rId31"/>
    <p:sldId id="597" r:id="rId32"/>
    <p:sldId id="267" r:id="rId33"/>
    <p:sldId id="596" r:id="rId34"/>
    <p:sldId id="613" r:id="rId35"/>
    <p:sldId id="268" r:id="rId36"/>
    <p:sldId id="269" r:id="rId37"/>
    <p:sldId id="271" r:id="rId38"/>
    <p:sldId id="614" r:id="rId39"/>
    <p:sldId id="272" r:id="rId40"/>
    <p:sldId id="273" r:id="rId41"/>
    <p:sldId id="598" r:id="rId42"/>
    <p:sldId id="606" r:id="rId43"/>
    <p:sldId id="607" r:id="rId44"/>
    <p:sldId id="608" r:id="rId45"/>
    <p:sldId id="609" r:id="rId46"/>
    <p:sldId id="610" r:id="rId47"/>
    <p:sldId id="548" r:id="rId48"/>
    <p:sldId id="275" r:id="rId49"/>
    <p:sldId id="276" r:id="rId50"/>
    <p:sldId id="277" r:id="rId51"/>
    <p:sldId id="278" r:id="rId52"/>
    <p:sldId id="279" r:id="rId53"/>
    <p:sldId id="280" r:id="rId54"/>
    <p:sldId id="281" r:id="rId55"/>
    <p:sldId id="282" r:id="rId56"/>
    <p:sldId id="28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Marisol Céspedes Quevedo" initials="JMCQ" lastIdx="1" clrIdx="0">
    <p:extLst>
      <p:ext uri="{19B8F6BF-5375-455C-9EA6-DF929625EA0E}">
        <p15:presenceInfo xmlns:p15="http://schemas.microsoft.com/office/powerpoint/2012/main" userId="S-1-5-21-149498059-94652776-1307212239-17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1" autoAdjust="0"/>
    <p:restoredTop sz="94660"/>
  </p:normalViewPr>
  <p:slideViewPr>
    <p:cSldViewPr snapToGrid="0">
      <p:cViewPr varScale="1">
        <p:scale>
          <a:sx n="113" d="100"/>
          <a:sy n="113" d="100"/>
        </p:scale>
        <p:origin x="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5C1ED-6D55-45E9-A06F-5B808E0C461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O"/>
        </a:p>
      </dgm:t>
    </dgm:pt>
    <dgm:pt modelId="{79951234-2740-4A6B-968D-A89D97C8D593}">
      <dgm:prSet phldrT="[Texto]"/>
      <dgm:spPr/>
      <dgm:t>
        <a:bodyPr/>
        <a:lstStyle/>
        <a:p>
          <a:r>
            <a:rPr lang="es-ES" dirty="0"/>
            <a:t>Conducta</a:t>
          </a:r>
        </a:p>
        <a:p>
          <a:r>
            <a:rPr lang="es-ES" dirty="0"/>
            <a:t>Artículo 9 C.P. </a:t>
          </a:r>
          <a:endParaRPr lang="es-CO" dirty="0"/>
        </a:p>
      </dgm:t>
    </dgm:pt>
    <dgm:pt modelId="{FF38DF9A-A64A-4689-AAD0-9AF854233AEB}" type="parTrans" cxnId="{6687E0DC-6C7E-4D7C-94CC-F68191027DA1}">
      <dgm:prSet/>
      <dgm:spPr/>
      <dgm:t>
        <a:bodyPr/>
        <a:lstStyle/>
        <a:p>
          <a:endParaRPr lang="es-CO"/>
        </a:p>
      </dgm:t>
    </dgm:pt>
    <dgm:pt modelId="{0E84E577-05A2-4774-B75A-27E87E15F3A1}" type="sibTrans" cxnId="{6687E0DC-6C7E-4D7C-94CC-F68191027DA1}">
      <dgm:prSet/>
      <dgm:spPr/>
      <dgm:t>
        <a:bodyPr/>
        <a:lstStyle/>
        <a:p>
          <a:endParaRPr lang="es-CO"/>
        </a:p>
      </dgm:t>
    </dgm:pt>
    <dgm:pt modelId="{E2219C5F-D798-4C4A-BB75-2F9CB476AAD1}">
      <dgm:prSet phldrT="[Texto]" custT="1"/>
      <dgm:spPr/>
      <dgm:t>
        <a:bodyPr/>
        <a:lstStyle/>
        <a:p>
          <a:r>
            <a:rPr lang="es-ES" sz="1400" dirty="0"/>
            <a:t>Humana</a:t>
          </a:r>
          <a:endParaRPr lang="es-CO" sz="1400" dirty="0"/>
        </a:p>
      </dgm:t>
    </dgm:pt>
    <dgm:pt modelId="{BFA68B03-F987-40B8-AC2E-516DD7E69C12}" type="parTrans" cxnId="{F250280E-7C42-4E26-841D-68EE0488E922}">
      <dgm:prSet/>
      <dgm:spPr/>
      <dgm:t>
        <a:bodyPr/>
        <a:lstStyle/>
        <a:p>
          <a:endParaRPr lang="es-CO"/>
        </a:p>
      </dgm:t>
    </dgm:pt>
    <dgm:pt modelId="{C081AEE4-290F-43A5-B15F-73654B4367AF}" type="sibTrans" cxnId="{F250280E-7C42-4E26-841D-68EE0488E922}">
      <dgm:prSet/>
      <dgm:spPr/>
      <dgm:t>
        <a:bodyPr/>
        <a:lstStyle/>
        <a:p>
          <a:endParaRPr lang="es-CO"/>
        </a:p>
      </dgm:t>
    </dgm:pt>
    <dgm:pt modelId="{A188FF3A-8089-4514-B748-CA218BF0FE02}">
      <dgm:prSet phldrT="[Texto]"/>
      <dgm:spPr/>
      <dgm:t>
        <a:bodyPr/>
        <a:lstStyle/>
        <a:p>
          <a:r>
            <a:rPr lang="es-ES" dirty="0"/>
            <a:t>Típica</a:t>
          </a:r>
        </a:p>
        <a:p>
          <a:r>
            <a:rPr lang="es-ES" dirty="0"/>
            <a:t>Artículo 10 C.P. </a:t>
          </a:r>
          <a:endParaRPr lang="es-CO" dirty="0"/>
        </a:p>
      </dgm:t>
    </dgm:pt>
    <dgm:pt modelId="{31C701BC-3E50-4C55-95EB-E9FED7FED65B}" type="parTrans" cxnId="{14DF0E5C-A0D6-4794-A492-0AB6B51117DD}">
      <dgm:prSet/>
      <dgm:spPr/>
      <dgm:t>
        <a:bodyPr/>
        <a:lstStyle/>
        <a:p>
          <a:endParaRPr lang="es-CO"/>
        </a:p>
      </dgm:t>
    </dgm:pt>
    <dgm:pt modelId="{186F7AD8-A0F8-4360-96F2-E3DE79C801C6}" type="sibTrans" cxnId="{14DF0E5C-A0D6-4794-A492-0AB6B51117DD}">
      <dgm:prSet/>
      <dgm:spPr/>
      <dgm:t>
        <a:bodyPr/>
        <a:lstStyle/>
        <a:p>
          <a:endParaRPr lang="es-CO"/>
        </a:p>
      </dgm:t>
    </dgm:pt>
    <dgm:pt modelId="{C40CC62A-B7A6-4084-BD23-9D4D183AD24A}">
      <dgm:prSet phldrT="[Texto]" custT="1"/>
      <dgm:spPr/>
      <dgm:t>
        <a:bodyPr/>
        <a:lstStyle/>
        <a:p>
          <a:r>
            <a:rPr lang="es-ES" sz="1050" dirty="0">
              <a:solidFill>
                <a:schemeClr val="tx1"/>
              </a:solidFill>
            </a:rPr>
            <a:t>Tipo objetivo</a:t>
          </a:r>
          <a:endParaRPr lang="es-CO" sz="1050" dirty="0">
            <a:solidFill>
              <a:schemeClr val="tx1"/>
            </a:solidFill>
          </a:endParaRPr>
        </a:p>
      </dgm:t>
    </dgm:pt>
    <dgm:pt modelId="{CCE82A51-BBE4-428E-BDAF-559340338353}" type="parTrans" cxnId="{2DF8D07C-2900-44A4-AD68-DCCD5A8C977C}">
      <dgm:prSet/>
      <dgm:spPr/>
      <dgm:t>
        <a:bodyPr/>
        <a:lstStyle/>
        <a:p>
          <a:endParaRPr lang="es-CO"/>
        </a:p>
      </dgm:t>
    </dgm:pt>
    <dgm:pt modelId="{17A405FC-61E2-4839-AE7E-BBDE7E4087B0}" type="sibTrans" cxnId="{2DF8D07C-2900-44A4-AD68-DCCD5A8C977C}">
      <dgm:prSet/>
      <dgm:spPr/>
      <dgm:t>
        <a:bodyPr/>
        <a:lstStyle/>
        <a:p>
          <a:endParaRPr lang="es-CO"/>
        </a:p>
      </dgm:t>
    </dgm:pt>
    <dgm:pt modelId="{58BB3588-C992-4BC5-97C7-8935AB02C72E}">
      <dgm:prSet phldrT="[Texto]"/>
      <dgm:spPr/>
      <dgm:t>
        <a:bodyPr/>
        <a:lstStyle/>
        <a:p>
          <a:r>
            <a:rPr lang="es-ES" dirty="0"/>
            <a:t>Antijurídica</a:t>
          </a:r>
        </a:p>
        <a:p>
          <a:r>
            <a:rPr lang="es-ES" dirty="0"/>
            <a:t>Artículo 11 C.P.  </a:t>
          </a:r>
          <a:endParaRPr lang="es-CO" dirty="0"/>
        </a:p>
      </dgm:t>
    </dgm:pt>
    <dgm:pt modelId="{1A09A2FA-535B-47FD-B4A5-FA473EE3185E}" type="parTrans" cxnId="{1CFFDF5A-8CFB-49FD-ACB1-6CD3A1A9AC32}">
      <dgm:prSet/>
      <dgm:spPr/>
      <dgm:t>
        <a:bodyPr/>
        <a:lstStyle/>
        <a:p>
          <a:endParaRPr lang="es-CO"/>
        </a:p>
      </dgm:t>
    </dgm:pt>
    <dgm:pt modelId="{565267F0-D572-4F3A-A273-2DA50CD78471}" type="sibTrans" cxnId="{1CFFDF5A-8CFB-49FD-ACB1-6CD3A1A9AC32}">
      <dgm:prSet/>
      <dgm:spPr/>
      <dgm:t>
        <a:bodyPr/>
        <a:lstStyle/>
        <a:p>
          <a:endParaRPr lang="es-CO"/>
        </a:p>
      </dgm:t>
    </dgm:pt>
    <dgm:pt modelId="{48E992B8-7C4E-4358-8F7A-9A1C7E9DF249}">
      <dgm:prSet phldrT="[Texto]" custT="1"/>
      <dgm:spPr/>
      <dgm:t>
        <a:bodyPr/>
        <a:lstStyle/>
        <a:p>
          <a:r>
            <a:rPr lang="es-ES" sz="1050" dirty="0"/>
            <a:t>Antijuridicidad formal </a:t>
          </a:r>
          <a:endParaRPr lang="es-CO" sz="1050" dirty="0"/>
        </a:p>
      </dgm:t>
    </dgm:pt>
    <dgm:pt modelId="{BD04CF6A-E239-4B77-B813-95ABEC61291E}" type="parTrans" cxnId="{3876FA7F-B96D-4E3C-91A0-7172EA8269A2}">
      <dgm:prSet/>
      <dgm:spPr/>
      <dgm:t>
        <a:bodyPr/>
        <a:lstStyle/>
        <a:p>
          <a:endParaRPr lang="es-CO"/>
        </a:p>
      </dgm:t>
    </dgm:pt>
    <dgm:pt modelId="{282CAD6E-43AC-446B-8887-20883D2D473E}" type="sibTrans" cxnId="{3876FA7F-B96D-4E3C-91A0-7172EA8269A2}">
      <dgm:prSet/>
      <dgm:spPr/>
      <dgm:t>
        <a:bodyPr/>
        <a:lstStyle/>
        <a:p>
          <a:endParaRPr lang="es-CO"/>
        </a:p>
      </dgm:t>
    </dgm:pt>
    <dgm:pt modelId="{22E328F9-79A3-4F62-AEC4-4442B6C5296B}">
      <dgm:prSet phldrT="[Texto]" custT="1"/>
      <dgm:spPr/>
      <dgm:t>
        <a:bodyPr/>
        <a:lstStyle/>
        <a:p>
          <a:r>
            <a:rPr lang="es-ES" sz="1050" dirty="0"/>
            <a:t>Antijuridicidad Material</a:t>
          </a:r>
          <a:endParaRPr lang="es-CO" sz="1050" dirty="0"/>
        </a:p>
      </dgm:t>
    </dgm:pt>
    <dgm:pt modelId="{642134C2-C749-436C-98E3-5AE68B92F492}" type="parTrans" cxnId="{3B1E615D-0B1D-4100-A199-3206ACF280CD}">
      <dgm:prSet/>
      <dgm:spPr/>
      <dgm:t>
        <a:bodyPr/>
        <a:lstStyle/>
        <a:p>
          <a:endParaRPr lang="es-CO"/>
        </a:p>
      </dgm:t>
    </dgm:pt>
    <dgm:pt modelId="{1106E9B4-CAE1-41E2-99F1-798A8A0B318A}" type="sibTrans" cxnId="{3B1E615D-0B1D-4100-A199-3206ACF280CD}">
      <dgm:prSet/>
      <dgm:spPr/>
      <dgm:t>
        <a:bodyPr/>
        <a:lstStyle/>
        <a:p>
          <a:endParaRPr lang="es-CO"/>
        </a:p>
      </dgm:t>
    </dgm:pt>
    <dgm:pt modelId="{8FD7A6FD-359F-4498-B0DE-F02A9C33C219}">
      <dgm:prSet phldrT="[Texto]"/>
      <dgm:spPr/>
      <dgm:t>
        <a:bodyPr/>
        <a:lstStyle/>
        <a:p>
          <a:r>
            <a:rPr lang="es-ES" dirty="0"/>
            <a:t>Culpable</a:t>
          </a:r>
        </a:p>
        <a:p>
          <a:r>
            <a:rPr lang="es-ES" dirty="0"/>
            <a:t>Artículo 12 C.P.  </a:t>
          </a:r>
          <a:endParaRPr lang="es-CO" dirty="0"/>
        </a:p>
      </dgm:t>
    </dgm:pt>
    <dgm:pt modelId="{606EB1E5-B713-4E58-95E0-15EC77C4A8C0}" type="parTrans" cxnId="{50DD0E2F-058C-4996-9B0E-F1E47E6EC966}">
      <dgm:prSet/>
      <dgm:spPr/>
      <dgm:t>
        <a:bodyPr/>
        <a:lstStyle/>
        <a:p>
          <a:endParaRPr lang="es-CO"/>
        </a:p>
      </dgm:t>
    </dgm:pt>
    <dgm:pt modelId="{E08E4314-F8B4-441C-B6B0-BC4A3E1118B4}" type="sibTrans" cxnId="{50DD0E2F-058C-4996-9B0E-F1E47E6EC966}">
      <dgm:prSet/>
      <dgm:spPr/>
      <dgm:t>
        <a:bodyPr/>
        <a:lstStyle/>
        <a:p>
          <a:endParaRPr lang="es-CO"/>
        </a:p>
      </dgm:t>
    </dgm:pt>
    <dgm:pt modelId="{E0D01DF8-485F-4BFE-94B9-EE83A5D6B7A4}">
      <dgm:prSet phldrT="[Texto]"/>
      <dgm:spPr/>
      <dgm:t>
        <a:bodyPr/>
        <a:lstStyle/>
        <a:p>
          <a:r>
            <a:rPr lang="es-ES" dirty="0"/>
            <a:t>Punible: PENA</a:t>
          </a:r>
          <a:endParaRPr lang="es-CO" dirty="0"/>
        </a:p>
      </dgm:t>
    </dgm:pt>
    <dgm:pt modelId="{8620B3EE-66B0-4EE8-BCBD-596119826688}" type="parTrans" cxnId="{921F3727-DD77-405D-A88A-F8E59FAA5FB9}">
      <dgm:prSet/>
      <dgm:spPr/>
      <dgm:t>
        <a:bodyPr/>
        <a:lstStyle/>
        <a:p>
          <a:endParaRPr lang="es-CO"/>
        </a:p>
      </dgm:t>
    </dgm:pt>
    <dgm:pt modelId="{9917DCC7-D14B-48ED-91F1-23DB6E06F8CB}" type="sibTrans" cxnId="{921F3727-DD77-405D-A88A-F8E59FAA5FB9}">
      <dgm:prSet/>
      <dgm:spPr/>
      <dgm:t>
        <a:bodyPr/>
        <a:lstStyle/>
        <a:p>
          <a:endParaRPr lang="es-CO"/>
        </a:p>
      </dgm:t>
    </dgm:pt>
    <dgm:pt modelId="{DFB39C4A-5081-4928-A643-5DA43C22FA43}">
      <dgm:prSet phldrT="[Texto]" custT="1"/>
      <dgm:spPr/>
      <dgm:t>
        <a:bodyPr/>
        <a:lstStyle/>
        <a:p>
          <a:r>
            <a:rPr lang="es-ES" sz="1400" dirty="0"/>
            <a:t>Externa </a:t>
          </a:r>
          <a:endParaRPr lang="es-CO" sz="1400" dirty="0"/>
        </a:p>
      </dgm:t>
    </dgm:pt>
    <dgm:pt modelId="{C45E2F11-42E5-48C4-A5B9-864F2E1C7D80}" type="parTrans" cxnId="{0E1A8B0E-15C0-439D-8063-8BC381093B6C}">
      <dgm:prSet/>
      <dgm:spPr/>
      <dgm:t>
        <a:bodyPr/>
        <a:lstStyle/>
        <a:p>
          <a:endParaRPr lang="es-CO"/>
        </a:p>
      </dgm:t>
    </dgm:pt>
    <dgm:pt modelId="{32330225-8628-4E15-BFF9-B962088B206E}" type="sibTrans" cxnId="{0E1A8B0E-15C0-439D-8063-8BC381093B6C}">
      <dgm:prSet/>
      <dgm:spPr/>
      <dgm:t>
        <a:bodyPr/>
        <a:lstStyle/>
        <a:p>
          <a:endParaRPr lang="es-CO"/>
        </a:p>
      </dgm:t>
    </dgm:pt>
    <dgm:pt modelId="{5B579113-59C5-4FCE-9BC9-5374E80E4344}">
      <dgm:prSet phldrT="[Texto]" custT="1"/>
      <dgm:spPr/>
      <dgm:t>
        <a:bodyPr/>
        <a:lstStyle/>
        <a:p>
          <a:r>
            <a:rPr lang="es-ES" sz="1400" dirty="0"/>
            <a:t>Voluntaria</a:t>
          </a:r>
          <a:endParaRPr lang="es-CO" sz="1400" dirty="0"/>
        </a:p>
      </dgm:t>
    </dgm:pt>
    <dgm:pt modelId="{9A221344-3E54-4FE0-83B3-66E1A1014D34}" type="parTrans" cxnId="{923CDC73-D31C-44C3-842E-820054AA3FDE}">
      <dgm:prSet/>
      <dgm:spPr/>
      <dgm:t>
        <a:bodyPr/>
        <a:lstStyle/>
        <a:p>
          <a:endParaRPr lang="es-CO"/>
        </a:p>
      </dgm:t>
    </dgm:pt>
    <dgm:pt modelId="{F7D59A59-B6FE-431A-B0BA-1DB9AC7A752F}" type="sibTrans" cxnId="{923CDC73-D31C-44C3-842E-820054AA3FDE}">
      <dgm:prSet/>
      <dgm:spPr/>
      <dgm:t>
        <a:bodyPr/>
        <a:lstStyle/>
        <a:p>
          <a:endParaRPr lang="es-CO"/>
        </a:p>
      </dgm:t>
    </dgm:pt>
    <dgm:pt modelId="{A6947E6D-06C9-49F5-B689-454F14FD6BAF}">
      <dgm:prSet phldrT="[Texto]" custT="1"/>
      <dgm:spPr/>
      <dgm:t>
        <a:bodyPr/>
        <a:lstStyle/>
        <a:p>
          <a:r>
            <a:rPr lang="es-ES" sz="1050" dirty="0">
              <a:solidFill>
                <a:schemeClr val="tx1"/>
              </a:solidFill>
            </a:rPr>
            <a:t>Tipo subjetivo</a:t>
          </a:r>
          <a:endParaRPr lang="es-CO" sz="1050" dirty="0">
            <a:solidFill>
              <a:schemeClr val="tx1"/>
            </a:solidFill>
          </a:endParaRPr>
        </a:p>
      </dgm:t>
    </dgm:pt>
    <dgm:pt modelId="{290CB485-E13F-4F07-9655-C7FC6F901B6E}" type="parTrans" cxnId="{1C5AE8ED-9D0E-416B-B436-E4A422C1D230}">
      <dgm:prSet/>
      <dgm:spPr/>
      <dgm:t>
        <a:bodyPr/>
        <a:lstStyle/>
        <a:p>
          <a:endParaRPr lang="es-CO"/>
        </a:p>
      </dgm:t>
    </dgm:pt>
    <dgm:pt modelId="{559C4CFB-81FB-46C8-9EAC-96142B51BE05}" type="sibTrans" cxnId="{1C5AE8ED-9D0E-416B-B436-E4A422C1D230}">
      <dgm:prSet/>
      <dgm:spPr/>
      <dgm:t>
        <a:bodyPr/>
        <a:lstStyle/>
        <a:p>
          <a:endParaRPr lang="es-CO"/>
        </a:p>
      </dgm:t>
    </dgm:pt>
    <dgm:pt modelId="{61069B9A-EBAB-46F7-A97D-8F48CDD7622C}">
      <dgm:prSet phldrT="[Texto]" custT="1"/>
      <dgm:spPr/>
      <dgm:t>
        <a:bodyPr/>
        <a:lstStyle/>
        <a:p>
          <a:r>
            <a:rPr lang="es-ES" sz="1050" dirty="0">
              <a:solidFill>
                <a:schemeClr val="tx1"/>
              </a:solidFill>
            </a:rPr>
            <a:t>Autoría y participación </a:t>
          </a:r>
          <a:endParaRPr lang="es-CO" sz="1050" dirty="0">
            <a:solidFill>
              <a:schemeClr val="tx1"/>
            </a:solidFill>
          </a:endParaRPr>
        </a:p>
      </dgm:t>
    </dgm:pt>
    <dgm:pt modelId="{8C8B2931-45AA-4813-99E5-9907D37DC5EC}" type="parTrans" cxnId="{CB046509-28AD-4799-AA2E-726606F9BBD1}">
      <dgm:prSet/>
      <dgm:spPr/>
      <dgm:t>
        <a:bodyPr/>
        <a:lstStyle/>
        <a:p>
          <a:endParaRPr lang="es-CO"/>
        </a:p>
      </dgm:t>
    </dgm:pt>
    <dgm:pt modelId="{5D5905F8-B43E-47C4-B320-2000FE5579A3}" type="sibTrans" cxnId="{CB046509-28AD-4799-AA2E-726606F9BBD1}">
      <dgm:prSet/>
      <dgm:spPr/>
      <dgm:t>
        <a:bodyPr/>
        <a:lstStyle/>
        <a:p>
          <a:endParaRPr lang="es-CO"/>
        </a:p>
      </dgm:t>
    </dgm:pt>
    <dgm:pt modelId="{EAF99998-C60D-4B59-8599-CFD5E3ACF93A}">
      <dgm:prSet phldrT="[Texto]" custT="1"/>
      <dgm:spPr/>
      <dgm:t>
        <a:bodyPr/>
        <a:lstStyle/>
        <a:p>
          <a:r>
            <a:rPr lang="es-ES" sz="1050" dirty="0">
              <a:solidFill>
                <a:schemeClr val="tx1"/>
              </a:solidFill>
            </a:rPr>
            <a:t>Dispositivos amplificadores del tipo (tentativa, concursos, omisión). </a:t>
          </a:r>
          <a:endParaRPr lang="es-CO" sz="1050" dirty="0">
            <a:solidFill>
              <a:schemeClr val="tx1"/>
            </a:solidFill>
          </a:endParaRPr>
        </a:p>
      </dgm:t>
    </dgm:pt>
    <dgm:pt modelId="{4FD8C92D-2889-4521-8641-481CD5C45FE2}" type="parTrans" cxnId="{D8A4224B-EFA4-4E99-8C64-934D94C72507}">
      <dgm:prSet/>
      <dgm:spPr/>
      <dgm:t>
        <a:bodyPr/>
        <a:lstStyle/>
        <a:p>
          <a:endParaRPr lang="es-CO"/>
        </a:p>
      </dgm:t>
    </dgm:pt>
    <dgm:pt modelId="{F0AFF9F7-B2ED-44B1-8A1B-08A81B6EF270}" type="sibTrans" cxnId="{D8A4224B-EFA4-4E99-8C64-934D94C72507}">
      <dgm:prSet/>
      <dgm:spPr/>
      <dgm:t>
        <a:bodyPr/>
        <a:lstStyle/>
        <a:p>
          <a:endParaRPr lang="es-CO"/>
        </a:p>
      </dgm:t>
    </dgm:pt>
    <dgm:pt modelId="{10ED01E1-00DE-465C-AFED-570212F9F2EB}">
      <dgm:prSet phldrT="[Texto]" custT="1"/>
      <dgm:spPr/>
      <dgm:t>
        <a:bodyPr/>
        <a:lstStyle/>
        <a:p>
          <a:r>
            <a:rPr lang="es-ES" sz="1050" dirty="0">
              <a:solidFill>
                <a:schemeClr val="tx1"/>
              </a:solidFill>
            </a:rPr>
            <a:t>- Nexo de causalidad e Imputación objetiva </a:t>
          </a:r>
          <a:endParaRPr lang="es-CO" sz="1050" dirty="0">
            <a:solidFill>
              <a:schemeClr val="tx1"/>
            </a:solidFill>
          </a:endParaRPr>
        </a:p>
      </dgm:t>
    </dgm:pt>
    <dgm:pt modelId="{03FE3CF8-29E0-422D-86D1-485204598B46}" type="parTrans" cxnId="{18F2C3CE-19F0-4BB4-B13F-1C204545B716}">
      <dgm:prSet/>
      <dgm:spPr/>
      <dgm:t>
        <a:bodyPr/>
        <a:lstStyle/>
        <a:p>
          <a:endParaRPr lang="es-CO"/>
        </a:p>
      </dgm:t>
    </dgm:pt>
    <dgm:pt modelId="{2D4876F0-2C12-4B60-A3E8-D731360EBF1D}" type="sibTrans" cxnId="{18F2C3CE-19F0-4BB4-B13F-1C204545B716}">
      <dgm:prSet/>
      <dgm:spPr/>
      <dgm:t>
        <a:bodyPr/>
        <a:lstStyle/>
        <a:p>
          <a:endParaRPr lang="es-CO"/>
        </a:p>
      </dgm:t>
    </dgm:pt>
    <dgm:pt modelId="{9EDBCF83-81C0-461D-8D27-92D439DA7165}">
      <dgm:prSet phldrT="[Texto]" custT="1"/>
      <dgm:spPr/>
      <dgm:t>
        <a:bodyPr/>
        <a:lstStyle/>
        <a:p>
          <a:r>
            <a:rPr lang="es-ES" sz="1050" dirty="0"/>
            <a:t>VS causales de ausencia de responsabilidad. </a:t>
          </a:r>
          <a:endParaRPr lang="es-CO" sz="1050" dirty="0"/>
        </a:p>
      </dgm:t>
    </dgm:pt>
    <dgm:pt modelId="{CEEC3F81-4302-46DD-A6CD-AE57232F3F3B}" type="parTrans" cxnId="{DF27BBEA-D64E-442B-97BC-C8EA8E49131D}">
      <dgm:prSet/>
      <dgm:spPr/>
      <dgm:t>
        <a:bodyPr/>
        <a:lstStyle/>
        <a:p>
          <a:endParaRPr lang="es-CO"/>
        </a:p>
      </dgm:t>
    </dgm:pt>
    <dgm:pt modelId="{4F724EB2-52EF-46F1-9815-FB5992AA3AAA}" type="sibTrans" cxnId="{DF27BBEA-D64E-442B-97BC-C8EA8E49131D}">
      <dgm:prSet/>
      <dgm:spPr/>
      <dgm:t>
        <a:bodyPr/>
        <a:lstStyle/>
        <a:p>
          <a:endParaRPr lang="es-CO"/>
        </a:p>
      </dgm:t>
    </dgm:pt>
    <dgm:pt modelId="{3B9F71DE-2CB8-449A-B7F9-1272DBBC3B9E}">
      <dgm:prSet phldrT="[Texto]" custT="1"/>
      <dgm:spPr/>
      <dgm:t>
        <a:bodyPr/>
        <a:lstStyle/>
        <a:p>
          <a:r>
            <a:rPr lang="es-ES" sz="1050" dirty="0"/>
            <a:t>VS bagatela / inocuidad </a:t>
          </a:r>
          <a:endParaRPr lang="es-CO" sz="1050" dirty="0"/>
        </a:p>
      </dgm:t>
    </dgm:pt>
    <dgm:pt modelId="{6F14DA69-87B1-41AA-BADD-B335508F9895}" type="parTrans" cxnId="{2E6B9DAC-A9A4-4FDA-A336-921C6C5A383B}">
      <dgm:prSet/>
      <dgm:spPr/>
      <dgm:t>
        <a:bodyPr/>
        <a:lstStyle/>
        <a:p>
          <a:endParaRPr lang="es-CO"/>
        </a:p>
      </dgm:t>
    </dgm:pt>
    <dgm:pt modelId="{C9C80FB4-D6C8-412E-B2BE-C9190F29B5FC}" type="sibTrans" cxnId="{2E6B9DAC-A9A4-4FDA-A336-921C6C5A383B}">
      <dgm:prSet/>
      <dgm:spPr/>
      <dgm:t>
        <a:bodyPr/>
        <a:lstStyle/>
        <a:p>
          <a:endParaRPr lang="es-CO"/>
        </a:p>
      </dgm:t>
    </dgm:pt>
    <dgm:pt modelId="{0672F548-6837-465A-95BE-70F7B284DE18}">
      <dgm:prSet custT="1"/>
      <dgm:spPr/>
      <dgm:t>
        <a:bodyPr/>
        <a:lstStyle/>
        <a:p>
          <a:r>
            <a:rPr lang="es-ES" sz="1050" dirty="0"/>
            <a:t>Imputabilidad/Inimputabilidad</a:t>
          </a:r>
          <a:endParaRPr lang="es-CO" sz="1050" dirty="0"/>
        </a:p>
      </dgm:t>
    </dgm:pt>
    <dgm:pt modelId="{7D086F3D-6204-4C5C-9B7A-F7F943060CFD}" type="parTrans" cxnId="{C5C88B5B-0941-48DB-8B6D-550DF5AD4A9E}">
      <dgm:prSet/>
      <dgm:spPr/>
      <dgm:t>
        <a:bodyPr/>
        <a:lstStyle/>
        <a:p>
          <a:endParaRPr lang="es-CO"/>
        </a:p>
      </dgm:t>
    </dgm:pt>
    <dgm:pt modelId="{6CC55B90-6592-407E-8245-2DE855F7F6F9}" type="sibTrans" cxnId="{C5C88B5B-0941-48DB-8B6D-550DF5AD4A9E}">
      <dgm:prSet/>
      <dgm:spPr/>
      <dgm:t>
        <a:bodyPr/>
        <a:lstStyle/>
        <a:p>
          <a:endParaRPr lang="es-CO"/>
        </a:p>
      </dgm:t>
    </dgm:pt>
    <dgm:pt modelId="{9B605F3D-3FAA-4BB2-881C-9B14CE1CF1E9}">
      <dgm:prSet custT="1"/>
      <dgm:spPr/>
      <dgm:t>
        <a:bodyPr/>
        <a:lstStyle/>
        <a:p>
          <a:r>
            <a:rPr lang="es-ES" sz="1050" dirty="0"/>
            <a:t>Conciencia de la antijuridicidad</a:t>
          </a:r>
          <a:endParaRPr lang="es-CO" sz="1050" dirty="0"/>
        </a:p>
      </dgm:t>
    </dgm:pt>
    <dgm:pt modelId="{E488EB3E-0A4C-458E-81D3-11FEFC6C1075}" type="parTrans" cxnId="{C51DE0C4-4E77-4FF1-AA8E-05FA7AC1F267}">
      <dgm:prSet/>
      <dgm:spPr/>
      <dgm:t>
        <a:bodyPr/>
        <a:lstStyle/>
        <a:p>
          <a:endParaRPr lang="es-CO"/>
        </a:p>
      </dgm:t>
    </dgm:pt>
    <dgm:pt modelId="{11EFA93E-9D11-47AB-9434-C4A3F7218AA6}" type="sibTrans" cxnId="{C51DE0C4-4E77-4FF1-AA8E-05FA7AC1F267}">
      <dgm:prSet/>
      <dgm:spPr/>
      <dgm:t>
        <a:bodyPr/>
        <a:lstStyle/>
        <a:p>
          <a:endParaRPr lang="es-CO"/>
        </a:p>
      </dgm:t>
    </dgm:pt>
    <dgm:pt modelId="{DA2E5ABE-BF21-4D14-A8CD-9821EA3F3E45}">
      <dgm:prSet phldrT="[Texto]" custT="1"/>
      <dgm:spPr/>
      <dgm:t>
        <a:bodyPr/>
        <a:lstStyle/>
        <a:p>
          <a:r>
            <a:rPr lang="es-ES" sz="1050" dirty="0">
              <a:solidFill>
                <a:schemeClr val="tx1"/>
              </a:solidFill>
            </a:rPr>
            <a:t>- Error de tipo </a:t>
          </a:r>
          <a:endParaRPr lang="es-CO" sz="1050" dirty="0">
            <a:solidFill>
              <a:schemeClr val="tx1"/>
            </a:solidFill>
          </a:endParaRPr>
        </a:p>
      </dgm:t>
    </dgm:pt>
    <dgm:pt modelId="{E8ED19B9-FCFC-4DA4-AD96-E95F6D08BDD0}" type="parTrans" cxnId="{D5E01DE6-D920-44BA-9BF6-08673BFCB6AD}">
      <dgm:prSet/>
      <dgm:spPr/>
      <dgm:t>
        <a:bodyPr/>
        <a:lstStyle/>
        <a:p>
          <a:endParaRPr lang="es-CO"/>
        </a:p>
      </dgm:t>
    </dgm:pt>
    <dgm:pt modelId="{A07B65A4-0517-435B-946F-36B21255B88A}" type="sibTrans" cxnId="{D5E01DE6-D920-44BA-9BF6-08673BFCB6AD}">
      <dgm:prSet/>
      <dgm:spPr/>
      <dgm:t>
        <a:bodyPr/>
        <a:lstStyle/>
        <a:p>
          <a:endParaRPr lang="es-CO"/>
        </a:p>
      </dgm:t>
    </dgm:pt>
    <dgm:pt modelId="{D91FBFDB-719F-4ACA-A710-563FCA014839}">
      <dgm:prSet custT="1"/>
      <dgm:spPr/>
      <dgm:t>
        <a:bodyPr/>
        <a:lstStyle/>
        <a:p>
          <a:r>
            <a:rPr lang="es-ES" sz="1050" dirty="0"/>
            <a:t>Reproche personal </a:t>
          </a:r>
          <a:endParaRPr lang="es-CO" sz="1050" dirty="0"/>
        </a:p>
      </dgm:t>
    </dgm:pt>
    <dgm:pt modelId="{A24812BC-7632-47B7-B815-B7AC2B55A3A9}" type="parTrans" cxnId="{C246DEA3-6282-4EBB-96A7-5E26D104CCA3}">
      <dgm:prSet/>
      <dgm:spPr/>
      <dgm:t>
        <a:bodyPr/>
        <a:lstStyle/>
        <a:p>
          <a:endParaRPr lang="es-CO"/>
        </a:p>
      </dgm:t>
    </dgm:pt>
    <dgm:pt modelId="{3C088314-8F5B-4201-80B7-3958FBC15298}" type="sibTrans" cxnId="{C246DEA3-6282-4EBB-96A7-5E26D104CCA3}">
      <dgm:prSet/>
      <dgm:spPr/>
      <dgm:t>
        <a:bodyPr/>
        <a:lstStyle/>
        <a:p>
          <a:endParaRPr lang="es-CO"/>
        </a:p>
      </dgm:t>
    </dgm:pt>
    <dgm:pt modelId="{5FE28ED0-6AD3-4845-8E58-B12E4A448B5C}">
      <dgm:prSet custT="1"/>
      <dgm:spPr/>
      <dgm:t>
        <a:bodyPr/>
        <a:lstStyle/>
        <a:p>
          <a:r>
            <a:rPr lang="es-ES" sz="1050" dirty="0"/>
            <a:t>- Error de prohibición  </a:t>
          </a:r>
          <a:endParaRPr lang="es-CO" sz="1050" dirty="0"/>
        </a:p>
      </dgm:t>
    </dgm:pt>
    <dgm:pt modelId="{59DEC80E-0988-442D-A1E1-8056AF89D8F8}" type="parTrans" cxnId="{FEBF1BED-2122-432B-A78E-145B1A334698}">
      <dgm:prSet/>
      <dgm:spPr/>
      <dgm:t>
        <a:bodyPr/>
        <a:lstStyle/>
        <a:p>
          <a:endParaRPr lang="es-CO"/>
        </a:p>
      </dgm:t>
    </dgm:pt>
    <dgm:pt modelId="{B42816B4-DD02-4877-95A4-82478C8DD60A}" type="sibTrans" cxnId="{FEBF1BED-2122-432B-A78E-145B1A334698}">
      <dgm:prSet/>
      <dgm:spPr/>
      <dgm:t>
        <a:bodyPr/>
        <a:lstStyle/>
        <a:p>
          <a:endParaRPr lang="es-CO"/>
        </a:p>
      </dgm:t>
    </dgm:pt>
    <dgm:pt modelId="{A55BC7D0-D19D-4EC1-969F-58DFFBC39B68}">
      <dgm:prSet/>
      <dgm:spPr/>
      <dgm:t>
        <a:bodyPr/>
        <a:lstStyle/>
        <a:p>
          <a:r>
            <a:rPr lang="es-ES" dirty="0"/>
            <a:t>Defectos de punibilidad</a:t>
          </a:r>
          <a:endParaRPr lang="es-CO" dirty="0"/>
        </a:p>
      </dgm:t>
    </dgm:pt>
    <dgm:pt modelId="{E473CDEA-BA33-44A4-B9DA-651596A310B8}" type="parTrans" cxnId="{ED7CE4AB-BEC3-4EE4-AE19-8BCC7A5FC905}">
      <dgm:prSet/>
      <dgm:spPr/>
      <dgm:t>
        <a:bodyPr/>
        <a:lstStyle/>
        <a:p>
          <a:endParaRPr lang="es-CO"/>
        </a:p>
      </dgm:t>
    </dgm:pt>
    <dgm:pt modelId="{6DB857A2-2E3B-4E79-8B5A-D34DE643068D}" type="sibTrans" cxnId="{ED7CE4AB-BEC3-4EE4-AE19-8BCC7A5FC905}">
      <dgm:prSet/>
      <dgm:spPr/>
      <dgm:t>
        <a:bodyPr/>
        <a:lstStyle/>
        <a:p>
          <a:endParaRPr lang="es-CO"/>
        </a:p>
      </dgm:t>
    </dgm:pt>
    <dgm:pt modelId="{B3BA6CC1-AF7A-48E6-8C75-FBF70C449224}">
      <dgm:prSet/>
      <dgm:spPr/>
      <dgm:t>
        <a:bodyPr/>
        <a:lstStyle/>
        <a:p>
          <a:r>
            <a:rPr lang="es-ES" dirty="0"/>
            <a:t>Circunstancias exculpantes de punibilidad. </a:t>
          </a:r>
          <a:endParaRPr lang="es-CO" dirty="0"/>
        </a:p>
      </dgm:t>
    </dgm:pt>
    <dgm:pt modelId="{3A9BF92E-8123-4E22-8FD0-F5CDCCBC4CD3}" type="parTrans" cxnId="{9D5C6430-6212-4179-A2AA-745C3FCC2975}">
      <dgm:prSet/>
      <dgm:spPr/>
      <dgm:t>
        <a:bodyPr/>
        <a:lstStyle/>
        <a:p>
          <a:endParaRPr lang="es-CO"/>
        </a:p>
      </dgm:t>
    </dgm:pt>
    <dgm:pt modelId="{5B82464C-E4B7-45C1-AF5A-E7E7674B746B}" type="sibTrans" cxnId="{9D5C6430-6212-4179-A2AA-745C3FCC2975}">
      <dgm:prSet/>
      <dgm:spPr/>
      <dgm:t>
        <a:bodyPr/>
        <a:lstStyle/>
        <a:p>
          <a:endParaRPr lang="es-CO"/>
        </a:p>
      </dgm:t>
    </dgm:pt>
    <dgm:pt modelId="{EEF58B45-1DCA-4ED3-BB83-2D08D901A0E2}">
      <dgm:prSet phldrT="[Texto]" custT="1"/>
      <dgm:spPr/>
      <dgm:t>
        <a:bodyPr/>
        <a:lstStyle/>
        <a:p>
          <a:r>
            <a:rPr lang="es-ES" sz="1400" dirty="0"/>
            <a:t>Acción, omisión y comisión por omisión</a:t>
          </a:r>
          <a:endParaRPr lang="es-CO" sz="1400" dirty="0"/>
        </a:p>
      </dgm:t>
    </dgm:pt>
    <dgm:pt modelId="{4646D513-14FB-4DA5-B342-1C65E52288E5}" type="parTrans" cxnId="{A18E056F-4092-42AE-B6A3-94E1EEE7A639}">
      <dgm:prSet/>
      <dgm:spPr/>
      <dgm:t>
        <a:bodyPr/>
        <a:lstStyle/>
        <a:p>
          <a:endParaRPr lang="es-CO"/>
        </a:p>
      </dgm:t>
    </dgm:pt>
    <dgm:pt modelId="{916C24D8-5254-4FC9-9682-8FDB07D91255}" type="sibTrans" cxnId="{A18E056F-4092-42AE-B6A3-94E1EEE7A639}">
      <dgm:prSet/>
      <dgm:spPr/>
      <dgm:t>
        <a:bodyPr/>
        <a:lstStyle/>
        <a:p>
          <a:endParaRPr lang="es-CO"/>
        </a:p>
      </dgm:t>
    </dgm:pt>
    <dgm:pt modelId="{ECC2846A-C882-4A87-91EB-BEFC60D014E4}">
      <dgm:prSet phldrT="[Texto]" custT="1"/>
      <dgm:spPr/>
      <dgm:t>
        <a:bodyPr/>
        <a:lstStyle/>
        <a:p>
          <a:r>
            <a:rPr lang="es-ES" sz="1050" dirty="0">
              <a:solidFill>
                <a:schemeClr val="tx1"/>
              </a:solidFill>
            </a:rPr>
            <a:t>Clasificación general de los tipos. </a:t>
          </a:r>
          <a:endParaRPr lang="es-CO" sz="1050" dirty="0">
            <a:solidFill>
              <a:schemeClr val="tx1"/>
            </a:solidFill>
          </a:endParaRPr>
        </a:p>
      </dgm:t>
    </dgm:pt>
    <dgm:pt modelId="{89930EE0-ACC0-4370-958B-03B1F78F8DAA}" type="parTrans" cxnId="{702D650D-E888-468E-8BDB-A683DA5ECC53}">
      <dgm:prSet/>
      <dgm:spPr/>
      <dgm:t>
        <a:bodyPr/>
        <a:lstStyle/>
        <a:p>
          <a:endParaRPr lang="es-CO"/>
        </a:p>
      </dgm:t>
    </dgm:pt>
    <dgm:pt modelId="{0BE9DF31-909A-438A-A194-DF5559B21FE0}" type="sibTrans" cxnId="{702D650D-E888-468E-8BDB-A683DA5ECC53}">
      <dgm:prSet/>
      <dgm:spPr/>
      <dgm:t>
        <a:bodyPr/>
        <a:lstStyle/>
        <a:p>
          <a:endParaRPr lang="es-CO"/>
        </a:p>
      </dgm:t>
    </dgm:pt>
    <dgm:pt modelId="{4F3AF0FA-9113-40BC-9B69-5EB342761540}">
      <dgm:prSet phldrT="[Texto]" custT="1"/>
      <dgm:spPr/>
      <dgm:t>
        <a:bodyPr/>
        <a:lstStyle/>
        <a:p>
          <a:r>
            <a:rPr lang="es-ES" sz="1050" dirty="0">
              <a:solidFill>
                <a:schemeClr val="tx1"/>
              </a:solidFill>
            </a:rPr>
            <a:t>- Elementos subjetivos distintos del dolo</a:t>
          </a:r>
          <a:endParaRPr lang="es-CO" sz="1050" dirty="0">
            <a:solidFill>
              <a:schemeClr val="tx1"/>
            </a:solidFill>
          </a:endParaRPr>
        </a:p>
      </dgm:t>
    </dgm:pt>
    <dgm:pt modelId="{9734270C-8DF6-4922-ABF0-51BF0D524686}" type="parTrans" cxnId="{538A98FF-FDAA-43A9-BF2C-FA56910F2E46}">
      <dgm:prSet/>
      <dgm:spPr/>
      <dgm:t>
        <a:bodyPr/>
        <a:lstStyle/>
        <a:p>
          <a:endParaRPr lang="es-CO"/>
        </a:p>
      </dgm:t>
    </dgm:pt>
    <dgm:pt modelId="{2C68CEC1-3EFB-47C5-AC29-3DBF6349741E}" type="sibTrans" cxnId="{538A98FF-FDAA-43A9-BF2C-FA56910F2E46}">
      <dgm:prSet/>
      <dgm:spPr/>
      <dgm:t>
        <a:bodyPr/>
        <a:lstStyle/>
        <a:p>
          <a:endParaRPr lang="es-CO"/>
        </a:p>
      </dgm:t>
    </dgm:pt>
    <dgm:pt modelId="{E253C0D7-8D5D-4B02-909D-31A377D4E26D}" type="pres">
      <dgm:prSet presAssocID="{A9B5C1ED-6D55-45E9-A06F-5B808E0C461B}" presName="Name0" presStyleCnt="0">
        <dgm:presLayoutVars>
          <dgm:dir/>
          <dgm:animLvl val="lvl"/>
          <dgm:resizeHandles val="exact"/>
        </dgm:presLayoutVars>
      </dgm:prSet>
      <dgm:spPr/>
    </dgm:pt>
    <dgm:pt modelId="{FF0A2BCE-978A-4860-B83C-A6CC92A2FACA}" type="pres">
      <dgm:prSet presAssocID="{A9B5C1ED-6D55-45E9-A06F-5B808E0C461B}" presName="tSp" presStyleCnt="0"/>
      <dgm:spPr/>
    </dgm:pt>
    <dgm:pt modelId="{CF8FBC52-C433-4DBD-8E41-E32B2367721E}" type="pres">
      <dgm:prSet presAssocID="{A9B5C1ED-6D55-45E9-A06F-5B808E0C461B}" presName="bSp" presStyleCnt="0"/>
      <dgm:spPr/>
    </dgm:pt>
    <dgm:pt modelId="{25D3857D-85F6-4FC7-9629-74B962A13B84}" type="pres">
      <dgm:prSet presAssocID="{A9B5C1ED-6D55-45E9-A06F-5B808E0C461B}" presName="process" presStyleCnt="0"/>
      <dgm:spPr/>
    </dgm:pt>
    <dgm:pt modelId="{4FBC6319-3F1F-48B1-94D4-B77106D2B5C5}" type="pres">
      <dgm:prSet presAssocID="{79951234-2740-4A6B-968D-A89D97C8D593}" presName="composite1" presStyleCnt="0"/>
      <dgm:spPr/>
    </dgm:pt>
    <dgm:pt modelId="{D70ADAC9-9043-4723-ADB3-F316FB9F62A1}" type="pres">
      <dgm:prSet presAssocID="{79951234-2740-4A6B-968D-A89D97C8D593}" presName="dummyNode1" presStyleLbl="node1" presStyleIdx="0" presStyleCnt="5"/>
      <dgm:spPr/>
    </dgm:pt>
    <dgm:pt modelId="{92AC447F-C936-4077-8EBF-42FF899F805A}" type="pres">
      <dgm:prSet presAssocID="{79951234-2740-4A6B-968D-A89D97C8D593}" presName="childNode1" presStyleLbl="bgAcc1" presStyleIdx="0" presStyleCnt="5">
        <dgm:presLayoutVars>
          <dgm:bulletEnabled val="1"/>
        </dgm:presLayoutVars>
      </dgm:prSet>
      <dgm:spPr/>
    </dgm:pt>
    <dgm:pt modelId="{A42F8303-81CC-4ED4-B49E-EBCC6A376641}" type="pres">
      <dgm:prSet presAssocID="{79951234-2740-4A6B-968D-A89D97C8D593}" presName="childNode1tx" presStyleLbl="bgAcc1" presStyleIdx="0" presStyleCnt="5">
        <dgm:presLayoutVars>
          <dgm:bulletEnabled val="1"/>
        </dgm:presLayoutVars>
      </dgm:prSet>
      <dgm:spPr/>
    </dgm:pt>
    <dgm:pt modelId="{27610137-D5EF-44E4-8266-0116E9B9AE40}" type="pres">
      <dgm:prSet presAssocID="{79951234-2740-4A6B-968D-A89D97C8D593}" presName="parentNode1" presStyleLbl="node1" presStyleIdx="0" presStyleCnt="5">
        <dgm:presLayoutVars>
          <dgm:chMax val="1"/>
          <dgm:bulletEnabled val="1"/>
        </dgm:presLayoutVars>
      </dgm:prSet>
      <dgm:spPr/>
    </dgm:pt>
    <dgm:pt modelId="{AE27AA42-CEEA-4C31-8875-410287642FA9}" type="pres">
      <dgm:prSet presAssocID="{79951234-2740-4A6B-968D-A89D97C8D593}" presName="connSite1" presStyleCnt="0"/>
      <dgm:spPr/>
    </dgm:pt>
    <dgm:pt modelId="{8E4BBDEF-4295-4C65-960F-B23D092B0A94}" type="pres">
      <dgm:prSet presAssocID="{0E84E577-05A2-4774-B75A-27E87E15F3A1}" presName="Name9" presStyleLbl="sibTrans2D1" presStyleIdx="0" presStyleCnt="4"/>
      <dgm:spPr/>
    </dgm:pt>
    <dgm:pt modelId="{85A4A2B6-4D55-4283-BB6E-FFC98B501FA2}" type="pres">
      <dgm:prSet presAssocID="{A188FF3A-8089-4514-B748-CA218BF0FE02}" presName="composite2" presStyleCnt="0"/>
      <dgm:spPr/>
    </dgm:pt>
    <dgm:pt modelId="{B8C699F2-381D-4553-9ACA-FC203FDA415B}" type="pres">
      <dgm:prSet presAssocID="{A188FF3A-8089-4514-B748-CA218BF0FE02}" presName="dummyNode2" presStyleLbl="node1" presStyleIdx="0" presStyleCnt="5"/>
      <dgm:spPr/>
    </dgm:pt>
    <dgm:pt modelId="{6ACD01E7-1930-4B12-B339-B575D8640D19}" type="pres">
      <dgm:prSet presAssocID="{A188FF3A-8089-4514-B748-CA218BF0FE02}" presName="childNode2" presStyleLbl="bgAcc1" presStyleIdx="1" presStyleCnt="5" custScaleX="112999" custScaleY="193096" custLinFactNeighborX="-4818" custLinFactNeighborY="23863">
        <dgm:presLayoutVars>
          <dgm:bulletEnabled val="1"/>
        </dgm:presLayoutVars>
      </dgm:prSet>
      <dgm:spPr/>
    </dgm:pt>
    <dgm:pt modelId="{F8D4F2A8-0A51-435F-A69D-D28D97522E57}" type="pres">
      <dgm:prSet presAssocID="{A188FF3A-8089-4514-B748-CA218BF0FE02}" presName="childNode2tx" presStyleLbl="bgAcc1" presStyleIdx="1" presStyleCnt="5">
        <dgm:presLayoutVars>
          <dgm:bulletEnabled val="1"/>
        </dgm:presLayoutVars>
      </dgm:prSet>
      <dgm:spPr/>
    </dgm:pt>
    <dgm:pt modelId="{2B9EEF32-2DE4-4188-AF47-5A27B7D695D0}" type="pres">
      <dgm:prSet presAssocID="{A188FF3A-8089-4514-B748-CA218BF0FE02}" presName="parentNode2" presStyleLbl="node1" presStyleIdx="1" presStyleCnt="5" custLinFactNeighborX="1339" custLinFactNeighborY="-6500">
        <dgm:presLayoutVars>
          <dgm:chMax val="0"/>
          <dgm:bulletEnabled val="1"/>
        </dgm:presLayoutVars>
      </dgm:prSet>
      <dgm:spPr/>
    </dgm:pt>
    <dgm:pt modelId="{63BAE526-FE3A-44F6-99C1-62A748099BB8}" type="pres">
      <dgm:prSet presAssocID="{A188FF3A-8089-4514-B748-CA218BF0FE02}" presName="connSite2" presStyleCnt="0"/>
      <dgm:spPr/>
    </dgm:pt>
    <dgm:pt modelId="{6722E9B6-B436-4EE7-AEBA-D0B157F83DA3}" type="pres">
      <dgm:prSet presAssocID="{186F7AD8-A0F8-4360-96F2-E3DE79C801C6}" presName="Name18" presStyleLbl="sibTrans2D1" presStyleIdx="1" presStyleCnt="4"/>
      <dgm:spPr/>
    </dgm:pt>
    <dgm:pt modelId="{DC062988-D217-4A2D-8329-F6C3AE1CA6AC}" type="pres">
      <dgm:prSet presAssocID="{58BB3588-C992-4BC5-97C7-8935AB02C72E}" presName="composite1" presStyleCnt="0"/>
      <dgm:spPr/>
    </dgm:pt>
    <dgm:pt modelId="{65334910-435B-48D9-B7DF-C2E22FCF4755}" type="pres">
      <dgm:prSet presAssocID="{58BB3588-C992-4BC5-97C7-8935AB02C72E}" presName="dummyNode1" presStyleLbl="node1" presStyleIdx="1" presStyleCnt="5"/>
      <dgm:spPr/>
    </dgm:pt>
    <dgm:pt modelId="{8DA80093-19E3-4205-94DE-C06D1A44E80C}" type="pres">
      <dgm:prSet presAssocID="{58BB3588-C992-4BC5-97C7-8935AB02C72E}" presName="childNode1" presStyleLbl="bgAcc1" presStyleIdx="2" presStyleCnt="5">
        <dgm:presLayoutVars>
          <dgm:bulletEnabled val="1"/>
        </dgm:presLayoutVars>
      </dgm:prSet>
      <dgm:spPr/>
    </dgm:pt>
    <dgm:pt modelId="{6F036DC4-727C-4594-9565-24B11F862076}" type="pres">
      <dgm:prSet presAssocID="{58BB3588-C992-4BC5-97C7-8935AB02C72E}" presName="childNode1tx" presStyleLbl="bgAcc1" presStyleIdx="2" presStyleCnt="5">
        <dgm:presLayoutVars>
          <dgm:bulletEnabled val="1"/>
        </dgm:presLayoutVars>
      </dgm:prSet>
      <dgm:spPr/>
    </dgm:pt>
    <dgm:pt modelId="{4EA4D147-49ED-420F-960A-31C1EFDA4DC2}" type="pres">
      <dgm:prSet presAssocID="{58BB3588-C992-4BC5-97C7-8935AB02C72E}" presName="parentNode1" presStyleLbl="node1" presStyleIdx="2" presStyleCnt="5">
        <dgm:presLayoutVars>
          <dgm:chMax val="1"/>
          <dgm:bulletEnabled val="1"/>
        </dgm:presLayoutVars>
      </dgm:prSet>
      <dgm:spPr/>
    </dgm:pt>
    <dgm:pt modelId="{626305A3-9A43-4CD6-B61F-8664C55B863D}" type="pres">
      <dgm:prSet presAssocID="{58BB3588-C992-4BC5-97C7-8935AB02C72E}" presName="connSite1" presStyleCnt="0"/>
      <dgm:spPr/>
    </dgm:pt>
    <dgm:pt modelId="{E35E8BEA-17A5-477A-A969-505CDD3334EF}" type="pres">
      <dgm:prSet presAssocID="{565267F0-D572-4F3A-A273-2DA50CD78471}" presName="Name9" presStyleLbl="sibTrans2D1" presStyleIdx="2" presStyleCnt="4"/>
      <dgm:spPr/>
    </dgm:pt>
    <dgm:pt modelId="{FC27FCF8-F1EB-436E-8F97-4B75682158FB}" type="pres">
      <dgm:prSet presAssocID="{8FD7A6FD-359F-4498-B0DE-F02A9C33C219}" presName="composite2" presStyleCnt="0"/>
      <dgm:spPr/>
    </dgm:pt>
    <dgm:pt modelId="{0C455F31-E1D2-4752-ABD5-B7C3F668394C}" type="pres">
      <dgm:prSet presAssocID="{8FD7A6FD-359F-4498-B0DE-F02A9C33C219}" presName="dummyNode2" presStyleLbl="node1" presStyleIdx="2" presStyleCnt="5"/>
      <dgm:spPr/>
    </dgm:pt>
    <dgm:pt modelId="{CAC41111-5181-45A5-9E90-021887E8706A}" type="pres">
      <dgm:prSet presAssocID="{8FD7A6FD-359F-4498-B0DE-F02A9C33C219}" presName="childNode2" presStyleLbl="bgAcc1" presStyleIdx="3" presStyleCnt="5">
        <dgm:presLayoutVars>
          <dgm:bulletEnabled val="1"/>
        </dgm:presLayoutVars>
      </dgm:prSet>
      <dgm:spPr/>
    </dgm:pt>
    <dgm:pt modelId="{9E776AB6-6331-44CF-A416-DAEB26B69A8D}" type="pres">
      <dgm:prSet presAssocID="{8FD7A6FD-359F-4498-B0DE-F02A9C33C219}" presName="childNode2tx" presStyleLbl="bgAcc1" presStyleIdx="3" presStyleCnt="5">
        <dgm:presLayoutVars>
          <dgm:bulletEnabled val="1"/>
        </dgm:presLayoutVars>
      </dgm:prSet>
      <dgm:spPr/>
    </dgm:pt>
    <dgm:pt modelId="{87A323DA-564D-4194-8A95-057073C5BFE5}" type="pres">
      <dgm:prSet presAssocID="{8FD7A6FD-359F-4498-B0DE-F02A9C33C219}" presName="parentNode2" presStyleLbl="node1" presStyleIdx="3" presStyleCnt="5">
        <dgm:presLayoutVars>
          <dgm:chMax val="0"/>
          <dgm:bulletEnabled val="1"/>
        </dgm:presLayoutVars>
      </dgm:prSet>
      <dgm:spPr/>
    </dgm:pt>
    <dgm:pt modelId="{2397EE1B-40E2-4B0B-B51E-528A566A7502}" type="pres">
      <dgm:prSet presAssocID="{8FD7A6FD-359F-4498-B0DE-F02A9C33C219}" presName="connSite2" presStyleCnt="0"/>
      <dgm:spPr/>
    </dgm:pt>
    <dgm:pt modelId="{2A764034-0E13-429C-B32D-A4BA5615F880}" type="pres">
      <dgm:prSet presAssocID="{E08E4314-F8B4-441C-B6B0-BC4A3E1118B4}" presName="Name18" presStyleLbl="sibTrans2D1" presStyleIdx="3" presStyleCnt="4"/>
      <dgm:spPr/>
    </dgm:pt>
    <dgm:pt modelId="{BFCABAFB-276D-4DBA-800A-A1BA079DE7AE}" type="pres">
      <dgm:prSet presAssocID="{E0D01DF8-485F-4BFE-94B9-EE83A5D6B7A4}" presName="composite1" presStyleCnt="0"/>
      <dgm:spPr/>
    </dgm:pt>
    <dgm:pt modelId="{D5F1A95D-76D7-4CA1-8E89-0C26D7AA6657}" type="pres">
      <dgm:prSet presAssocID="{E0D01DF8-485F-4BFE-94B9-EE83A5D6B7A4}" presName="dummyNode1" presStyleLbl="node1" presStyleIdx="3" presStyleCnt="5"/>
      <dgm:spPr/>
    </dgm:pt>
    <dgm:pt modelId="{DC03E29E-456F-4CAE-B78F-75848E1214A7}" type="pres">
      <dgm:prSet presAssocID="{E0D01DF8-485F-4BFE-94B9-EE83A5D6B7A4}" presName="childNode1" presStyleLbl="bgAcc1" presStyleIdx="4" presStyleCnt="5">
        <dgm:presLayoutVars>
          <dgm:bulletEnabled val="1"/>
        </dgm:presLayoutVars>
      </dgm:prSet>
      <dgm:spPr/>
    </dgm:pt>
    <dgm:pt modelId="{F8C01822-979F-4624-AC82-209AA5D1B8B4}" type="pres">
      <dgm:prSet presAssocID="{E0D01DF8-485F-4BFE-94B9-EE83A5D6B7A4}" presName="childNode1tx" presStyleLbl="bgAcc1" presStyleIdx="4" presStyleCnt="5">
        <dgm:presLayoutVars>
          <dgm:bulletEnabled val="1"/>
        </dgm:presLayoutVars>
      </dgm:prSet>
      <dgm:spPr/>
    </dgm:pt>
    <dgm:pt modelId="{CB44BDA4-19D3-477E-8B4E-A0E819062FED}" type="pres">
      <dgm:prSet presAssocID="{E0D01DF8-485F-4BFE-94B9-EE83A5D6B7A4}" presName="parentNode1" presStyleLbl="node1" presStyleIdx="4" presStyleCnt="5">
        <dgm:presLayoutVars>
          <dgm:chMax val="1"/>
          <dgm:bulletEnabled val="1"/>
        </dgm:presLayoutVars>
      </dgm:prSet>
      <dgm:spPr/>
    </dgm:pt>
    <dgm:pt modelId="{F656879C-4470-48C2-BA30-44AAD1761C2A}" type="pres">
      <dgm:prSet presAssocID="{E0D01DF8-485F-4BFE-94B9-EE83A5D6B7A4}" presName="connSite1" presStyleCnt="0"/>
      <dgm:spPr/>
    </dgm:pt>
  </dgm:ptLst>
  <dgm:cxnLst>
    <dgm:cxn modelId="{A22E9F01-0F51-41F2-811A-FE7B75CC937C}" type="presOf" srcId="{9EDBCF83-81C0-461D-8D27-92D439DA7165}" destId="{6F036DC4-727C-4594-9565-24B11F862076}" srcOrd="1" destOrd="1" presId="urn:microsoft.com/office/officeart/2005/8/layout/hProcess4"/>
    <dgm:cxn modelId="{0011FE08-673E-402C-962B-3D9BC0283DE2}" type="presOf" srcId="{A6947E6D-06C9-49F5-B689-454F14FD6BAF}" destId="{F8D4F2A8-0A51-435F-A69D-D28D97522E57}" srcOrd="1" destOrd="4" presId="urn:microsoft.com/office/officeart/2005/8/layout/hProcess4"/>
    <dgm:cxn modelId="{CB046509-28AD-4799-AA2E-726606F9BBD1}" srcId="{A188FF3A-8089-4514-B748-CA218BF0FE02}" destId="{61069B9A-EBAB-46F7-A97D-8F48CDD7622C}" srcOrd="6" destOrd="0" parTransId="{8C8B2931-45AA-4813-99E5-9907D37DC5EC}" sibTransId="{5D5905F8-B43E-47C4-B320-2000FE5579A3}"/>
    <dgm:cxn modelId="{702D650D-E888-468E-8BDB-A683DA5ECC53}" srcId="{A188FF3A-8089-4514-B748-CA218BF0FE02}" destId="{ECC2846A-C882-4A87-91EB-BEFC60D014E4}" srcOrd="0" destOrd="0" parTransId="{89930EE0-ACC0-4370-958B-03B1F78F8DAA}" sibTransId="{0BE9DF31-909A-438A-A194-DF5559B21FE0}"/>
    <dgm:cxn modelId="{F250280E-7C42-4E26-841D-68EE0488E922}" srcId="{79951234-2740-4A6B-968D-A89D97C8D593}" destId="{E2219C5F-D798-4C4A-BB75-2F9CB476AAD1}" srcOrd="0" destOrd="0" parTransId="{BFA68B03-F987-40B8-AC2E-516DD7E69C12}" sibTransId="{C081AEE4-290F-43A5-B15F-73654B4367AF}"/>
    <dgm:cxn modelId="{0E1A8B0E-15C0-439D-8063-8BC381093B6C}" srcId="{79951234-2740-4A6B-968D-A89D97C8D593}" destId="{DFB39C4A-5081-4928-A643-5DA43C22FA43}" srcOrd="1" destOrd="0" parTransId="{C45E2F11-42E5-48C4-A5B9-864F2E1C7D80}" sibTransId="{32330225-8628-4E15-BFF9-B962088B206E}"/>
    <dgm:cxn modelId="{93DD5319-D712-4BED-81D8-0F055D5BC465}" type="presOf" srcId="{565267F0-D572-4F3A-A273-2DA50CD78471}" destId="{E35E8BEA-17A5-477A-A969-505CDD3334EF}" srcOrd="0" destOrd="0" presId="urn:microsoft.com/office/officeart/2005/8/layout/hProcess4"/>
    <dgm:cxn modelId="{9D1F621F-EF34-497B-A619-4971FBC2D189}" type="presOf" srcId="{A188FF3A-8089-4514-B748-CA218BF0FE02}" destId="{2B9EEF32-2DE4-4188-AF47-5A27B7D695D0}" srcOrd="0" destOrd="0" presId="urn:microsoft.com/office/officeart/2005/8/layout/hProcess4"/>
    <dgm:cxn modelId="{9A829923-4783-451E-A8F7-2ADFE86E032B}" type="presOf" srcId="{A55BC7D0-D19D-4EC1-969F-58DFFBC39B68}" destId="{F8C01822-979F-4624-AC82-209AA5D1B8B4}" srcOrd="1" destOrd="0" presId="urn:microsoft.com/office/officeart/2005/8/layout/hProcess4"/>
    <dgm:cxn modelId="{57449824-EE31-47B3-AF7B-AD9BBFBA6D1E}" type="presOf" srcId="{10ED01E1-00DE-465C-AFED-570212F9F2EB}" destId="{F8D4F2A8-0A51-435F-A69D-D28D97522E57}" srcOrd="1" destOrd="2" presId="urn:microsoft.com/office/officeart/2005/8/layout/hProcess4"/>
    <dgm:cxn modelId="{921F3727-DD77-405D-A88A-F8E59FAA5FB9}" srcId="{A9B5C1ED-6D55-45E9-A06F-5B808E0C461B}" destId="{E0D01DF8-485F-4BFE-94B9-EE83A5D6B7A4}" srcOrd="4" destOrd="0" parTransId="{8620B3EE-66B0-4EE8-BCBD-596119826688}" sibTransId="{9917DCC7-D14B-48ED-91F1-23DB6E06F8CB}"/>
    <dgm:cxn modelId="{50DD0E2F-058C-4996-9B0E-F1E47E6EC966}" srcId="{A9B5C1ED-6D55-45E9-A06F-5B808E0C461B}" destId="{8FD7A6FD-359F-4498-B0DE-F02A9C33C219}" srcOrd="3" destOrd="0" parTransId="{606EB1E5-B713-4E58-95E0-15EC77C4A8C0}" sibTransId="{E08E4314-F8B4-441C-B6B0-BC4A3E1118B4}"/>
    <dgm:cxn modelId="{9D5C6430-6212-4179-A2AA-745C3FCC2975}" srcId="{E0D01DF8-485F-4BFE-94B9-EE83A5D6B7A4}" destId="{B3BA6CC1-AF7A-48E6-8C75-FBF70C449224}" srcOrd="1" destOrd="0" parTransId="{3A9BF92E-8123-4E22-8FD0-F5CDCCBC4CD3}" sibTransId="{5B82464C-E4B7-45C1-AF5A-E7E7674B746B}"/>
    <dgm:cxn modelId="{F970F333-51BF-4D04-8227-5D871489273B}" type="presOf" srcId="{A55BC7D0-D19D-4EC1-969F-58DFFBC39B68}" destId="{DC03E29E-456F-4CAE-B78F-75848E1214A7}" srcOrd="0" destOrd="0" presId="urn:microsoft.com/office/officeart/2005/8/layout/hProcess4"/>
    <dgm:cxn modelId="{C6F1D636-9B40-408D-81F5-6D2A327A39D7}" type="presOf" srcId="{A6947E6D-06C9-49F5-B689-454F14FD6BAF}" destId="{6ACD01E7-1930-4B12-B339-B575D8640D19}" srcOrd="0" destOrd="4" presId="urn:microsoft.com/office/officeart/2005/8/layout/hProcess4"/>
    <dgm:cxn modelId="{75DE3C39-EB5F-42BB-85A9-17AEE5EC3592}" type="presOf" srcId="{DA2E5ABE-BF21-4D14-A8CD-9821EA3F3E45}" destId="{6ACD01E7-1930-4B12-B339-B575D8640D19}" srcOrd="0" destOrd="5" presId="urn:microsoft.com/office/officeart/2005/8/layout/hProcess4"/>
    <dgm:cxn modelId="{4532CC3A-B80C-4130-91BB-7F454EF761B9}" type="presOf" srcId="{61069B9A-EBAB-46F7-A97D-8F48CDD7622C}" destId="{F8D4F2A8-0A51-435F-A69D-D28D97522E57}" srcOrd="1" destOrd="6" presId="urn:microsoft.com/office/officeart/2005/8/layout/hProcess4"/>
    <dgm:cxn modelId="{244ECC3D-8089-441E-863D-3D3AAB56F560}" type="presOf" srcId="{EEF58B45-1DCA-4ED3-BB83-2D08D901A0E2}" destId="{A42F8303-81CC-4ED4-B49E-EBCC6A376641}" srcOrd="1" destOrd="3" presId="urn:microsoft.com/office/officeart/2005/8/layout/hProcess4"/>
    <dgm:cxn modelId="{BFC8A43E-C18E-4771-8AB5-AA77C19F6CFD}" type="presOf" srcId="{0672F548-6837-465A-95BE-70F7B284DE18}" destId="{9E776AB6-6331-44CF-A416-DAEB26B69A8D}" srcOrd="1" destOrd="0" presId="urn:microsoft.com/office/officeart/2005/8/layout/hProcess4"/>
    <dgm:cxn modelId="{97125745-E90B-47B5-93E2-06D92A129C01}" type="presOf" srcId="{5FE28ED0-6AD3-4845-8E58-B12E4A448B5C}" destId="{9E776AB6-6331-44CF-A416-DAEB26B69A8D}" srcOrd="1" destOrd="2" presId="urn:microsoft.com/office/officeart/2005/8/layout/hProcess4"/>
    <dgm:cxn modelId="{D8A4224B-EFA4-4E99-8C64-934D94C72507}" srcId="{A188FF3A-8089-4514-B748-CA218BF0FE02}" destId="{EAF99998-C60D-4B59-8599-CFD5E3ACF93A}" srcOrd="7" destOrd="0" parTransId="{4FD8C92D-2889-4521-8641-481CD5C45FE2}" sibTransId="{F0AFF9F7-B2ED-44B1-8A1B-08A81B6EF270}"/>
    <dgm:cxn modelId="{BBE8AF4F-847D-4ACA-B368-9076E7F46AEE}" type="presOf" srcId="{48E992B8-7C4E-4358-8F7A-9A1C7E9DF249}" destId="{6F036DC4-727C-4594-9565-24B11F862076}" srcOrd="1" destOrd="0" presId="urn:microsoft.com/office/officeart/2005/8/layout/hProcess4"/>
    <dgm:cxn modelId="{CD928F53-BB80-4906-8A36-30A523FF34C2}" type="presOf" srcId="{E08E4314-F8B4-441C-B6B0-BC4A3E1118B4}" destId="{2A764034-0E13-429C-B32D-A4BA5615F880}" srcOrd="0" destOrd="0" presId="urn:microsoft.com/office/officeart/2005/8/layout/hProcess4"/>
    <dgm:cxn modelId="{65E81C57-A8B8-4140-9780-0235AD41302D}" type="presOf" srcId="{5B579113-59C5-4FCE-9BC9-5374E80E4344}" destId="{A42F8303-81CC-4ED4-B49E-EBCC6A376641}" srcOrd="1" destOrd="2" presId="urn:microsoft.com/office/officeart/2005/8/layout/hProcess4"/>
    <dgm:cxn modelId="{FD392559-D3F8-43CC-833B-81E65ABF906E}" type="presOf" srcId="{3B9F71DE-2CB8-449A-B7F9-1272DBBC3B9E}" destId="{8DA80093-19E3-4205-94DE-C06D1A44E80C}" srcOrd="0" destOrd="3" presId="urn:microsoft.com/office/officeart/2005/8/layout/hProcess4"/>
    <dgm:cxn modelId="{1CFFDF5A-8CFB-49FD-ACB1-6CD3A1A9AC32}" srcId="{A9B5C1ED-6D55-45E9-A06F-5B808E0C461B}" destId="{58BB3588-C992-4BC5-97C7-8935AB02C72E}" srcOrd="2" destOrd="0" parTransId="{1A09A2FA-535B-47FD-B4A5-FA473EE3185E}" sibTransId="{565267F0-D572-4F3A-A273-2DA50CD78471}"/>
    <dgm:cxn modelId="{C5C88B5B-0941-48DB-8B6D-550DF5AD4A9E}" srcId="{8FD7A6FD-359F-4498-B0DE-F02A9C33C219}" destId="{0672F548-6837-465A-95BE-70F7B284DE18}" srcOrd="0" destOrd="0" parTransId="{7D086F3D-6204-4C5C-9B7A-F7F943060CFD}" sibTransId="{6CC55B90-6592-407E-8245-2DE855F7F6F9}"/>
    <dgm:cxn modelId="{14DF0E5C-A0D6-4794-A492-0AB6B51117DD}" srcId="{A9B5C1ED-6D55-45E9-A06F-5B808E0C461B}" destId="{A188FF3A-8089-4514-B748-CA218BF0FE02}" srcOrd="1" destOrd="0" parTransId="{31C701BC-3E50-4C55-95EB-E9FED7FED65B}" sibTransId="{186F7AD8-A0F8-4360-96F2-E3DE79C801C6}"/>
    <dgm:cxn modelId="{3B1E615D-0B1D-4100-A199-3206ACF280CD}" srcId="{58BB3588-C992-4BC5-97C7-8935AB02C72E}" destId="{22E328F9-79A3-4F62-AEC4-4442B6C5296B}" srcOrd="2" destOrd="0" parTransId="{642134C2-C749-436C-98E3-5AE68B92F492}" sibTransId="{1106E9B4-CAE1-41E2-99F1-798A8A0B318A}"/>
    <dgm:cxn modelId="{8FC84960-FC0C-4F0D-83E4-1ECC6052E97B}" type="presOf" srcId="{C40CC62A-B7A6-4084-BD23-9D4D183AD24A}" destId="{F8D4F2A8-0A51-435F-A69D-D28D97522E57}" srcOrd="1" destOrd="1" presId="urn:microsoft.com/office/officeart/2005/8/layout/hProcess4"/>
    <dgm:cxn modelId="{3E7FB561-1B8F-4557-80ED-E9E7F1F5AEB8}" type="presOf" srcId="{4F3AF0FA-9113-40BC-9B69-5EB342761540}" destId="{6ACD01E7-1930-4B12-B339-B575D8640D19}" srcOrd="0" destOrd="3" presId="urn:microsoft.com/office/officeart/2005/8/layout/hProcess4"/>
    <dgm:cxn modelId="{D5583364-9125-4C7A-B81D-CCE4DEB20612}" type="presOf" srcId="{9B605F3D-3FAA-4BB2-881C-9B14CE1CF1E9}" destId="{CAC41111-5181-45A5-9E90-021887E8706A}" srcOrd="0" destOrd="1" presId="urn:microsoft.com/office/officeart/2005/8/layout/hProcess4"/>
    <dgm:cxn modelId="{0FF10D6A-C113-4E0B-869B-73ADD72F9AB3}" type="presOf" srcId="{9EDBCF83-81C0-461D-8D27-92D439DA7165}" destId="{8DA80093-19E3-4205-94DE-C06D1A44E80C}" srcOrd="0" destOrd="1" presId="urn:microsoft.com/office/officeart/2005/8/layout/hProcess4"/>
    <dgm:cxn modelId="{D734BF6B-F9D4-4447-B3A6-5A8DA6F292C2}" type="presOf" srcId="{DA2E5ABE-BF21-4D14-A8CD-9821EA3F3E45}" destId="{F8D4F2A8-0A51-435F-A69D-D28D97522E57}" srcOrd="1" destOrd="5" presId="urn:microsoft.com/office/officeart/2005/8/layout/hProcess4"/>
    <dgm:cxn modelId="{A18E056F-4092-42AE-B6A3-94E1EEE7A639}" srcId="{79951234-2740-4A6B-968D-A89D97C8D593}" destId="{EEF58B45-1DCA-4ED3-BB83-2D08D901A0E2}" srcOrd="3" destOrd="0" parTransId="{4646D513-14FB-4DA5-B342-1C65E52288E5}" sibTransId="{916C24D8-5254-4FC9-9682-8FDB07D91255}"/>
    <dgm:cxn modelId="{0A6ADD70-DF0A-4521-9D7B-FA5DC608C401}" type="presOf" srcId="{D91FBFDB-719F-4ACA-A710-563FCA014839}" destId="{9E776AB6-6331-44CF-A416-DAEB26B69A8D}" srcOrd="1" destOrd="3" presId="urn:microsoft.com/office/officeart/2005/8/layout/hProcess4"/>
    <dgm:cxn modelId="{923CDC73-D31C-44C3-842E-820054AA3FDE}" srcId="{79951234-2740-4A6B-968D-A89D97C8D593}" destId="{5B579113-59C5-4FCE-9BC9-5374E80E4344}" srcOrd="2" destOrd="0" parTransId="{9A221344-3E54-4FE0-83B3-66E1A1014D34}" sibTransId="{F7D59A59-B6FE-431A-B0BA-1DB9AC7A752F}"/>
    <dgm:cxn modelId="{2DF8D07C-2900-44A4-AD68-DCCD5A8C977C}" srcId="{A188FF3A-8089-4514-B748-CA218BF0FE02}" destId="{C40CC62A-B7A6-4084-BD23-9D4D183AD24A}" srcOrd="1" destOrd="0" parTransId="{CCE82A51-BBE4-428E-BDAF-559340338353}" sibTransId="{17A405FC-61E2-4839-AE7E-BBDE7E4087B0}"/>
    <dgm:cxn modelId="{90A5BD7E-FDDC-4ACD-B775-A3302BD1C60D}" type="presOf" srcId="{5FE28ED0-6AD3-4845-8E58-B12E4A448B5C}" destId="{CAC41111-5181-45A5-9E90-021887E8706A}" srcOrd="0" destOrd="2" presId="urn:microsoft.com/office/officeart/2005/8/layout/hProcess4"/>
    <dgm:cxn modelId="{661E677F-26EB-41FE-AB65-0543D3775DE9}" type="presOf" srcId="{ECC2846A-C882-4A87-91EB-BEFC60D014E4}" destId="{F8D4F2A8-0A51-435F-A69D-D28D97522E57}" srcOrd="1" destOrd="0" presId="urn:microsoft.com/office/officeart/2005/8/layout/hProcess4"/>
    <dgm:cxn modelId="{3876FA7F-B96D-4E3C-91A0-7172EA8269A2}" srcId="{58BB3588-C992-4BC5-97C7-8935AB02C72E}" destId="{48E992B8-7C4E-4358-8F7A-9A1C7E9DF249}" srcOrd="0" destOrd="0" parTransId="{BD04CF6A-E239-4B77-B813-95ABEC61291E}" sibTransId="{282CAD6E-43AC-446B-8887-20883D2D473E}"/>
    <dgm:cxn modelId="{6728C887-2E0E-4A6A-9E68-EA6488A85DE2}" type="presOf" srcId="{3B9F71DE-2CB8-449A-B7F9-1272DBBC3B9E}" destId="{6F036DC4-727C-4594-9565-24B11F862076}" srcOrd="1" destOrd="3" presId="urn:microsoft.com/office/officeart/2005/8/layout/hProcess4"/>
    <dgm:cxn modelId="{ABA74A91-A648-44F1-9F9E-D1747CBE8943}" type="presOf" srcId="{E2219C5F-D798-4C4A-BB75-2F9CB476AAD1}" destId="{A42F8303-81CC-4ED4-B49E-EBCC6A376641}" srcOrd="1" destOrd="0" presId="urn:microsoft.com/office/officeart/2005/8/layout/hProcess4"/>
    <dgm:cxn modelId="{11DF2895-2DC9-47D4-8EC1-65F5D2050EAF}" type="presOf" srcId="{EAF99998-C60D-4B59-8599-CFD5E3ACF93A}" destId="{6ACD01E7-1930-4B12-B339-B575D8640D19}" srcOrd="0" destOrd="7" presId="urn:microsoft.com/office/officeart/2005/8/layout/hProcess4"/>
    <dgm:cxn modelId="{8814749C-8CE0-4711-BEBA-49EEF4DA6CD6}" type="presOf" srcId="{ECC2846A-C882-4A87-91EB-BEFC60D014E4}" destId="{6ACD01E7-1930-4B12-B339-B575D8640D19}" srcOrd="0" destOrd="0" presId="urn:microsoft.com/office/officeart/2005/8/layout/hProcess4"/>
    <dgm:cxn modelId="{720DD8A2-A989-468F-90A2-290D4C2B13DD}" type="presOf" srcId="{C40CC62A-B7A6-4084-BD23-9D4D183AD24A}" destId="{6ACD01E7-1930-4B12-B339-B575D8640D19}" srcOrd="0" destOrd="1" presId="urn:microsoft.com/office/officeart/2005/8/layout/hProcess4"/>
    <dgm:cxn modelId="{C246DEA3-6282-4EBB-96A7-5E26D104CCA3}" srcId="{8FD7A6FD-359F-4498-B0DE-F02A9C33C219}" destId="{D91FBFDB-719F-4ACA-A710-563FCA014839}" srcOrd="3" destOrd="0" parTransId="{A24812BC-7632-47B7-B815-B7AC2B55A3A9}" sibTransId="{3C088314-8F5B-4201-80B7-3958FBC15298}"/>
    <dgm:cxn modelId="{4C6FD5A5-591A-4784-AC6A-16CC3960F134}" type="presOf" srcId="{5B579113-59C5-4FCE-9BC9-5374E80E4344}" destId="{92AC447F-C936-4077-8EBF-42FF899F805A}" srcOrd="0" destOrd="2" presId="urn:microsoft.com/office/officeart/2005/8/layout/hProcess4"/>
    <dgm:cxn modelId="{F8563CAA-BF3F-4593-A86C-1F6D6AE3F50B}" type="presOf" srcId="{E2219C5F-D798-4C4A-BB75-2F9CB476AAD1}" destId="{92AC447F-C936-4077-8EBF-42FF899F805A}" srcOrd="0" destOrd="0" presId="urn:microsoft.com/office/officeart/2005/8/layout/hProcess4"/>
    <dgm:cxn modelId="{ED7CE4AB-BEC3-4EE4-AE19-8BCC7A5FC905}" srcId="{E0D01DF8-485F-4BFE-94B9-EE83A5D6B7A4}" destId="{A55BC7D0-D19D-4EC1-969F-58DFFBC39B68}" srcOrd="0" destOrd="0" parTransId="{E473CDEA-BA33-44A4-B9DA-651596A310B8}" sibTransId="{6DB857A2-2E3B-4E79-8B5A-D34DE643068D}"/>
    <dgm:cxn modelId="{2E6B9DAC-A9A4-4FDA-A336-921C6C5A383B}" srcId="{58BB3588-C992-4BC5-97C7-8935AB02C72E}" destId="{3B9F71DE-2CB8-449A-B7F9-1272DBBC3B9E}" srcOrd="3" destOrd="0" parTransId="{6F14DA69-87B1-41AA-BADD-B335508F9895}" sibTransId="{C9C80FB4-D6C8-412E-B2BE-C9190F29B5FC}"/>
    <dgm:cxn modelId="{863030B6-C596-4FC6-A3A6-AFDB18035878}" type="presOf" srcId="{10ED01E1-00DE-465C-AFED-570212F9F2EB}" destId="{6ACD01E7-1930-4B12-B339-B575D8640D19}" srcOrd="0" destOrd="2" presId="urn:microsoft.com/office/officeart/2005/8/layout/hProcess4"/>
    <dgm:cxn modelId="{78C35CBB-20AA-44F0-84B7-224F7D90D8AC}" type="presOf" srcId="{61069B9A-EBAB-46F7-A97D-8F48CDD7622C}" destId="{6ACD01E7-1930-4B12-B339-B575D8640D19}" srcOrd="0" destOrd="6" presId="urn:microsoft.com/office/officeart/2005/8/layout/hProcess4"/>
    <dgm:cxn modelId="{1FC08EBD-5DFE-4447-8E89-39379DD4A521}" type="presOf" srcId="{EAF99998-C60D-4B59-8599-CFD5E3ACF93A}" destId="{F8D4F2A8-0A51-435F-A69D-D28D97522E57}" srcOrd="1" destOrd="7" presId="urn:microsoft.com/office/officeart/2005/8/layout/hProcess4"/>
    <dgm:cxn modelId="{CA3F22BE-A260-4234-A54E-7CB2379C3187}" type="presOf" srcId="{4F3AF0FA-9113-40BC-9B69-5EB342761540}" destId="{F8D4F2A8-0A51-435F-A69D-D28D97522E57}" srcOrd="1" destOrd="3" presId="urn:microsoft.com/office/officeart/2005/8/layout/hProcess4"/>
    <dgm:cxn modelId="{C51DE0C4-4E77-4FF1-AA8E-05FA7AC1F267}" srcId="{8FD7A6FD-359F-4498-B0DE-F02A9C33C219}" destId="{9B605F3D-3FAA-4BB2-881C-9B14CE1CF1E9}" srcOrd="1" destOrd="0" parTransId="{E488EB3E-0A4C-458E-81D3-11FEFC6C1075}" sibTransId="{11EFA93E-9D11-47AB-9434-C4A3F7218AA6}"/>
    <dgm:cxn modelId="{93AD84C5-78EA-44D0-84C3-A7B0810441A8}" type="presOf" srcId="{22E328F9-79A3-4F62-AEC4-4442B6C5296B}" destId="{6F036DC4-727C-4594-9565-24B11F862076}" srcOrd="1" destOrd="2" presId="urn:microsoft.com/office/officeart/2005/8/layout/hProcess4"/>
    <dgm:cxn modelId="{A28E45C8-B276-4894-B726-1B801EC3D5C2}" type="presOf" srcId="{48E992B8-7C4E-4358-8F7A-9A1C7E9DF249}" destId="{8DA80093-19E3-4205-94DE-C06D1A44E80C}" srcOrd="0" destOrd="0" presId="urn:microsoft.com/office/officeart/2005/8/layout/hProcess4"/>
    <dgm:cxn modelId="{D7DDF3CB-D90A-4570-B708-524FC868D109}" type="presOf" srcId="{A9B5C1ED-6D55-45E9-A06F-5B808E0C461B}" destId="{E253C0D7-8D5D-4B02-909D-31A377D4E26D}" srcOrd="0" destOrd="0" presId="urn:microsoft.com/office/officeart/2005/8/layout/hProcess4"/>
    <dgm:cxn modelId="{18F2C3CE-19F0-4BB4-B13F-1C204545B716}" srcId="{A188FF3A-8089-4514-B748-CA218BF0FE02}" destId="{10ED01E1-00DE-465C-AFED-570212F9F2EB}" srcOrd="2" destOrd="0" parTransId="{03FE3CF8-29E0-422D-86D1-485204598B46}" sibTransId="{2D4876F0-2C12-4B60-A3E8-D731360EBF1D}"/>
    <dgm:cxn modelId="{72B45DCF-4C64-46A7-B9FD-FAE12E3CF9AB}" type="presOf" srcId="{0E84E577-05A2-4774-B75A-27E87E15F3A1}" destId="{8E4BBDEF-4295-4C65-960F-B23D092B0A94}" srcOrd="0" destOrd="0" presId="urn:microsoft.com/office/officeart/2005/8/layout/hProcess4"/>
    <dgm:cxn modelId="{2C85B8D0-92F1-4D2D-918E-312FFDDE4B91}" type="presOf" srcId="{9B605F3D-3FAA-4BB2-881C-9B14CE1CF1E9}" destId="{9E776AB6-6331-44CF-A416-DAEB26B69A8D}" srcOrd="1" destOrd="1" presId="urn:microsoft.com/office/officeart/2005/8/layout/hProcess4"/>
    <dgm:cxn modelId="{2B58A6D6-A589-4D78-9624-FD9B74514D80}" type="presOf" srcId="{B3BA6CC1-AF7A-48E6-8C75-FBF70C449224}" destId="{DC03E29E-456F-4CAE-B78F-75848E1214A7}" srcOrd="0" destOrd="1" presId="urn:microsoft.com/office/officeart/2005/8/layout/hProcess4"/>
    <dgm:cxn modelId="{96D260D8-447D-4A00-89D6-2403B1FEC70B}" type="presOf" srcId="{D91FBFDB-719F-4ACA-A710-563FCA014839}" destId="{CAC41111-5181-45A5-9E90-021887E8706A}" srcOrd="0" destOrd="3" presId="urn:microsoft.com/office/officeart/2005/8/layout/hProcess4"/>
    <dgm:cxn modelId="{AF6484D8-44B9-49FC-8A56-EBDAF4D5FF9A}" type="presOf" srcId="{E0D01DF8-485F-4BFE-94B9-EE83A5D6B7A4}" destId="{CB44BDA4-19D3-477E-8B4E-A0E819062FED}" srcOrd="0" destOrd="0" presId="urn:microsoft.com/office/officeart/2005/8/layout/hProcess4"/>
    <dgm:cxn modelId="{AF9481D9-E84B-4A23-AC51-768284EB8BD6}" type="presOf" srcId="{EEF58B45-1DCA-4ED3-BB83-2D08D901A0E2}" destId="{92AC447F-C936-4077-8EBF-42FF899F805A}" srcOrd="0" destOrd="3" presId="urn:microsoft.com/office/officeart/2005/8/layout/hProcess4"/>
    <dgm:cxn modelId="{BAE5EADA-2783-4A81-B43C-4C710CBFD4F3}" type="presOf" srcId="{22E328F9-79A3-4F62-AEC4-4442B6C5296B}" destId="{8DA80093-19E3-4205-94DE-C06D1A44E80C}" srcOrd="0" destOrd="2" presId="urn:microsoft.com/office/officeart/2005/8/layout/hProcess4"/>
    <dgm:cxn modelId="{3867DADC-5E2C-4DA7-9D39-532DFFB633CE}" type="presOf" srcId="{DFB39C4A-5081-4928-A643-5DA43C22FA43}" destId="{A42F8303-81CC-4ED4-B49E-EBCC6A376641}" srcOrd="1" destOrd="1" presId="urn:microsoft.com/office/officeart/2005/8/layout/hProcess4"/>
    <dgm:cxn modelId="{6687E0DC-6C7E-4D7C-94CC-F68191027DA1}" srcId="{A9B5C1ED-6D55-45E9-A06F-5B808E0C461B}" destId="{79951234-2740-4A6B-968D-A89D97C8D593}" srcOrd="0" destOrd="0" parTransId="{FF38DF9A-A64A-4689-AAD0-9AF854233AEB}" sibTransId="{0E84E577-05A2-4774-B75A-27E87E15F3A1}"/>
    <dgm:cxn modelId="{6D02A3DF-55C2-4746-9231-1203A6DBA0B6}" type="presOf" srcId="{8FD7A6FD-359F-4498-B0DE-F02A9C33C219}" destId="{87A323DA-564D-4194-8A95-057073C5BFE5}" srcOrd="0" destOrd="0" presId="urn:microsoft.com/office/officeart/2005/8/layout/hProcess4"/>
    <dgm:cxn modelId="{D5E01DE6-D920-44BA-9BF6-08673BFCB6AD}" srcId="{A188FF3A-8089-4514-B748-CA218BF0FE02}" destId="{DA2E5ABE-BF21-4D14-A8CD-9821EA3F3E45}" srcOrd="5" destOrd="0" parTransId="{E8ED19B9-FCFC-4DA4-AD96-E95F6D08BDD0}" sibTransId="{A07B65A4-0517-435B-946F-36B21255B88A}"/>
    <dgm:cxn modelId="{DF27BBEA-D64E-442B-97BC-C8EA8E49131D}" srcId="{58BB3588-C992-4BC5-97C7-8935AB02C72E}" destId="{9EDBCF83-81C0-461D-8D27-92D439DA7165}" srcOrd="1" destOrd="0" parTransId="{CEEC3F81-4302-46DD-A6CD-AE57232F3F3B}" sibTransId="{4F724EB2-52EF-46F1-9815-FB5992AA3AAA}"/>
    <dgm:cxn modelId="{62C3C8EB-F2B0-47BE-9B4F-A8F253FBA851}" type="presOf" srcId="{0672F548-6837-465A-95BE-70F7B284DE18}" destId="{CAC41111-5181-45A5-9E90-021887E8706A}" srcOrd="0" destOrd="0" presId="urn:microsoft.com/office/officeart/2005/8/layout/hProcess4"/>
    <dgm:cxn modelId="{FEBF1BED-2122-432B-A78E-145B1A334698}" srcId="{8FD7A6FD-359F-4498-B0DE-F02A9C33C219}" destId="{5FE28ED0-6AD3-4845-8E58-B12E4A448B5C}" srcOrd="2" destOrd="0" parTransId="{59DEC80E-0988-442D-A1E1-8056AF89D8F8}" sibTransId="{B42816B4-DD02-4877-95A4-82478C8DD60A}"/>
    <dgm:cxn modelId="{1C5AE8ED-9D0E-416B-B436-E4A422C1D230}" srcId="{A188FF3A-8089-4514-B748-CA218BF0FE02}" destId="{A6947E6D-06C9-49F5-B689-454F14FD6BAF}" srcOrd="4" destOrd="0" parTransId="{290CB485-E13F-4F07-9655-C7FC6F901B6E}" sibTransId="{559C4CFB-81FB-46C8-9EAC-96142B51BE05}"/>
    <dgm:cxn modelId="{204CEAED-D594-4011-B9DB-54132AA4268B}" type="presOf" srcId="{58BB3588-C992-4BC5-97C7-8935AB02C72E}" destId="{4EA4D147-49ED-420F-960A-31C1EFDA4DC2}" srcOrd="0" destOrd="0" presId="urn:microsoft.com/office/officeart/2005/8/layout/hProcess4"/>
    <dgm:cxn modelId="{0D4EC2F6-59F3-48CE-B780-C641B00DC048}" type="presOf" srcId="{DFB39C4A-5081-4928-A643-5DA43C22FA43}" destId="{92AC447F-C936-4077-8EBF-42FF899F805A}" srcOrd="0" destOrd="1" presId="urn:microsoft.com/office/officeart/2005/8/layout/hProcess4"/>
    <dgm:cxn modelId="{26EF0BF7-D995-4FCC-B646-7951B8043173}" type="presOf" srcId="{79951234-2740-4A6B-968D-A89D97C8D593}" destId="{27610137-D5EF-44E4-8266-0116E9B9AE40}" srcOrd="0" destOrd="0" presId="urn:microsoft.com/office/officeart/2005/8/layout/hProcess4"/>
    <dgm:cxn modelId="{5A7B8CF7-9E96-420A-B1DF-6B8D37126C2A}" type="presOf" srcId="{B3BA6CC1-AF7A-48E6-8C75-FBF70C449224}" destId="{F8C01822-979F-4624-AC82-209AA5D1B8B4}" srcOrd="1" destOrd="1" presId="urn:microsoft.com/office/officeart/2005/8/layout/hProcess4"/>
    <dgm:cxn modelId="{AC5CCCF9-D020-4B04-8337-B51C7EB02E5A}" type="presOf" srcId="{186F7AD8-A0F8-4360-96F2-E3DE79C801C6}" destId="{6722E9B6-B436-4EE7-AEBA-D0B157F83DA3}" srcOrd="0" destOrd="0" presId="urn:microsoft.com/office/officeart/2005/8/layout/hProcess4"/>
    <dgm:cxn modelId="{538A98FF-FDAA-43A9-BF2C-FA56910F2E46}" srcId="{A188FF3A-8089-4514-B748-CA218BF0FE02}" destId="{4F3AF0FA-9113-40BC-9B69-5EB342761540}" srcOrd="3" destOrd="0" parTransId="{9734270C-8DF6-4922-ABF0-51BF0D524686}" sibTransId="{2C68CEC1-3EFB-47C5-AC29-3DBF6349741E}"/>
    <dgm:cxn modelId="{DF5D1C05-DEC6-4ED5-BE41-AE248989EAE4}" type="presParOf" srcId="{E253C0D7-8D5D-4B02-909D-31A377D4E26D}" destId="{FF0A2BCE-978A-4860-B83C-A6CC92A2FACA}" srcOrd="0" destOrd="0" presId="urn:microsoft.com/office/officeart/2005/8/layout/hProcess4"/>
    <dgm:cxn modelId="{02EC39B8-DDCF-4B60-941F-13DC3712160E}" type="presParOf" srcId="{E253C0D7-8D5D-4B02-909D-31A377D4E26D}" destId="{CF8FBC52-C433-4DBD-8E41-E32B2367721E}" srcOrd="1" destOrd="0" presId="urn:microsoft.com/office/officeart/2005/8/layout/hProcess4"/>
    <dgm:cxn modelId="{820AB77D-E7E9-4D83-B702-1DF2785C7536}" type="presParOf" srcId="{E253C0D7-8D5D-4B02-909D-31A377D4E26D}" destId="{25D3857D-85F6-4FC7-9629-74B962A13B84}" srcOrd="2" destOrd="0" presId="urn:microsoft.com/office/officeart/2005/8/layout/hProcess4"/>
    <dgm:cxn modelId="{8FD3CCE7-55E3-49B7-95E7-B02BDEBB918E}" type="presParOf" srcId="{25D3857D-85F6-4FC7-9629-74B962A13B84}" destId="{4FBC6319-3F1F-48B1-94D4-B77106D2B5C5}" srcOrd="0" destOrd="0" presId="urn:microsoft.com/office/officeart/2005/8/layout/hProcess4"/>
    <dgm:cxn modelId="{EF98BD5C-514C-4844-9E27-2D89951DA12A}" type="presParOf" srcId="{4FBC6319-3F1F-48B1-94D4-B77106D2B5C5}" destId="{D70ADAC9-9043-4723-ADB3-F316FB9F62A1}" srcOrd="0" destOrd="0" presId="urn:microsoft.com/office/officeart/2005/8/layout/hProcess4"/>
    <dgm:cxn modelId="{11E4547E-5758-4DC9-B86B-E263D0103023}" type="presParOf" srcId="{4FBC6319-3F1F-48B1-94D4-B77106D2B5C5}" destId="{92AC447F-C936-4077-8EBF-42FF899F805A}" srcOrd="1" destOrd="0" presId="urn:microsoft.com/office/officeart/2005/8/layout/hProcess4"/>
    <dgm:cxn modelId="{30C57BA2-B36C-4F06-B395-9E02EB146282}" type="presParOf" srcId="{4FBC6319-3F1F-48B1-94D4-B77106D2B5C5}" destId="{A42F8303-81CC-4ED4-B49E-EBCC6A376641}" srcOrd="2" destOrd="0" presId="urn:microsoft.com/office/officeart/2005/8/layout/hProcess4"/>
    <dgm:cxn modelId="{3B335A11-96D9-41B3-A9BA-3CCBA7F9C74F}" type="presParOf" srcId="{4FBC6319-3F1F-48B1-94D4-B77106D2B5C5}" destId="{27610137-D5EF-44E4-8266-0116E9B9AE40}" srcOrd="3" destOrd="0" presId="urn:microsoft.com/office/officeart/2005/8/layout/hProcess4"/>
    <dgm:cxn modelId="{2450E339-948A-4F28-85B5-437C51E7C3BB}" type="presParOf" srcId="{4FBC6319-3F1F-48B1-94D4-B77106D2B5C5}" destId="{AE27AA42-CEEA-4C31-8875-410287642FA9}" srcOrd="4" destOrd="0" presId="urn:microsoft.com/office/officeart/2005/8/layout/hProcess4"/>
    <dgm:cxn modelId="{685129A3-F10E-4955-A474-EAD59AAED892}" type="presParOf" srcId="{25D3857D-85F6-4FC7-9629-74B962A13B84}" destId="{8E4BBDEF-4295-4C65-960F-B23D092B0A94}" srcOrd="1" destOrd="0" presId="urn:microsoft.com/office/officeart/2005/8/layout/hProcess4"/>
    <dgm:cxn modelId="{F6CEE5AE-0344-4B56-AC9F-81272FD6A05F}" type="presParOf" srcId="{25D3857D-85F6-4FC7-9629-74B962A13B84}" destId="{85A4A2B6-4D55-4283-BB6E-FFC98B501FA2}" srcOrd="2" destOrd="0" presId="urn:microsoft.com/office/officeart/2005/8/layout/hProcess4"/>
    <dgm:cxn modelId="{ABC68B5E-F9AD-4E18-BBCB-B477DCD4FA2F}" type="presParOf" srcId="{85A4A2B6-4D55-4283-BB6E-FFC98B501FA2}" destId="{B8C699F2-381D-4553-9ACA-FC203FDA415B}" srcOrd="0" destOrd="0" presId="urn:microsoft.com/office/officeart/2005/8/layout/hProcess4"/>
    <dgm:cxn modelId="{C7299FA6-1A3F-4B58-900D-835B8F704DA6}" type="presParOf" srcId="{85A4A2B6-4D55-4283-BB6E-FFC98B501FA2}" destId="{6ACD01E7-1930-4B12-B339-B575D8640D19}" srcOrd="1" destOrd="0" presId="urn:microsoft.com/office/officeart/2005/8/layout/hProcess4"/>
    <dgm:cxn modelId="{4873F2D4-5C22-462D-8F4E-54F1F9AB44DA}" type="presParOf" srcId="{85A4A2B6-4D55-4283-BB6E-FFC98B501FA2}" destId="{F8D4F2A8-0A51-435F-A69D-D28D97522E57}" srcOrd="2" destOrd="0" presId="urn:microsoft.com/office/officeart/2005/8/layout/hProcess4"/>
    <dgm:cxn modelId="{3149BF91-0505-43FE-A740-278D321C5A7C}" type="presParOf" srcId="{85A4A2B6-4D55-4283-BB6E-FFC98B501FA2}" destId="{2B9EEF32-2DE4-4188-AF47-5A27B7D695D0}" srcOrd="3" destOrd="0" presId="urn:microsoft.com/office/officeart/2005/8/layout/hProcess4"/>
    <dgm:cxn modelId="{388BD72A-5A77-4C6A-9088-F1465CE97A5D}" type="presParOf" srcId="{85A4A2B6-4D55-4283-BB6E-FFC98B501FA2}" destId="{63BAE526-FE3A-44F6-99C1-62A748099BB8}" srcOrd="4" destOrd="0" presId="urn:microsoft.com/office/officeart/2005/8/layout/hProcess4"/>
    <dgm:cxn modelId="{1A2A70D7-9D4C-42B7-B1CB-7651A824D4E5}" type="presParOf" srcId="{25D3857D-85F6-4FC7-9629-74B962A13B84}" destId="{6722E9B6-B436-4EE7-AEBA-D0B157F83DA3}" srcOrd="3" destOrd="0" presId="urn:microsoft.com/office/officeart/2005/8/layout/hProcess4"/>
    <dgm:cxn modelId="{0A28E6E1-35E7-4041-B890-BB27A88F5C8F}" type="presParOf" srcId="{25D3857D-85F6-4FC7-9629-74B962A13B84}" destId="{DC062988-D217-4A2D-8329-F6C3AE1CA6AC}" srcOrd="4" destOrd="0" presId="urn:microsoft.com/office/officeart/2005/8/layout/hProcess4"/>
    <dgm:cxn modelId="{384DB848-58C4-43B9-BDE7-8C3259547153}" type="presParOf" srcId="{DC062988-D217-4A2D-8329-F6C3AE1CA6AC}" destId="{65334910-435B-48D9-B7DF-C2E22FCF4755}" srcOrd="0" destOrd="0" presId="urn:microsoft.com/office/officeart/2005/8/layout/hProcess4"/>
    <dgm:cxn modelId="{EE49A315-0267-4028-B2C2-CA496DEF0DD2}" type="presParOf" srcId="{DC062988-D217-4A2D-8329-F6C3AE1CA6AC}" destId="{8DA80093-19E3-4205-94DE-C06D1A44E80C}" srcOrd="1" destOrd="0" presId="urn:microsoft.com/office/officeart/2005/8/layout/hProcess4"/>
    <dgm:cxn modelId="{5FF03921-E832-4612-920B-1B82BFD75896}" type="presParOf" srcId="{DC062988-D217-4A2D-8329-F6C3AE1CA6AC}" destId="{6F036DC4-727C-4594-9565-24B11F862076}" srcOrd="2" destOrd="0" presId="urn:microsoft.com/office/officeart/2005/8/layout/hProcess4"/>
    <dgm:cxn modelId="{57D4C403-1CB9-4BC9-AFE0-0E89C70ED79A}" type="presParOf" srcId="{DC062988-D217-4A2D-8329-F6C3AE1CA6AC}" destId="{4EA4D147-49ED-420F-960A-31C1EFDA4DC2}" srcOrd="3" destOrd="0" presId="urn:microsoft.com/office/officeart/2005/8/layout/hProcess4"/>
    <dgm:cxn modelId="{A02FCD6D-B38E-4A71-94AB-4CF194C9D633}" type="presParOf" srcId="{DC062988-D217-4A2D-8329-F6C3AE1CA6AC}" destId="{626305A3-9A43-4CD6-B61F-8664C55B863D}" srcOrd="4" destOrd="0" presId="urn:microsoft.com/office/officeart/2005/8/layout/hProcess4"/>
    <dgm:cxn modelId="{87F29C22-A2D7-4EBC-99D8-3DF90E8A16C3}" type="presParOf" srcId="{25D3857D-85F6-4FC7-9629-74B962A13B84}" destId="{E35E8BEA-17A5-477A-A969-505CDD3334EF}" srcOrd="5" destOrd="0" presId="urn:microsoft.com/office/officeart/2005/8/layout/hProcess4"/>
    <dgm:cxn modelId="{F1199F68-1038-4B7C-81B4-3DB06537FE02}" type="presParOf" srcId="{25D3857D-85F6-4FC7-9629-74B962A13B84}" destId="{FC27FCF8-F1EB-436E-8F97-4B75682158FB}" srcOrd="6" destOrd="0" presId="urn:microsoft.com/office/officeart/2005/8/layout/hProcess4"/>
    <dgm:cxn modelId="{81CDEF02-F049-4853-A8F1-40D716189ADD}" type="presParOf" srcId="{FC27FCF8-F1EB-436E-8F97-4B75682158FB}" destId="{0C455F31-E1D2-4752-ABD5-B7C3F668394C}" srcOrd="0" destOrd="0" presId="urn:microsoft.com/office/officeart/2005/8/layout/hProcess4"/>
    <dgm:cxn modelId="{B07E1662-1F29-4915-B4B7-39DB9351425F}" type="presParOf" srcId="{FC27FCF8-F1EB-436E-8F97-4B75682158FB}" destId="{CAC41111-5181-45A5-9E90-021887E8706A}" srcOrd="1" destOrd="0" presId="urn:microsoft.com/office/officeart/2005/8/layout/hProcess4"/>
    <dgm:cxn modelId="{B8770CE7-FA85-4A67-A48F-E71EDA702B1F}" type="presParOf" srcId="{FC27FCF8-F1EB-436E-8F97-4B75682158FB}" destId="{9E776AB6-6331-44CF-A416-DAEB26B69A8D}" srcOrd="2" destOrd="0" presId="urn:microsoft.com/office/officeart/2005/8/layout/hProcess4"/>
    <dgm:cxn modelId="{9F42A847-2790-4420-ADCD-A20D403BB58F}" type="presParOf" srcId="{FC27FCF8-F1EB-436E-8F97-4B75682158FB}" destId="{87A323DA-564D-4194-8A95-057073C5BFE5}" srcOrd="3" destOrd="0" presId="urn:microsoft.com/office/officeart/2005/8/layout/hProcess4"/>
    <dgm:cxn modelId="{E6B823FA-D425-4648-AC57-191559D95B9E}" type="presParOf" srcId="{FC27FCF8-F1EB-436E-8F97-4B75682158FB}" destId="{2397EE1B-40E2-4B0B-B51E-528A566A7502}" srcOrd="4" destOrd="0" presId="urn:microsoft.com/office/officeart/2005/8/layout/hProcess4"/>
    <dgm:cxn modelId="{8A1237EB-2E88-4AEB-8E51-1B8A741D2865}" type="presParOf" srcId="{25D3857D-85F6-4FC7-9629-74B962A13B84}" destId="{2A764034-0E13-429C-B32D-A4BA5615F880}" srcOrd="7" destOrd="0" presId="urn:microsoft.com/office/officeart/2005/8/layout/hProcess4"/>
    <dgm:cxn modelId="{878585D7-4A7D-484C-9C97-57F73B98871C}" type="presParOf" srcId="{25D3857D-85F6-4FC7-9629-74B962A13B84}" destId="{BFCABAFB-276D-4DBA-800A-A1BA079DE7AE}" srcOrd="8" destOrd="0" presId="urn:microsoft.com/office/officeart/2005/8/layout/hProcess4"/>
    <dgm:cxn modelId="{B271B103-C4F7-4631-90EB-FB735A4B12EC}" type="presParOf" srcId="{BFCABAFB-276D-4DBA-800A-A1BA079DE7AE}" destId="{D5F1A95D-76D7-4CA1-8E89-0C26D7AA6657}" srcOrd="0" destOrd="0" presId="urn:microsoft.com/office/officeart/2005/8/layout/hProcess4"/>
    <dgm:cxn modelId="{AEB4048D-8AFE-4614-821C-54C05DEE8068}" type="presParOf" srcId="{BFCABAFB-276D-4DBA-800A-A1BA079DE7AE}" destId="{DC03E29E-456F-4CAE-B78F-75848E1214A7}" srcOrd="1" destOrd="0" presId="urn:microsoft.com/office/officeart/2005/8/layout/hProcess4"/>
    <dgm:cxn modelId="{C631AD25-C595-4F30-BCF6-C24FC249A727}" type="presParOf" srcId="{BFCABAFB-276D-4DBA-800A-A1BA079DE7AE}" destId="{F8C01822-979F-4624-AC82-209AA5D1B8B4}" srcOrd="2" destOrd="0" presId="urn:microsoft.com/office/officeart/2005/8/layout/hProcess4"/>
    <dgm:cxn modelId="{79010B48-2C99-46D9-8503-9251924A6193}" type="presParOf" srcId="{BFCABAFB-276D-4DBA-800A-A1BA079DE7AE}" destId="{CB44BDA4-19D3-477E-8B4E-A0E819062FED}" srcOrd="3" destOrd="0" presId="urn:microsoft.com/office/officeart/2005/8/layout/hProcess4"/>
    <dgm:cxn modelId="{C6671CFD-581B-461B-8991-BA67BD81632D}" type="presParOf" srcId="{BFCABAFB-276D-4DBA-800A-A1BA079DE7AE}" destId="{F656879C-4470-48C2-BA30-44AAD1761C2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D47AA6-E33B-4ADA-93CD-CB062C10EE7C}" type="doc">
      <dgm:prSet loTypeId="urn:microsoft.com/office/officeart/2005/8/layout/bList2" loCatId="list" qsTypeId="urn:microsoft.com/office/officeart/2005/8/quickstyle/simple1" qsCatId="simple" csTypeId="urn:microsoft.com/office/officeart/2005/8/colors/accent2_3" csCatId="accent2" phldr="1"/>
      <dgm:spPr/>
      <dgm:t>
        <a:bodyPr/>
        <a:lstStyle/>
        <a:p>
          <a:endParaRPr lang="es-CO"/>
        </a:p>
      </dgm:t>
    </dgm:pt>
    <dgm:pt modelId="{00C6C3F7-869D-41CC-8309-C1FD60F3B4BD}">
      <dgm:prSet phldrT="[Texto]" custT="1"/>
      <dgm:spPr/>
      <dgm:t>
        <a:bodyPr/>
        <a:lstStyle/>
        <a:p>
          <a:r>
            <a:rPr lang="es-CO" sz="1800" b="1" dirty="0">
              <a:solidFill>
                <a:schemeClr val="bg1"/>
              </a:solidFill>
            </a:rPr>
            <a:t>POR ACCIÓN </a:t>
          </a:r>
        </a:p>
      </dgm:t>
    </dgm:pt>
    <dgm:pt modelId="{A208CE69-A67C-4DAC-98FE-7FFD711D75F6}" type="parTrans" cxnId="{45F23209-8FD5-4199-9520-C146382EAC74}">
      <dgm:prSet/>
      <dgm:spPr/>
      <dgm:t>
        <a:bodyPr/>
        <a:lstStyle/>
        <a:p>
          <a:endParaRPr lang="es-CO" sz="1800"/>
        </a:p>
      </dgm:t>
    </dgm:pt>
    <dgm:pt modelId="{92114B62-F46B-418B-A892-D6959F46E4CE}" type="sibTrans" cxnId="{45F23209-8FD5-4199-9520-C146382EAC74}">
      <dgm:prSet/>
      <dgm:spPr/>
      <dgm:t>
        <a:bodyPr/>
        <a:lstStyle/>
        <a:p>
          <a:endParaRPr lang="es-CO" sz="1800"/>
        </a:p>
      </dgm:t>
    </dgm:pt>
    <dgm:pt modelId="{9DF57633-2E04-456D-AC9F-BE74D90B1935}">
      <dgm:prSet phldrT="[Texto]" custT="1"/>
      <dgm:spPr/>
      <dgm:t>
        <a:bodyPr/>
        <a:lstStyle/>
        <a:p>
          <a:pPr algn="just"/>
          <a:r>
            <a:rPr lang="es-CO" sz="1800" b="1" i="0" dirty="0">
              <a:solidFill>
                <a:srgbClr val="FF0000"/>
              </a:solidFill>
              <a:effectLst>
                <a:outerShdw blurRad="38100" dist="38100" dir="2700000" algn="tl">
                  <a:srgbClr val="000000">
                    <a:alpha val="43137"/>
                  </a:srgbClr>
                </a:outerShdw>
              </a:effectLst>
            </a:rPr>
            <a:t>El servidor público que profiera resolución, dictamen o concepto manifiestamente contrario a la ley</a:t>
          </a:r>
          <a:r>
            <a:rPr lang="es-CO" sz="1800" b="0" i="0" dirty="0"/>
            <a:t>, incurrirá en prisión de 48 a 144 meses, multa de 66.66 a 300 SMLMV, e inhabilitación para el ejercicio de derechos y funciones públicas de 80 a 144 meses.</a:t>
          </a:r>
          <a:endParaRPr lang="es-CO" sz="1800" dirty="0"/>
        </a:p>
      </dgm:t>
    </dgm:pt>
    <dgm:pt modelId="{73CDCA8D-05B3-464F-BC2A-8CCC9F6F12D1}" type="parTrans" cxnId="{A72E488D-0656-4CAC-86D3-D0B49D18981A}">
      <dgm:prSet/>
      <dgm:spPr/>
      <dgm:t>
        <a:bodyPr/>
        <a:lstStyle/>
        <a:p>
          <a:endParaRPr lang="es-CO" sz="1800"/>
        </a:p>
      </dgm:t>
    </dgm:pt>
    <dgm:pt modelId="{E90AF795-6002-43D8-B527-EA6E7B2716F4}" type="sibTrans" cxnId="{A72E488D-0656-4CAC-86D3-D0B49D18981A}">
      <dgm:prSet/>
      <dgm:spPr/>
      <dgm:t>
        <a:bodyPr/>
        <a:lstStyle/>
        <a:p>
          <a:endParaRPr lang="es-CO" sz="1800"/>
        </a:p>
      </dgm:t>
    </dgm:pt>
    <dgm:pt modelId="{882DF102-D23E-4333-9F98-CE94F6C9B0C2}">
      <dgm:prSet phldrT="[Texto]" custT="1"/>
      <dgm:spPr/>
      <dgm:t>
        <a:bodyPr/>
        <a:lstStyle/>
        <a:p>
          <a:r>
            <a:rPr lang="es-CO" sz="1800" b="1" dirty="0">
              <a:solidFill>
                <a:schemeClr val="bg1"/>
              </a:solidFill>
            </a:rPr>
            <a:t>POR OMISIÓN</a:t>
          </a:r>
        </a:p>
      </dgm:t>
    </dgm:pt>
    <dgm:pt modelId="{12C3EA64-4AFB-4642-9C41-EA8981C2BD4E}" type="parTrans" cxnId="{6689E50E-C73C-41DA-BADC-DFD826397010}">
      <dgm:prSet/>
      <dgm:spPr/>
      <dgm:t>
        <a:bodyPr/>
        <a:lstStyle/>
        <a:p>
          <a:endParaRPr lang="es-CO" sz="1800"/>
        </a:p>
      </dgm:t>
    </dgm:pt>
    <dgm:pt modelId="{5363A897-119D-42B6-8C5C-E90C1CB531FC}" type="sibTrans" cxnId="{6689E50E-C73C-41DA-BADC-DFD826397010}">
      <dgm:prSet/>
      <dgm:spPr/>
      <dgm:t>
        <a:bodyPr/>
        <a:lstStyle/>
        <a:p>
          <a:endParaRPr lang="es-CO" sz="1800"/>
        </a:p>
      </dgm:t>
    </dgm:pt>
    <dgm:pt modelId="{3F5B9B27-698C-4168-B13F-67DC80BB97BE}">
      <dgm:prSet phldrT="[Texto]" custT="1"/>
      <dgm:spPr/>
      <dgm:t>
        <a:bodyPr/>
        <a:lstStyle/>
        <a:p>
          <a:pPr algn="just"/>
          <a:r>
            <a:rPr lang="es-CO" sz="1800" b="1" i="0" u="none" dirty="0">
              <a:solidFill>
                <a:srgbClr val="FF0000"/>
              </a:solidFill>
              <a:effectLst>
                <a:outerShdw blurRad="38100" dist="38100" dir="2700000" algn="tl">
                  <a:srgbClr val="000000">
                    <a:alpha val="43137"/>
                  </a:srgbClr>
                </a:outerShdw>
              </a:effectLst>
            </a:rPr>
            <a:t>El servidor público que omita retarde, rehúse o deniegue un acto propio de sus funciones, </a:t>
          </a:r>
          <a:r>
            <a:rPr lang="es-CO" sz="1800" b="0" i="0" dirty="0"/>
            <a:t>incurrirá en prisión de 32 a 90 meses, multa de 13.33 a 75 SMLMV, e inhabilitación para el ejercicio de derechos y funciones públicas por 80 meses.</a:t>
          </a:r>
          <a:endParaRPr lang="es-CO" sz="1800" dirty="0"/>
        </a:p>
      </dgm:t>
    </dgm:pt>
    <dgm:pt modelId="{937F23B1-4CB4-40B1-B282-A096D89F0668}" type="parTrans" cxnId="{96138611-CA64-4EC4-B557-D0FFBEFA947D}">
      <dgm:prSet/>
      <dgm:spPr/>
      <dgm:t>
        <a:bodyPr/>
        <a:lstStyle/>
        <a:p>
          <a:endParaRPr lang="es-CO" sz="1800"/>
        </a:p>
      </dgm:t>
    </dgm:pt>
    <dgm:pt modelId="{EC78F759-E344-41A5-AE60-CD5E87BDAA0B}" type="sibTrans" cxnId="{96138611-CA64-4EC4-B557-D0FFBEFA947D}">
      <dgm:prSet/>
      <dgm:spPr/>
      <dgm:t>
        <a:bodyPr/>
        <a:lstStyle/>
        <a:p>
          <a:endParaRPr lang="es-CO" sz="1800"/>
        </a:p>
      </dgm:t>
    </dgm:pt>
    <dgm:pt modelId="{A8D5B25B-AF19-4116-BFD3-108FBC5626B6}">
      <dgm:prSet custT="1"/>
      <dgm:spPr/>
      <dgm:t>
        <a:bodyPr/>
        <a:lstStyle/>
        <a:p>
          <a:r>
            <a:rPr lang="es-CO" sz="1800" b="1" dirty="0">
              <a:solidFill>
                <a:schemeClr val="bg1"/>
              </a:solidFill>
            </a:rPr>
            <a:t>CIRCUNSTANCIAS DE AGRAVACIÓN PUNITIVA</a:t>
          </a:r>
        </a:p>
      </dgm:t>
    </dgm:pt>
    <dgm:pt modelId="{1364011E-13B5-4D60-A09C-FE0C58647B93}" type="parTrans" cxnId="{17875416-F231-4E20-8107-5EB4327A5C15}">
      <dgm:prSet/>
      <dgm:spPr/>
      <dgm:t>
        <a:bodyPr/>
        <a:lstStyle/>
        <a:p>
          <a:endParaRPr lang="es-CO" sz="1800"/>
        </a:p>
      </dgm:t>
    </dgm:pt>
    <dgm:pt modelId="{C9947022-6EFD-4F21-AD87-382209AB3883}" type="sibTrans" cxnId="{17875416-F231-4E20-8107-5EB4327A5C15}">
      <dgm:prSet/>
      <dgm:spPr/>
      <dgm:t>
        <a:bodyPr/>
        <a:lstStyle/>
        <a:p>
          <a:endParaRPr lang="es-CO" sz="1800"/>
        </a:p>
      </dgm:t>
    </dgm:pt>
    <dgm:pt modelId="{6EB8A519-16FA-40BB-AF36-C891E43A5B89}">
      <dgm:prSet custT="1"/>
      <dgm:spPr/>
      <dgm:t>
        <a:bodyPr/>
        <a:lstStyle/>
        <a:p>
          <a:pPr algn="just"/>
          <a:r>
            <a:rPr lang="es-CO" sz="1400" b="0" i="0" dirty="0"/>
            <a:t>Las penas establecidas en los artículos anteriores se aumentarán hasta en una tercera parte cuando las conductas se realicen en actuaciones judiciales o administrativas que se adelanten por delitos de genocidio, homicidio, tortura, desplazamiento forzado, desaparición forzada, secuestro, secuestro extorsivo, extorsión, rebelión, terrorismo, concierto para delinquir, narcotráfico, enriquecimiento ilícito, lavado de activos, o cualquiera de las conductas contempladas en el título II de este Libro.</a:t>
          </a:r>
          <a:endParaRPr lang="es-CO" sz="1400" dirty="0"/>
        </a:p>
      </dgm:t>
    </dgm:pt>
    <dgm:pt modelId="{D3F00ADD-9E83-48E4-966F-FC60936E4A56}" type="parTrans" cxnId="{4D88362A-4FD4-4CA9-A50F-ED3943901002}">
      <dgm:prSet/>
      <dgm:spPr/>
      <dgm:t>
        <a:bodyPr/>
        <a:lstStyle/>
        <a:p>
          <a:endParaRPr lang="es-CO" sz="1800"/>
        </a:p>
      </dgm:t>
    </dgm:pt>
    <dgm:pt modelId="{4C99C29E-B065-43E0-9D84-32DF2AFA12CA}" type="sibTrans" cxnId="{4D88362A-4FD4-4CA9-A50F-ED3943901002}">
      <dgm:prSet/>
      <dgm:spPr/>
      <dgm:t>
        <a:bodyPr/>
        <a:lstStyle/>
        <a:p>
          <a:endParaRPr lang="es-CO" sz="1800"/>
        </a:p>
      </dgm:t>
    </dgm:pt>
    <dgm:pt modelId="{980E1188-1D2A-4EDA-9685-B7FE34982E97}" type="pres">
      <dgm:prSet presAssocID="{27D47AA6-E33B-4ADA-93CD-CB062C10EE7C}" presName="diagram" presStyleCnt="0">
        <dgm:presLayoutVars>
          <dgm:dir/>
          <dgm:animLvl val="lvl"/>
          <dgm:resizeHandles val="exact"/>
        </dgm:presLayoutVars>
      </dgm:prSet>
      <dgm:spPr/>
    </dgm:pt>
    <dgm:pt modelId="{6B3F23C1-2FF2-4151-9F3F-6A62804003BD}" type="pres">
      <dgm:prSet presAssocID="{00C6C3F7-869D-41CC-8309-C1FD60F3B4BD}" presName="compNode" presStyleCnt="0"/>
      <dgm:spPr/>
    </dgm:pt>
    <dgm:pt modelId="{F6A9B9C9-59FF-4EFE-91A6-3FFA0D5378EC}" type="pres">
      <dgm:prSet presAssocID="{00C6C3F7-869D-41CC-8309-C1FD60F3B4BD}" presName="childRect" presStyleLbl="bgAcc1" presStyleIdx="0" presStyleCnt="3">
        <dgm:presLayoutVars>
          <dgm:bulletEnabled val="1"/>
        </dgm:presLayoutVars>
      </dgm:prSet>
      <dgm:spPr/>
    </dgm:pt>
    <dgm:pt modelId="{DF49A66A-FF09-46D6-89AD-8A46304DB08D}" type="pres">
      <dgm:prSet presAssocID="{00C6C3F7-869D-41CC-8309-C1FD60F3B4BD}" presName="parentText" presStyleLbl="node1" presStyleIdx="0" presStyleCnt="0">
        <dgm:presLayoutVars>
          <dgm:chMax val="0"/>
          <dgm:bulletEnabled val="1"/>
        </dgm:presLayoutVars>
      </dgm:prSet>
      <dgm:spPr/>
    </dgm:pt>
    <dgm:pt modelId="{69CC8484-437C-4AE1-B114-27FFC7FD2AAC}" type="pres">
      <dgm:prSet presAssocID="{00C6C3F7-869D-41CC-8309-C1FD60F3B4BD}" presName="parentRect" presStyleLbl="alignNode1" presStyleIdx="0" presStyleCnt="3"/>
      <dgm:spPr/>
    </dgm:pt>
    <dgm:pt modelId="{FBE491CA-FD93-4FDF-B94B-C26922E97F11}" type="pres">
      <dgm:prSet presAssocID="{00C6C3F7-869D-41CC-8309-C1FD60F3B4BD}" presName="adorn" presStyleLbl="fgAccFollowNode1" presStyleIdx="0" presStyleCnt="3"/>
      <dgm:spPr>
        <a:blipFill rotWithShape="1">
          <a:blip xmlns:r="http://schemas.openxmlformats.org/officeDocument/2006/relationships" r:embed="rId1"/>
          <a:stretch>
            <a:fillRect/>
          </a:stretch>
        </a:blipFill>
      </dgm:spPr>
    </dgm:pt>
    <dgm:pt modelId="{DA09EBA9-58D2-4FF9-A540-E613B0B95A13}" type="pres">
      <dgm:prSet presAssocID="{92114B62-F46B-418B-A892-D6959F46E4CE}" presName="sibTrans" presStyleLbl="sibTrans2D1" presStyleIdx="0" presStyleCnt="0"/>
      <dgm:spPr/>
    </dgm:pt>
    <dgm:pt modelId="{5076A87B-69E4-4447-B450-79E966810913}" type="pres">
      <dgm:prSet presAssocID="{882DF102-D23E-4333-9F98-CE94F6C9B0C2}" presName="compNode" presStyleCnt="0"/>
      <dgm:spPr/>
    </dgm:pt>
    <dgm:pt modelId="{61C5F0E2-51EA-409F-A8FB-C4E91A7B5D0A}" type="pres">
      <dgm:prSet presAssocID="{882DF102-D23E-4333-9F98-CE94F6C9B0C2}" presName="childRect" presStyleLbl="bgAcc1" presStyleIdx="1" presStyleCnt="3">
        <dgm:presLayoutVars>
          <dgm:bulletEnabled val="1"/>
        </dgm:presLayoutVars>
      </dgm:prSet>
      <dgm:spPr/>
    </dgm:pt>
    <dgm:pt modelId="{D91AAE3E-8438-4B95-BBC9-61A9BED38FE4}" type="pres">
      <dgm:prSet presAssocID="{882DF102-D23E-4333-9F98-CE94F6C9B0C2}" presName="parentText" presStyleLbl="node1" presStyleIdx="0" presStyleCnt="0">
        <dgm:presLayoutVars>
          <dgm:chMax val="0"/>
          <dgm:bulletEnabled val="1"/>
        </dgm:presLayoutVars>
      </dgm:prSet>
      <dgm:spPr/>
    </dgm:pt>
    <dgm:pt modelId="{16C16E4B-A4DA-40C6-89F3-20C1F723DC1B}" type="pres">
      <dgm:prSet presAssocID="{882DF102-D23E-4333-9F98-CE94F6C9B0C2}" presName="parentRect" presStyleLbl="alignNode1" presStyleIdx="1" presStyleCnt="3"/>
      <dgm:spPr/>
    </dgm:pt>
    <dgm:pt modelId="{879C2171-1322-401C-B28C-2BE99D266D97}" type="pres">
      <dgm:prSet presAssocID="{882DF102-D23E-4333-9F98-CE94F6C9B0C2}" presName="adorn" presStyleLbl="fgAccFollowNode1" presStyleIdx="1" presStyleCnt="3"/>
      <dgm:spPr>
        <a:blipFill rotWithShape="1">
          <a:blip xmlns:r="http://schemas.openxmlformats.org/officeDocument/2006/relationships" r:embed="rId2"/>
          <a:stretch>
            <a:fillRect/>
          </a:stretch>
        </a:blipFill>
      </dgm:spPr>
    </dgm:pt>
    <dgm:pt modelId="{3560E58B-B40F-4AD0-8BC2-A73B00799827}" type="pres">
      <dgm:prSet presAssocID="{5363A897-119D-42B6-8C5C-E90C1CB531FC}" presName="sibTrans" presStyleLbl="sibTrans2D1" presStyleIdx="0" presStyleCnt="0"/>
      <dgm:spPr/>
    </dgm:pt>
    <dgm:pt modelId="{47CCCAE5-54D0-4EE2-BE15-193C6130E6C7}" type="pres">
      <dgm:prSet presAssocID="{A8D5B25B-AF19-4116-BFD3-108FBC5626B6}" presName="compNode" presStyleCnt="0"/>
      <dgm:spPr/>
    </dgm:pt>
    <dgm:pt modelId="{C49A5F5D-129C-49F5-8569-09C74A552B32}" type="pres">
      <dgm:prSet presAssocID="{A8D5B25B-AF19-4116-BFD3-108FBC5626B6}" presName="childRect" presStyleLbl="bgAcc1" presStyleIdx="2" presStyleCnt="3">
        <dgm:presLayoutVars>
          <dgm:bulletEnabled val="1"/>
        </dgm:presLayoutVars>
      </dgm:prSet>
      <dgm:spPr/>
    </dgm:pt>
    <dgm:pt modelId="{EB7B1750-E8F7-4596-B6F6-5F2D12A62389}" type="pres">
      <dgm:prSet presAssocID="{A8D5B25B-AF19-4116-BFD3-108FBC5626B6}" presName="parentText" presStyleLbl="node1" presStyleIdx="0" presStyleCnt="0">
        <dgm:presLayoutVars>
          <dgm:chMax val="0"/>
          <dgm:bulletEnabled val="1"/>
        </dgm:presLayoutVars>
      </dgm:prSet>
      <dgm:spPr/>
    </dgm:pt>
    <dgm:pt modelId="{9906E9C3-25B4-4DBB-A095-4694DF766817}" type="pres">
      <dgm:prSet presAssocID="{A8D5B25B-AF19-4116-BFD3-108FBC5626B6}" presName="parentRect" presStyleLbl="alignNode1" presStyleIdx="2" presStyleCnt="3" custLinFactNeighborY="1233"/>
      <dgm:spPr/>
    </dgm:pt>
    <dgm:pt modelId="{373C554C-C659-4700-8E68-90FF4FB125DA}" type="pres">
      <dgm:prSet presAssocID="{A8D5B25B-AF19-4116-BFD3-108FBC5626B6}" presName="adorn" presStyleLbl="fgAccFollowNode1" presStyleIdx="2" presStyleCnt="3"/>
      <dgm:spPr>
        <a:blipFill rotWithShape="1">
          <a:blip xmlns:r="http://schemas.openxmlformats.org/officeDocument/2006/relationships" r:embed="rId3"/>
          <a:stretch>
            <a:fillRect/>
          </a:stretch>
        </a:blipFill>
      </dgm:spPr>
    </dgm:pt>
  </dgm:ptLst>
  <dgm:cxnLst>
    <dgm:cxn modelId="{45F23209-8FD5-4199-9520-C146382EAC74}" srcId="{27D47AA6-E33B-4ADA-93CD-CB062C10EE7C}" destId="{00C6C3F7-869D-41CC-8309-C1FD60F3B4BD}" srcOrd="0" destOrd="0" parTransId="{A208CE69-A67C-4DAC-98FE-7FFD711D75F6}" sibTransId="{92114B62-F46B-418B-A892-D6959F46E4CE}"/>
    <dgm:cxn modelId="{AD117C0E-A612-4214-AF10-2299C7A62045}" type="presOf" srcId="{92114B62-F46B-418B-A892-D6959F46E4CE}" destId="{DA09EBA9-58D2-4FF9-A540-E613B0B95A13}" srcOrd="0" destOrd="0" presId="urn:microsoft.com/office/officeart/2005/8/layout/bList2"/>
    <dgm:cxn modelId="{6689E50E-C73C-41DA-BADC-DFD826397010}" srcId="{27D47AA6-E33B-4ADA-93CD-CB062C10EE7C}" destId="{882DF102-D23E-4333-9F98-CE94F6C9B0C2}" srcOrd="1" destOrd="0" parTransId="{12C3EA64-4AFB-4642-9C41-EA8981C2BD4E}" sibTransId="{5363A897-119D-42B6-8C5C-E90C1CB531FC}"/>
    <dgm:cxn modelId="{96138611-CA64-4EC4-B557-D0FFBEFA947D}" srcId="{882DF102-D23E-4333-9F98-CE94F6C9B0C2}" destId="{3F5B9B27-698C-4168-B13F-67DC80BB97BE}" srcOrd="0" destOrd="0" parTransId="{937F23B1-4CB4-40B1-B282-A096D89F0668}" sibTransId="{EC78F759-E344-41A5-AE60-CD5E87BDAA0B}"/>
    <dgm:cxn modelId="{17875416-F231-4E20-8107-5EB4327A5C15}" srcId="{27D47AA6-E33B-4ADA-93CD-CB062C10EE7C}" destId="{A8D5B25B-AF19-4116-BFD3-108FBC5626B6}" srcOrd="2" destOrd="0" parTransId="{1364011E-13B5-4D60-A09C-FE0C58647B93}" sibTransId="{C9947022-6EFD-4F21-AD87-382209AB3883}"/>
    <dgm:cxn modelId="{F65BE421-2395-49BE-8961-08B4792346D1}" type="presOf" srcId="{00C6C3F7-869D-41CC-8309-C1FD60F3B4BD}" destId="{69CC8484-437C-4AE1-B114-27FFC7FD2AAC}" srcOrd="1" destOrd="0" presId="urn:microsoft.com/office/officeart/2005/8/layout/bList2"/>
    <dgm:cxn modelId="{4D88362A-4FD4-4CA9-A50F-ED3943901002}" srcId="{A8D5B25B-AF19-4116-BFD3-108FBC5626B6}" destId="{6EB8A519-16FA-40BB-AF36-C891E43A5B89}" srcOrd="0" destOrd="0" parTransId="{D3F00ADD-9E83-48E4-966F-FC60936E4A56}" sibTransId="{4C99C29E-B065-43E0-9D84-32DF2AFA12CA}"/>
    <dgm:cxn modelId="{3839FC5D-7005-4B7C-BBA9-4D214733F991}" type="presOf" srcId="{882DF102-D23E-4333-9F98-CE94F6C9B0C2}" destId="{16C16E4B-A4DA-40C6-89F3-20C1F723DC1B}" srcOrd="1" destOrd="0" presId="urn:microsoft.com/office/officeart/2005/8/layout/bList2"/>
    <dgm:cxn modelId="{CB023366-C236-4874-8757-BFBFF6A872E5}" type="presOf" srcId="{3F5B9B27-698C-4168-B13F-67DC80BB97BE}" destId="{61C5F0E2-51EA-409F-A8FB-C4E91A7B5D0A}" srcOrd="0" destOrd="0" presId="urn:microsoft.com/office/officeart/2005/8/layout/bList2"/>
    <dgm:cxn modelId="{AD1C817F-D1FB-4FA8-AB1B-E3476F14C411}" type="presOf" srcId="{9DF57633-2E04-456D-AC9F-BE74D90B1935}" destId="{F6A9B9C9-59FF-4EFE-91A6-3FFA0D5378EC}" srcOrd="0" destOrd="0" presId="urn:microsoft.com/office/officeart/2005/8/layout/bList2"/>
    <dgm:cxn modelId="{A72E488D-0656-4CAC-86D3-D0B49D18981A}" srcId="{00C6C3F7-869D-41CC-8309-C1FD60F3B4BD}" destId="{9DF57633-2E04-456D-AC9F-BE74D90B1935}" srcOrd="0" destOrd="0" parTransId="{73CDCA8D-05B3-464F-BC2A-8CCC9F6F12D1}" sibTransId="{E90AF795-6002-43D8-B527-EA6E7B2716F4}"/>
    <dgm:cxn modelId="{31BD6F8D-C56C-46E1-B556-ED0F5FCB8ABB}" type="presOf" srcId="{5363A897-119D-42B6-8C5C-E90C1CB531FC}" destId="{3560E58B-B40F-4AD0-8BC2-A73B00799827}" srcOrd="0" destOrd="0" presId="urn:microsoft.com/office/officeart/2005/8/layout/bList2"/>
    <dgm:cxn modelId="{612514A2-28AD-4ED7-91FE-ECA761BCE399}" type="presOf" srcId="{882DF102-D23E-4333-9F98-CE94F6C9B0C2}" destId="{D91AAE3E-8438-4B95-BBC9-61A9BED38FE4}" srcOrd="0" destOrd="0" presId="urn:microsoft.com/office/officeart/2005/8/layout/bList2"/>
    <dgm:cxn modelId="{F10A67B8-82EB-4A80-9526-1682A08F81DA}" type="presOf" srcId="{27D47AA6-E33B-4ADA-93CD-CB062C10EE7C}" destId="{980E1188-1D2A-4EDA-9685-B7FE34982E97}" srcOrd="0" destOrd="0" presId="urn:microsoft.com/office/officeart/2005/8/layout/bList2"/>
    <dgm:cxn modelId="{3843FFBB-A86D-4D26-9954-F24013158771}" type="presOf" srcId="{A8D5B25B-AF19-4116-BFD3-108FBC5626B6}" destId="{9906E9C3-25B4-4DBB-A095-4694DF766817}" srcOrd="1" destOrd="0" presId="urn:microsoft.com/office/officeart/2005/8/layout/bList2"/>
    <dgm:cxn modelId="{CC1544BC-ED92-44DF-9181-F7D7BD6F304D}" type="presOf" srcId="{6EB8A519-16FA-40BB-AF36-C891E43A5B89}" destId="{C49A5F5D-129C-49F5-8569-09C74A552B32}" srcOrd="0" destOrd="0" presId="urn:microsoft.com/office/officeart/2005/8/layout/bList2"/>
    <dgm:cxn modelId="{C0F0F9C5-74A7-4ADC-A653-39445E2740D3}" type="presOf" srcId="{A8D5B25B-AF19-4116-BFD3-108FBC5626B6}" destId="{EB7B1750-E8F7-4596-B6F6-5F2D12A62389}" srcOrd="0" destOrd="0" presId="urn:microsoft.com/office/officeart/2005/8/layout/bList2"/>
    <dgm:cxn modelId="{636155D6-5A1A-4A6B-AFBA-2CE1C15C2D75}" type="presOf" srcId="{00C6C3F7-869D-41CC-8309-C1FD60F3B4BD}" destId="{DF49A66A-FF09-46D6-89AD-8A46304DB08D}" srcOrd="0" destOrd="0" presId="urn:microsoft.com/office/officeart/2005/8/layout/bList2"/>
    <dgm:cxn modelId="{30F679AA-C12B-419D-9151-E5A7C33EA119}" type="presParOf" srcId="{980E1188-1D2A-4EDA-9685-B7FE34982E97}" destId="{6B3F23C1-2FF2-4151-9F3F-6A62804003BD}" srcOrd="0" destOrd="0" presId="urn:microsoft.com/office/officeart/2005/8/layout/bList2"/>
    <dgm:cxn modelId="{F9698280-750C-4C8D-92CD-FD68F61A7DF5}" type="presParOf" srcId="{6B3F23C1-2FF2-4151-9F3F-6A62804003BD}" destId="{F6A9B9C9-59FF-4EFE-91A6-3FFA0D5378EC}" srcOrd="0" destOrd="0" presId="urn:microsoft.com/office/officeart/2005/8/layout/bList2"/>
    <dgm:cxn modelId="{A222C6A4-3F8D-466C-B071-A8F2AC81A507}" type="presParOf" srcId="{6B3F23C1-2FF2-4151-9F3F-6A62804003BD}" destId="{DF49A66A-FF09-46D6-89AD-8A46304DB08D}" srcOrd="1" destOrd="0" presId="urn:microsoft.com/office/officeart/2005/8/layout/bList2"/>
    <dgm:cxn modelId="{D1FFF554-DF9B-454D-BCF9-236170847E06}" type="presParOf" srcId="{6B3F23C1-2FF2-4151-9F3F-6A62804003BD}" destId="{69CC8484-437C-4AE1-B114-27FFC7FD2AAC}" srcOrd="2" destOrd="0" presId="urn:microsoft.com/office/officeart/2005/8/layout/bList2"/>
    <dgm:cxn modelId="{19FA8DA1-A0E0-4265-B4D0-F3A88409D551}" type="presParOf" srcId="{6B3F23C1-2FF2-4151-9F3F-6A62804003BD}" destId="{FBE491CA-FD93-4FDF-B94B-C26922E97F11}" srcOrd="3" destOrd="0" presId="urn:microsoft.com/office/officeart/2005/8/layout/bList2"/>
    <dgm:cxn modelId="{425463CB-97C3-461E-BDD7-CE312270F072}" type="presParOf" srcId="{980E1188-1D2A-4EDA-9685-B7FE34982E97}" destId="{DA09EBA9-58D2-4FF9-A540-E613B0B95A13}" srcOrd="1" destOrd="0" presId="urn:microsoft.com/office/officeart/2005/8/layout/bList2"/>
    <dgm:cxn modelId="{B3FDCADF-0BED-4E47-8DE4-CE8E30CF3422}" type="presParOf" srcId="{980E1188-1D2A-4EDA-9685-B7FE34982E97}" destId="{5076A87B-69E4-4447-B450-79E966810913}" srcOrd="2" destOrd="0" presId="urn:microsoft.com/office/officeart/2005/8/layout/bList2"/>
    <dgm:cxn modelId="{8EA4A9AD-7B3C-4F73-A9BB-AB16EEF3B13B}" type="presParOf" srcId="{5076A87B-69E4-4447-B450-79E966810913}" destId="{61C5F0E2-51EA-409F-A8FB-C4E91A7B5D0A}" srcOrd="0" destOrd="0" presId="urn:microsoft.com/office/officeart/2005/8/layout/bList2"/>
    <dgm:cxn modelId="{1AF8E391-1EA0-482D-B6BD-DB860BAC3296}" type="presParOf" srcId="{5076A87B-69E4-4447-B450-79E966810913}" destId="{D91AAE3E-8438-4B95-BBC9-61A9BED38FE4}" srcOrd="1" destOrd="0" presId="urn:microsoft.com/office/officeart/2005/8/layout/bList2"/>
    <dgm:cxn modelId="{6B0B525F-12A9-41CC-9654-2D13289AEC2B}" type="presParOf" srcId="{5076A87B-69E4-4447-B450-79E966810913}" destId="{16C16E4B-A4DA-40C6-89F3-20C1F723DC1B}" srcOrd="2" destOrd="0" presId="urn:microsoft.com/office/officeart/2005/8/layout/bList2"/>
    <dgm:cxn modelId="{B6B6185C-FBA5-4921-A616-58A6420C5203}" type="presParOf" srcId="{5076A87B-69E4-4447-B450-79E966810913}" destId="{879C2171-1322-401C-B28C-2BE99D266D97}" srcOrd="3" destOrd="0" presId="urn:microsoft.com/office/officeart/2005/8/layout/bList2"/>
    <dgm:cxn modelId="{22243328-59BB-4169-AF1E-BF5BD650D7E4}" type="presParOf" srcId="{980E1188-1D2A-4EDA-9685-B7FE34982E97}" destId="{3560E58B-B40F-4AD0-8BC2-A73B00799827}" srcOrd="3" destOrd="0" presId="urn:microsoft.com/office/officeart/2005/8/layout/bList2"/>
    <dgm:cxn modelId="{BB9E17A7-1903-4B2E-92E7-BED22D93A899}" type="presParOf" srcId="{980E1188-1D2A-4EDA-9685-B7FE34982E97}" destId="{47CCCAE5-54D0-4EE2-BE15-193C6130E6C7}" srcOrd="4" destOrd="0" presId="urn:microsoft.com/office/officeart/2005/8/layout/bList2"/>
    <dgm:cxn modelId="{6716031B-204E-42C2-870E-478F2E03F8BA}" type="presParOf" srcId="{47CCCAE5-54D0-4EE2-BE15-193C6130E6C7}" destId="{C49A5F5D-129C-49F5-8569-09C74A552B32}" srcOrd="0" destOrd="0" presId="urn:microsoft.com/office/officeart/2005/8/layout/bList2"/>
    <dgm:cxn modelId="{BB7D3505-6DA2-4E90-B59C-DB84DDAD0404}" type="presParOf" srcId="{47CCCAE5-54D0-4EE2-BE15-193C6130E6C7}" destId="{EB7B1750-E8F7-4596-B6F6-5F2D12A62389}" srcOrd="1" destOrd="0" presId="urn:microsoft.com/office/officeart/2005/8/layout/bList2"/>
    <dgm:cxn modelId="{D9304B2C-BEA3-49DB-96D5-97843F545624}" type="presParOf" srcId="{47CCCAE5-54D0-4EE2-BE15-193C6130E6C7}" destId="{9906E9C3-25B4-4DBB-A095-4694DF766817}" srcOrd="2" destOrd="0" presId="urn:microsoft.com/office/officeart/2005/8/layout/bList2"/>
    <dgm:cxn modelId="{717698C8-9695-4C36-BC6C-5A43D8BD7090}" type="presParOf" srcId="{47CCCAE5-54D0-4EE2-BE15-193C6130E6C7}" destId="{373C554C-C659-4700-8E68-90FF4FB125D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191022-F399-964B-9A06-DD97CD753DD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02145C7A-2F29-FB4F-8D95-AC6BC17D72D0}">
      <dgm:prSet/>
      <dgm:spPr/>
      <dgm:t>
        <a:bodyPr/>
        <a:lstStyle/>
        <a:p>
          <a:r>
            <a:rPr lang="es-CO" b="1"/>
            <a:t>Inhabilidad intemporal de carácter constitucional.</a:t>
          </a:r>
          <a:endParaRPr lang="es-AR"/>
        </a:p>
      </dgm:t>
    </dgm:pt>
    <dgm:pt modelId="{C8E48840-41C8-364B-9257-7E4941411ED9}" type="parTrans" cxnId="{97E76133-743F-264F-A632-DC7B30225DF7}">
      <dgm:prSet/>
      <dgm:spPr/>
      <dgm:t>
        <a:bodyPr/>
        <a:lstStyle/>
        <a:p>
          <a:endParaRPr lang="es-ES"/>
        </a:p>
      </dgm:t>
    </dgm:pt>
    <dgm:pt modelId="{2ACA3C96-0BDF-D241-BF93-6C26A9A01A9A}" type="sibTrans" cxnId="{97E76133-743F-264F-A632-DC7B30225DF7}">
      <dgm:prSet/>
      <dgm:spPr/>
      <dgm:t>
        <a:bodyPr/>
        <a:lstStyle/>
        <a:p>
          <a:endParaRPr lang="es-ES"/>
        </a:p>
      </dgm:t>
    </dgm:pt>
    <dgm:pt modelId="{9C293AF1-1A49-F44A-ACE2-17AFF50A06CF}" type="pres">
      <dgm:prSet presAssocID="{B8191022-F399-964B-9A06-DD97CD753DD0}" presName="linear" presStyleCnt="0">
        <dgm:presLayoutVars>
          <dgm:animLvl val="lvl"/>
          <dgm:resizeHandles val="exact"/>
        </dgm:presLayoutVars>
      </dgm:prSet>
      <dgm:spPr/>
    </dgm:pt>
    <dgm:pt modelId="{BE1A0161-9171-8F43-A26A-559C3E93EE38}" type="pres">
      <dgm:prSet presAssocID="{02145C7A-2F29-FB4F-8D95-AC6BC17D72D0}" presName="parentText" presStyleLbl="node1" presStyleIdx="0" presStyleCnt="1">
        <dgm:presLayoutVars>
          <dgm:chMax val="0"/>
          <dgm:bulletEnabled val="1"/>
        </dgm:presLayoutVars>
      </dgm:prSet>
      <dgm:spPr/>
    </dgm:pt>
  </dgm:ptLst>
  <dgm:cxnLst>
    <dgm:cxn modelId="{97E76133-743F-264F-A632-DC7B30225DF7}" srcId="{B8191022-F399-964B-9A06-DD97CD753DD0}" destId="{02145C7A-2F29-FB4F-8D95-AC6BC17D72D0}" srcOrd="0" destOrd="0" parTransId="{C8E48840-41C8-364B-9257-7E4941411ED9}" sibTransId="{2ACA3C96-0BDF-D241-BF93-6C26A9A01A9A}"/>
    <dgm:cxn modelId="{CDE7CE8D-6D3C-9A44-9B30-7216821B0F2F}" type="presOf" srcId="{02145C7A-2F29-FB4F-8D95-AC6BC17D72D0}" destId="{BE1A0161-9171-8F43-A26A-559C3E93EE38}" srcOrd="0" destOrd="0" presId="urn:microsoft.com/office/officeart/2005/8/layout/vList2"/>
    <dgm:cxn modelId="{A49711D7-B7A6-2745-B3E0-D1D543D0E9A2}" type="presOf" srcId="{B8191022-F399-964B-9A06-DD97CD753DD0}" destId="{9C293AF1-1A49-F44A-ACE2-17AFF50A06CF}" srcOrd="0" destOrd="0" presId="urn:microsoft.com/office/officeart/2005/8/layout/vList2"/>
    <dgm:cxn modelId="{DAB57579-2B59-9C4C-866B-184BECC1FF92}" type="presParOf" srcId="{9C293AF1-1A49-F44A-ACE2-17AFF50A06CF}" destId="{BE1A0161-9171-8F43-A26A-559C3E93EE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690AAF-6153-B94C-801D-DE3F043103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E8B08E1-25F8-F04D-8A60-EDEBDF87D658}">
      <dgm:prSet/>
      <dgm:spPr/>
      <dgm:t>
        <a:bodyPr/>
        <a:lstStyle/>
        <a:p>
          <a:pPr algn="just"/>
          <a:r>
            <a:rPr lang="es-CO" dirty="0"/>
            <a:t>	Los delitos contra la Administración Pública deben ser leídos en clave constitucional, especialmente teniendo en consideración las previsiones del artículo 122 de la Constitución Política, cuando dispone que: </a:t>
          </a:r>
          <a:r>
            <a:rPr lang="es-CO" i="1" dirty="0"/>
            <a:t>“Sin perjuicio de las demás sanciones que establezca la ley, </a:t>
          </a:r>
          <a:r>
            <a:rPr lang="es-CO" b="1" i="1" dirty="0"/>
            <a:t>no podrán ser inscritos como candidatos a cargos de elección popular, ni elegidos, ni designados como servidores públicos, ni celebrar personalmente, o por interpuesta persona, contratos con el Estado</a:t>
          </a:r>
          <a:r>
            <a:rPr lang="es-CO" i="1" dirty="0"/>
            <a:t>, quienes hayan sido condenados, en cualquier tiempo, por la comisión de delitos que afecten el patrimonio del Estado o quienes hayan sido condenados por delitos relacionados con la pertenencia, promoción o financiación de grupos armados ilegales, delitos de lesa humanidad o por narcotráfico en Colombia o en el exterior”</a:t>
          </a:r>
          <a:r>
            <a:rPr lang="es-CO" dirty="0"/>
            <a:t>. Colombia, Corte Constitucional, sentencia C-541 de 30/06/2010, Magistrado Ponente: Gabriel Eduardo Mendoza Martelo.</a:t>
          </a:r>
          <a:endParaRPr lang="es-AR" dirty="0"/>
        </a:p>
      </dgm:t>
    </dgm:pt>
    <dgm:pt modelId="{E0A2B868-4D54-5F45-AEE5-97A481E28C5B}" type="parTrans" cxnId="{A0D05AB1-6987-644E-A5CA-16225BD68175}">
      <dgm:prSet/>
      <dgm:spPr/>
      <dgm:t>
        <a:bodyPr/>
        <a:lstStyle/>
        <a:p>
          <a:endParaRPr lang="es-ES"/>
        </a:p>
      </dgm:t>
    </dgm:pt>
    <dgm:pt modelId="{919E39A6-E472-F144-B78B-C21233C8F88B}" type="sibTrans" cxnId="{A0D05AB1-6987-644E-A5CA-16225BD68175}">
      <dgm:prSet/>
      <dgm:spPr/>
      <dgm:t>
        <a:bodyPr/>
        <a:lstStyle/>
        <a:p>
          <a:endParaRPr lang="es-ES"/>
        </a:p>
      </dgm:t>
    </dgm:pt>
    <dgm:pt modelId="{515CE0A1-3B70-0D4C-8521-AE73E95B8BDC}" type="pres">
      <dgm:prSet presAssocID="{9C690AAF-6153-B94C-801D-DE3F043103A4}" presName="linear" presStyleCnt="0">
        <dgm:presLayoutVars>
          <dgm:animLvl val="lvl"/>
          <dgm:resizeHandles val="exact"/>
        </dgm:presLayoutVars>
      </dgm:prSet>
      <dgm:spPr/>
    </dgm:pt>
    <dgm:pt modelId="{7FB7B385-FCB3-5F4F-AC74-9F5B96AB330B}" type="pres">
      <dgm:prSet presAssocID="{DE8B08E1-25F8-F04D-8A60-EDEBDF87D658}" presName="parentText" presStyleLbl="node1" presStyleIdx="0" presStyleCnt="1">
        <dgm:presLayoutVars>
          <dgm:chMax val="0"/>
          <dgm:bulletEnabled val="1"/>
        </dgm:presLayoutVars>
      </dgm:prSet>
      <dgm:spPr/>
    </dgm:pt>
  </dgm:ptLst>
  <dgm:cxnLst>
    <dgm:cxn modelId="{B40FBC2B-4DF1-4D49-8E7D-B8038D11F22B}" type="presOf" srcId="{DE8B08E1-25F8-F04D-8A60-EDEBDF87D658}" destId="{7FB7B385-FCB3-5F4F-AC74-9F5B96AB330B}" srcOrd="0" destOrd="0" presId="urn:microsoft.com/office/officeart/2005/8/layout/vList2"/>
    <dgm:cxn modelId="{A0D05AB1-6987-644E-A5CA-16225BD68175}" srcId="{9C690AAF-6153-B94C-801D-DE3F043103A4}" destId="{DE8B08E1-25F8-F04D-8A60-EDEBDF87D658}" srcOrd="0" destOrd="0" parTransId="{E0A2B868-4D54-5F45-AEE5-97A481E28C5B}" sibTransId="{919E39A6-E472-F144-B78B-C21233C8F88B}"/>
    <dgm:cxn modelId="{4DB1DEC1-13D6-9848-8C92-EDBC414E65F4}" type="presOf" srcId="{9C690AAF-6153-B94C-801D-DE3F043103A4}" destId="{515CE0A1-3B70-0D4C-8521-AE73E95B8BDC}" srcOrd="0" destOrd="0" presId="urn:microsoft.com/office/officeart/2005/8/layout/vList2"/>
    <dgm:cxn modelId="{3682CA9E-29C5-B143-B997-C6F0D759DE9B}" type="presParOf" srcId="{515CE0A1-3B70-0D4C-8521-AE73E95B8BDC}" destId="{7FB7B385-FCB3-5F4F-AC74-9F5B96AB330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B6F140-98D8-4CE4-B5B0-D0C4E1A39ADA}" type="doc">
      <dgm:prSet loTypeId="urn:microsoft.com/office/officeart/2005/8/layout/vList3" loCatId="picture" qsTypeId="urn:microsoft.com/office/officeart/2005/8/quickstyle/simple1" qsCatId="simple" csTypeId="urn:microsoft.com/office/officeart/2005/8/colors/accent2_1" csCatId="accent2" phldr="1"/>
      <dgm:spPr/>
    </dgm:pt>
    <dgm:pt modelId="{A876C8EB-7B10-4A29-B03A-FD5ED40D88E6}">
      <dgm:prSet phldrT="[Texto]"/>
      <dgm:spPr/>
      <dgm:t>
        <a:bodyPr/>
        <a:lstStyle/>
        <a:p>
          <a:pPr algn="l"/>
          <a:r>
            <a:rPr lang="es-CO" sz="1800" b="1" i="0" u="none" kern="1200" dirty="0"/>
            <a:t>418. REVELACION DE SECRETO</a:t>
          </a:r>
          <a:endParaRPr lang="es-CO" sz="1800" kern="1200" dirty="0"/>
        </a:p>
      </dgm:t>
    </dgm:pt>
    <dgm:pt modelId="{7F457E45-02E0-4369-9B30-7E9F32FD274E}" type="parTrans" cxnId="{C1161EB0-849B-4042-ABBB-C3F329D869A2}">
      <dgm:prSet/>
      <dgm:spPr/>
      <dgm:t>
        <a:bodyPr/>
        <a:lstStyle/>
        <a:p>
          <a:endParaRPr lang="es-CO"/>
        </a:p>
      </dgm:t>
    </dgm:pt>
    <dgm:pt modelId="{F9794EB1-48D3-4D36-82D7-F2DE807387CB}" type="sibTrans" cxnId="{C1161EB0-849B-4042-ABBB-C3F329D869A2}">
      <dgm:prSet/>
      <dgm:spPr/>
      <dgm:t>
        <a:bodyPr/>
        <a:lstStyle/>
        <a:p>
          <a:endParaRPr lang="es-CO"/>
        </a:p>
      </dgm:t>
    </dgm:pt>
    <dgm:pt modelId="{5F511973-1E64-4082-A3BC-E793D3EC3036}">
      <dgm:prSet phldrT="[Texto]" custT="1"/>
      <dgm:spPr/>
      <dgm:t>
        <a:bodyPr/>
        <a:lstStyle/>
        <a:p>
          <a:pPr algn="l"/>
          <a:r>
            <a:rPr lang="es-CO" sz="1800" b="1" i="0" u="none" kern="1200" dirty="0"/>
            <a:t>419. </a:t>
          </a:r>
          <a:r>
            <a:rPr lang="es-CO" sz="1600" b="1" i="0" u="none" kern="1200" dirty="0"/>
            <a:t>UTILIZACION DE ASUNTO SOMETIDO A SECRETO O RESERVA</a:t>
          </a:r>
          <a:endParaRPr lang="es-CO" sz="1600" kern="1200" dirty="0"/>
        </a:p>
      </dgm:t>
    </dgm:pt>
    <dgm:pt modelId="{726B473E-40D5-467A-9FEB-069A149D7DFD}" type="parTrans" cxnId="{26C5E99A-39AC-4C4F-8E39-07CDAAD6F081}">
      <dgm:prSet/>
      <dgm:spPr/>
      <dgm:t>
        <a:bodyPr/>
        <a:lstStyle/>
        <a:p>
          <a:endParaRPr lang="es-CO"/>
        </a:p>
      </dgm:t>
    </dgm:pt>
    <dgm:pt modelId="{BB10C853-00B0-4F5E-9AE5-40E89C468EF9}" type="sibTrans" cxnId="{26C5E99A-39AC-4C4F-8E39-07CDAAD6F081}">
      <dgm:prSet/>
      <dgm:spPr/>
      <dgm:t>
        <a:bodyPr/>
        <a:lstStyle/>
        <a:p>
          <a:endParaRPr lang="es-CO"/>
        </a:p>
      </dgm:t>
    </dgm:pt>
    <dgm:pt modelId="{7D111534-D4B3-4883-90ED-C83676B32310}">
      <dgm:prSet phldrT="[Texto]"/>
      <dgm:spPr/>
      <dgm:t>
        <a:bodyPr/>
        <a:lstStyle/>
        <a:p>
          <a:pPr algn="l"/>
          <a:r>
            <a:rPr lang="es-CO" sz="1800" b="1" i="0" u="none" kern="1200" dirty="0"/>
            <a:t>420. UTILIZACION INDEBIDA DE INFORMACION OFICIAL PRIVILEGIADA</a:t>
          </a:r>
          <a:endParaRPr lang="es-CO" sz="1800" kern="1200" dirty="0"/>
        </a:p>
      </dgm:t>
    </dgm:pt>
    <dgm:pt modelId="{E515E96F-D959-4BC4-AD71-806E2DAF6725}" type="parTrans" cxnId="{F4DE4715-A4AE-4D1B-9B2F-9180F114DA72}">
      <dgm:prSet/>
      <dgm:spPr/>
      <dgm:t>
        <a:bodyPr/>
        <a:lstStyle/>
        <a:p>
          <a:endParaRPr lang="es-CO"/>
        </a:p>
      </dgm:t>
    </dgm:pt>
    <dgm:pt modelId="{BBADBE0A-FB6E-48E4-8E9E-AB2617633FE9}" type="sibTrans" cxnId="{F4DE4715-A4AE-4D1B-9B2F-9180F114DA72}">
      <dgm:prSet/>
      <dgm:spPr/>
      <dgm:t>
        <a:bodyPr/>
        <a:lstStyle/>
        <a:p>
          <a:endParaRPr lang="es-CO"/>
        </a:p>
      </dgm:t>
    </dgm:pt>
    <dgm:pt modelId="{F618DA22-91F8-475D-A700-A4D7285268F4}">
      <dgm:prSet phldrT="[Texto]" custT="1"/>
      <dgm:spPr/>
      <dgm:t>
        <a:bodyPr/>
        <a:lstStyle/>
        <a:p>
          <a:pPr algn="just"/>
          <a:r>
            <a:rPr lang="es-CO" sz="1800" b="0" i="0" kern="1200" dirty="0"/>
            <a:t>El </a:t>
          </a:r>
          <a:r>
            <a:rPr lang="es-CO" sz="1800" b="1" i="0" kern="1200" dirty="0"/>
            <a:t>servidor público </a:t>
          </a:r>
          <a:r>
            <a:rPr lang="es-CO" sz="1800" b="0" i="0" kern="1200" dirty="0"/>
            <a:t>que indebidamente </a:t>
          </a:r>
          <a:r>
            <a:rPr lang="es-CO" sz="20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dé a conocer documento o noticia que deba mantener en secreto o reserva</a:t>
          </a:r>
          <a:r>
            <a:rPr lang="es-CO" sz="1800" b="0" i="0" kern="1200" dirty="0"/>
            <a:t>, incurrirá en multa y pérdida del empleo o cargo público. Si de la conducta resultare perjuicio, la pena será de 16 a 54 meses de prisión, multa de 20 a 90 SMLMV, e inhabilitación para el ejercicio de derechos y funciones públicas por 80 meses.</a:t>
          </a:r>
          <a:endParaRPr lang="es-CO" sz="1800" kern="1200" dirty="0"/>
        </a:p>
      </dgm:t>
    </dgm:pt>
    <dgm:pt modelId="{82F09D8D-120D-4480-A2F3-BD108980413C}" type="parTrans" cxnId="{D4C2710B-CFDE-4B3F-974A-64DFC870737F}">
      <dgm:prSet/>
      <dgm:spPr/>
      <dgm:t>
        <a:bodyPr/>
        <a:lstStyle/>
        <a:p>
          <a:endParaRPr lang="es-CO"/>
        </a:p>
      </dgm:t>
    </dgm:pt>
    <dgm:pt modelId="{E90F1523-AB5C-49BE-B98F-BB759754606C}" type="sibTrans" cxnId="{D4C2710B-CFDE-4B3F-974A-64DFC870737F}">
      <dgm:prSet/>
      <dgm:spPr/>
      <dgm:t>
        <a:bodyPr/>
        <a:lstStyle/>
        <a:p>
          <a:endParaRPr lang="es-CO"/>
        </a:p>
      </dgm:t>
    </dgm:pt>
    <dgm:pt modelId="{70009C1B-D4B6-45AB-8790-0CBE907C4F5D}">
      <dgm:prSet phldrT="[Texto]" custT="1"/>
      <dgm:spPr/>
      <dgm:t>
        <a:bodyPr/>
        <a:lstStyle/>
        <a:p>
          <a:pPr algn="just"/>
          <a:r>
            <a:rPr lang="es-CO" sz="1600" b="0" i="0" kern="1200" dirty="0"/>
            <a:t>El </a:t>
          </a:r>
          <a:r>
            <a:rPr lang="es-CO" sz="1600" b="1" i="0" kern="1200" dirty="0"/>
            <a:t>servidor público </a:t>
          </a:r>
          <a:r>
            <a:rPr lang="es-CO" sz="1600" b="0" i="0" kern="1200" dirty="0"/>
            <a:t>que </a:t>
          </a:r>
          <a:r>
            <a:rPr lang="es-CO" sz="1800" b="1" u="none" kern="1200" dirty="0">
              <a:ln>
                <a:solidFill>
                  <a:schemeClr val="bg1">
                    <a:lumMod val="75000"/>
                    <a:lumOff val="25000"/>
                    <a:alpha val="10000"/>
                  </a:schemeClr>
                </a:solidFill>
              </a:ln>
              <a:solidFill>
                <a:schemeClr val="accent2">
                  <a:lumMod val="75000"/>
                </a:schemeClr>
              </a:solidFill>
              <a:effectLst/>
              <a:latin typeface="+mn-lt"/>
              <a:ea typeface="+mn-ea"/>
              <a:cs typeface="+mn-cs"/>
            </a:rPr>
            <a:t>utilice</a:t>
          </a:r>
          <a:r>
            <a:rPr lang="es-CO" sz="2000" b="1" u="none" kern="1200" dirty="0">
              <a:ln>
                <a:solidFill>
                  <a:schemeClr val="bg1">
                    <a:lumMod val="75000"/>
                    <a:lumOff val="25000"/>
                    <a:alpha val="10000"/>
                  </a:schemeClr>
                </a:solidFill>
              </a:ln>
              <a:solidFill>
                <a:schemeClr val="accent2">
                  <a:lumMod val="75000"/>
                </a:schemeClr>
              </a:solidFill>
              <a:effectLst/>
              <a:latin typeface="+mn-lt"/>
              <a:ea typeface="+mn-ea"/>
              <a:cs typeface="+mn-cs"/>
            </a:rPr>
            <a:t> </a:t>
          </a:r>
          <a:r>
            <a:rPr lang="es-CO" sz="1600" b="0" i="0" u="none" kern="1200" dirty="0"/>
            <a:t>en</a:t>
          </a:r>
          <a:r>
            <a:rPr lang="es-CO" sz="1600" b="0" i="0" kern="1200" dirty="0"/>
            <a:t> provecho propio o ajeno, </a:t>
          </a:r>
          <a:r>
            <a:rPr lang="es-CO" sz="16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descubrimiento científico, u otra información o dato llegados a su conocimiento por razón de sus funciones y que deban permanecer en secreto o reserva</a:t>
          </a:r>
          <a:r>
            <a:rPr lang="es-CO" sz="1600" b="0" i="0" kern="1200" dirty="0"/>
            <a:t>, incurrirá en multa y pérdida del empleo o cargo público, siempre que la conducta no constituya otro delito sancionado con pena mayor</a:t>
          </a:r>
          <a:r>
            <a:rPr lang="es-CO" sz="1400" b="0" i="0" kern="1200" dirty="0"/>
            <a:t>.</a:t>
          </a:r>
          <a:endParaRPr lang="es-CO" sz="1400" kern="1200" dirty="0"/>
        </a:p>
      </dgm:t>
    </dgm:pt>
    <dgm:pt modelId="{A65F335F-2899-480B-ABBB-0BE698EACB4A}" type="parTrans" cxnId="{6356988D-2864-4AB1-A65C-707B5FCF5E50}">
      <dgm:prSet/>
      <dgm:spPr/>
      <dgm:t>
        <a:bodyPr/>
        <a:lstStyle/>
        <a:p>
          <a:endParaRPr lang="es-CO"/>
        </a:p>
      </dgm:t>
    </dgm:pt>
    <dgm:pt modelId="{93AE0B83-9893-4A75-BBED-C506F669216E}" type="sibTrans" cxnId="{6356988D-2864-4AB1-A65C-707B5FCF5E50}">
      <dgm:prSet/>
      <dgm:spPr/>
      <dgm:t>
        <a:bodyPr/>
        <a:lstStyle/>
        <a:p>
          <a:endParaRPr lang="es-CO"/>
        </a:p>
      </dgm:t>
    </dgm:pt>
    <dgm:pt modelId="{A7AF2B41-A770-449E-A91B-51F6084A006E}">
      <dgm:prSet phldrT="[Texto]" custT="1"/>
      <dgm:spPr/>
      <dgm:t>
        <a:bodyPr/>
        <a:lstStyle/>
        <a:p>
          <a:pPr algn="just"/>
          <a:r>
            <a:rPr lang="es-CO" sz="1600" b="0" i="0" kern="1200" dirty="0"/>
            <a:t>El </a:t>
          </a:r>
          <a:r>
            <a:rPr lang="es-CO" sz="1600" b="1" i="0" kern="1200" dirty="0"/>
            <a:t>servidor público </a:t>
          </a:r>
          <a:r>
            <a:rPr lang="es-CO" sz="1600" b="0" i="0" kern="1200" dirty="0"/>
            <a:t>que como empleado o directivo o miembro de una junta u órgano de administración de cualquier entidad pública, que haga </a:t>
          </a:r>
          <a:r>
            <a:rPr lang="es-CO" sz="16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uso indebido de información </a:t>
          </a:r>
          <a:r>
            <a:rPr lang="es-CO" sz="1600" b="0" i="0" kern="1200" dirty="0"/>
            <a:t>que haya conocido por razón o con ocasión de sus funciones y </a:t>
          </a:r>
          <a:r>
            <a:rPr lang="es-CO" sz="1600" b="0" i="0" u="sng" kern="1200" dirty="0"/>
            <a:t>que no sea objeto de conocimiento público, con el fin de obtener provecho para sí o para un tercero,</a:t>
          </a:r>
          <a:r>
            <a:rPr lang="es-CO" sz="1600" b="0" i="0" kern="1200" dirty="0"/>
            <a:t> sea éste persona natural o jurídica, incurrirá en multa y pérdida del empleo o cargo público.  </a:t>
          </a:r>
          <a:endParaRPr lang="es-CO" sz="1600" kern="1200" dirty="0"/>
        </a:p>
      </dgm:t>
    </dgm:pt>
    <dgm:pt modelId="{24DD96F1-E304-4F06-B161-8E2E8A221E1C}" type="parTrans" cxnId="{480D6FA6-2B5B-4F51-835A-11F6F5653052}">
      <dgm:prSet/>
      <dgm:spPr/>
      <dgm:t>
        <a:bodyPr/>
        <a:lstStyle/>
        <a:p>
          <a:endParaRPr lang="es-CO"/>
        </a:p>
      </dgm:t>
    </dgm:pt>
    <dgm:pt modelId="{768CD175-268B-483C-8645-321FD75B1FB4}" type="sibTrans" cxnId="{480D6FA6-2B5B-4F51-835A-11F6F5653052}">
      <dgm:prSet/>
      <dgm:spPr/>
      <dgm:t>
        <a:bodyPr/>
        <a:lstStyle/>
        <a:p>
          <a:endParaRPr lang="es-CO"/>
        </a:p>
      </dgm:t>
    </dgm:pt>
    <dgm:pt modelId="{D149E77E-59C9-465B-88CD-02C42C4D8033}" type="pres">
      <dgm:prSet presAssocID="{C2B6F140-98D8-4CE4-B5B0-D0C4E1A39ADA}" presName="linearFlow" presStyleCnt="0">
        <dgm:presLayoutVars>
          <dgm:dir/>
          <dgm:resizeHandles val="exact"/>
        </dgm:presLayoutVars>
      </dgm:prSet>
      <dgm:spPr/>
    </dgm:pt>
    <dgm:pt modelId="{FB69654B-B653-401E-B1F9-5CE35FB05DC1}" type="pres">
      <dgm:prSet presAssocID="{A876C8EB-7B10-4A29-B03A-FD5ED40D88E6}" presName="composite" presStyleCnt="0"/>
      <dgm:spPr/>
    </dgm:pt>
    <dgm:pt modelId="{B3635DD7-7AD7-4E2C-9666-215D5880F7A8}" type="pres">
      <dgm:prSet presAssocID="{A876C8EB-7B10-4A29-B03A-FD5ED40D88E6}" presName="imgShp" presStyleLbl="fgImgPlace1" presStyleIdx="0" presStyleCnt="3"/>
      <dgm:spPr>
        <a:blipFill rotWithShape="1">
          <a:blip xmlns:r="http://schemas.openxmlformats.org/officeDocument/2006/relationships" r:embed="rId1"/>
          <a:stretch>
            <a:fillRect/>
          </a:stretch>
        </a:blipFill>
      </dgm:spPr>
    </dgm:pt>
    <dgm:pt modelId="{9714110B-E33D-4FA3-BCDA-1C30E8630D4C}" type="pres">
      <dgm:prSet presAssocID="{A876C8EB-7B10-4A29-B03A-FD5ED40D88E6}" presName="txShp" presStyleLbl="node1" presStyleIdx="0" presStyleCnt="3">
        <dgm:presLayoutVars>
          <dgm:bulletEnabled val="1"/>
        </dgm:presLayoutVars>
      </dgm:prSet>
      <dgm:spPr/>
    </dgm:pt>
    <dgm:pt modelId="{372EE71E-1485-40BC-A8E5-C046EE1FB7AB}" type="pres">
      <dgm:prSet presAssocID="{F9794EB1-48D3-4D36-82D7-F2DE807387CB}" presName="spacing" presStyleCnt="0"/>
      <dgm:spPr/>
    </dgm:pt>
    <dgm:pt modelId="{97D0D8C0-0BC2-4F23-8D4C-2F1C7F78F00D}" type="pres">
      <dgm:prSet presAssocID="{5F511973-1E64-4082-A3BC-E793D3EC3036}" presName="composite" presStyleCnt="0"/>
      <dgm:spPr/>
    </dgm:pt>
    <dgm:pt modelId="{C83C07F2-966D-4A88-BAD1-5677C865CC8D}" type="pres">
      <dgm:prSet presAssocID="{5F511973-1E64-4082-A3BC-E793D3EC3036}" presName="imgShp" presStyleLbl="fgImgPlace1" presStyleIdx="1" presStyleCnt="3"/>
      <dgm:spPr>
        <a:blipFill rotWithShape="1">
          <a:blip xmlns:r="http://schemas.openxmlformats.org/officeDocument/2006/relationships" r:embed="rId2"/>
          <a:stretch>
            <a:fillRect/>
          </a:stretch>
        </a:blipFill>
      </dgm:spPr>
    </dgm:pt>
    <dgm:pt modelId="{50E4A929-5069-409B-947D-92B998972B6C}" type="pres">
      <dgm:prSet presAssocID="{5F511973-1E64-4082-A3BC-E793D3EC3036}" presName="txShp" presStyleLbl="node1" presStyleIdx="1" presStyleCnt="3">
        <dgm:presLayoutVars>
          <dgm:bulletEnabled val="1"/>
        </dgm:presLayoutVars>
      </dgm:prSet>
      <dgm:spPr/>
    </dgm:pt>
    <dgm:pt modelId="{B4563564-032C-493A-957A-A85BFF758E03}" type="pres">
      <dgm:prSet presAssocID="{BB10C853-00B0-4F5E-9AE5-40E89C468EF9}" presName="spacing" presStyleCnt="0"/>
      <dgm:spPr/>
    </dgm:pt>
    <dgm:pt modelId="{1ACAB4D7-69D7-4426-91BD-65F8595BC18A}" type="pres">
      <dgm:prSet presAssocID="{7D111534-D4B3-4883-90ED-C83676B32310}" presName="composite" presStyleCnt="0"/>
      <dgm:spPr/>
    </dgm:pt>
    <dgm:pt modelId="{63695E60-E1BC-42D4-BC02-152F9C0F2431}" type="pres">
      <dgm:prSet presAssocID="{7D111534-D4B3-4883-90ED-C83676B32310}" presName="imgShp" presStyleLbl="fgImgPlace1" presStyleIdx="2" presStyleCnt="3"/>
      <dgm:spPr>
        <a:blipFill rotWithShape="1">
          <a:blip xmlns:r="http://schemas.openxmlformats.org/officeDocument/2006/relationships" r:embed="rId3"/>
          <a:stretch>
            <a:fillRect/>
          </a:stretch>
        </a:blipFill>
      </dgm:spPr>
    </dgm:pt>
    <dgm:pt modelId="{87396264-A63A-461F-8CB6-E372E030E540}" type="pres">
      <dgm:prSet presAssocID="{7D111534-D4B3-4883-90ED-C83676B32310}" presName="txShp" presStyleLbl="node1" presStyleIdx="2" presStyleCnt="3">
        <dgm:presLayoutVars>
          <dgm:bulletEnabled val="1"/>
        </dgm:presLayoutVars>
      </dgm:prSet>
      <dgm:spPr/>
    </dgm:pt>
  </dgm:ptLst>
  <dgm:cxnLst>
    <dgm:cxn modelId="{D4C2710B-CFDE-4B3F-974A-64DFC870737F}" srcId="{A876C8EB-7B10-4A29-B03A-FD5ED40D88E6}" destId="{F618DA22-91F8-475D-A700-A4D7285268F4}" srcOrd="0" destOrd="0" parTransId="{82F09D8D-120D-4480-A2F3-BD108980413C}" sibTransId="{E90F1523-AB5C-49BE-B98F-BB759754606C}"/>
    <dgm:cxn modelId="{F4DE4715-A4AE-4D1B-9B2F-9180F114DA72}" srcId="{C2B6F140-98D8-4CE4-B5B0-D0C4E1A39ADA}" destId="{7D111534-D4B3-4883-90ED-C83676B32310}" srcOrd="2" destOrd="0" parTransId="{E515E96F-D959-4BC4-AD71-806E2DAF6725}" sibTransId="{BBADBE0A-FB6E-48E4-8E9E-AB2617633FE9}"/>
    <dgm:cxn modelId="{8EBECA18-9A7C-4B42-8772-1AC6FC6569EA}" type="presOf" srcId="{A7AF2B41-A770-449E-A91B-51F6084A006E}" destId="{87396264-A63A-461F-8CB6-E372E030E540}" srcOrd="0" destOrd="1" presId="urn:microsoft.com/office/officeart/2005/8/layout/vList3"/>
    <dgm:cxn modelId="{BCB90A2E-AC24-4248-8EF9-E02A7592891E}" type="presOf" srcId="{5F511973-1E64-4082-A3BC-E793D3EC3036}" destId="{50E4A929-5069-409B-947D-92B998972B6C}" srcOrd="0" destOrd="0" presId="urn:microsoft.com/office/officeart/2005/8/layout/vList3"/>
    <dgm:cxn modelId="{CD934D5A-710D-412C-8A0C-6CB54510F1DB}" type="presOf" srcId="{F618DA22-91F8-475D-A700-A4D7285268F4}" destId="{9714110B-E33D-4FA3-BCDA-1C30E8630D4C}" srcOrd="0" destOrd="1" presId="urn:microsoft.com/office/officeart/2005/8/layout/vList3"/>
    <dgm:cxn modelId="{EAB73476-216D-45A9-9F9F-09452B29AEF4}" type="presOf" srcId="{A876C8EB-7B10-4A29-B03A-FD5ED40D88E6}" destId="{9714110B-E33D-4FA3-BCDA-1C30E8630D4C}" srcOrd="0" destOrd="0" presId="urn:microsoft.com/office/officeart/2005/8/layout/vList3"/>
    <dgm:cxn modelId="{4A99CF7E-C924-4154-8933-3D291E7E369C}" type="presOf" srcId="{7D111534-D4B3-4883-90ED-C83676B32310}" destId="{87396264-A63A-461F-8CB6-E372E030E540}" srcOrd="0" destOrd="0" presId="urn:microsoft.com/office/officeart/2005/8/layout/vList3"/>
    <dgm:cxn modelId="{6356988D-2864-4AB1-A65C-707B5FCF5E50}" srcId="{5F511973-1E64-4082-A3BC-E793D3EC3036}" destId="{70009C1B-D4B6-45AB-8790-0CBE907C4F5D}" srcOrd="0" destOrd="0" parTransId="{A65F335F-2899-480B-ABBB-0BE698EACB4A}" sibTransId="{93AE0B83-9893-4A75-BBED-C506F669216E}"/>
    <dgm:cxn modelId="{26C5E99A-39AC-4C4F-8E39-07CDAAD6F081}" srcId="{C2B6F140-98D8-4CE4-B5B0-D0C4E1A39ADA}" destId="{5F511973-1E64-4082-A3BC-E793D3EC3036}" srcOrd="1" destOrd="0" parTransId="{726B473E-40D5-467A-9FEB-069A149D7DFD}" sibTransId="{BB10C853-00B0-4F5E-9AE5-40E89C468EF9}"/>
    <dgm:cxn modelId="{480D6FA6-2B5B-4F51-835A-11F6F5653052}" srcId="{7D111534-D4B3-4883-90ED-C83676B32310}" destId="{A7AF2B41-A770-449E-A91B-51F6084A006E}" srcOrd="0" destOrd="0" parTransId="{24DD96F1-E304-4F06-B161-8E2E8A221E1C}" sibTransId="{768CD175-268B-483C-8645-321FD75B1FB4}"/>
    <dgm:cxn modelId="{C1161EB0-849B-4042-ABBB-C3F329D869A2}" srcId="{C2B6F140-98D8-4CE4-B5B0-D0C4E1A39ADA}" destId="{A876C8EB-7B10-4A29-B03A-FD5ED40D88E6}" srcOrd="0" destOrd="0" parTransId="{7F457E45-02E0-4369-9B30-7E9F32FD274E}" sibTransId="{F9794EB1-48D3-4D36-82D7-F2DE807387CB}"/>
    <dgm:cxn modelId="{40F03DD0-BCB9-4533-8F30-DDE0F6B1279D}" type="presOf" srcId="{C2B6F140-98D8-4CE4-B5B0-D0C4E1A39ADA}" destId="{D149E77E-59C9-465B-88CD-02C42C4D8033}" srcOrd="0" destOrd="0" presId="urn:microsoft.com/office/officeart/2005/8/layout/vList3"/>
    <dgm:cxn modelId="{AC6FFCE9-4FC9-4C7A-B263-D80B6561F72D}" type="presOf" srcId="{70009C1B-D4B6-45AB-8790-0CBE907C4F5D}" destId="{50E4A929-5069-409B-947D-92B998972B6C}" srcOrd="0" destOrd="1" presId="urn:microsoft.com/office/officeart/2005/8/layout/vList3"/>
    <dgm:cxn modelId="{2BE2523A-B8CC-474C-B5C2-C28163FFCB75}" type="presParOf" srcId="{D149E77E-59C9-465B-88CD-02C42C4D8033}" destId="{FB69654B-B653-401E-B1F9-5CE35FB05DC1}" srcOrd="0" destOrd="0" presId="urn:microsoft.com/office/officeart/2005/8/layout/vList3"/>
    <dgm:cxn modelId="{1D3BBC8C-A71E-453D-B0B2-D3EB6DA74862}" type="presParOf" srcId="{FB69654B-B653-401E-B1F9-5CE35FB05DC1}" destId="{B3635DD7-7AD7-4E2C-9666-215D5880F7A8}" srcOrd="0" destOrd="0" presId="urn:microsoft.com/office/officeart/2005/8/layout/vList3"/>
    <dgm:cxn modelId="{BABAC0FC-3866-42D5-8530-FB4A861B207E}" type="presParOf" srcId="{FB69654B-B653-401E-B1F9-5CE35FB05DC1}" destId="{9714110B-E33D-4FA3-BCDA-1C30E8630D4C}" srcOrd="1" destOrd="0" presId="urn:microsoft.com/office/officeart/2005/8/layout/vList3"/>
    <dgm:cxn modelId="{C762A57B-5CE2-4B17-A1DE-E54C1AAC2576}" type="presParOf" srcId="{D149E77E-59C9-465B-88CD-02C42C4D8033}" destId="{372EE71E-1485-40BC-A8E5-C046EE1FB7AB}" srcOrd="1" destOrd="0" presId="urn:microsoft.com/office/officeart/2005/8/layout/vList3"/>
    <dgm:cxn modelId="{738BA301-C124-414C-9CC2-FF3FEF892C76}" type="presParOf" srcId="{D149E77E-59C9-465B-88CD-02C42C4D8033}" destId="{97D0D8C0-0BC2-4F23-8D4C-2F1C7F78F00D}" srcOrd="2" destOrd="0" presId="urn:microsoft.com/office/officeart/2005/8/layout/vList3"/>
    <dgm:cxn modelId="{030F387A-3347-4DA7-8984-DC4F4230C62A}" type="presParOf" srcId="{97D0D8C0-0BC2-4F23-8D4C-2F1C7F78F00D}" destId="{C83C07F2-966D-4A88-BAD1-5677C865CC8D}" srcOrd="0" destOrd="0" presId="urn:microsoft.com/office/officeart/2005/8/layout/vList3"/>
    <dgm:cxn modelId="{74A3086C-BD4B-4396-9078-27626B89C69E}" type="presParOf" srcId="{97D0D8C0-0BC2-4F23-8D4C-2F1C7F78F00D}" destId="{50E4A929-5069-409B-947D-92B998972B6C}" srcOrd="1" destOrd="0" presId="urn:microsoft.com/office/officeart/2005/8/layout/vList3"/>
    <dgm:cxn modelId="{4218F9DD-D456-4DDE-9412-7A16603F5257}" type="presParOf" srcId="{D149E77E-59C9-465B-88CD-02C42C4D8033}" destId="{B4563564-032C-493A-957A-A85BFF758E03}" srcOrd="3" destOrd="0" presId="urn:microsoft.com/office/officeart/2005/8/layout/vList3"/>
    <dgm:cxn modelId="{318BED81-4AB9-4B04-8741-802040584A60}" type="presParOf" srcId="{D149E77E-59C9-465B-88CD-02C42C4D8033}" destId="{1ACAB4D7-69D7-4426-91BD-65F8595BC18A}" srcOrd="4" destOrd="0" presId="urn:microsoft.com/office/officeart/2005/8/layout/vList3"/>
    <dgm:cxn modelId="{9EBADA50-BCD9-43AF-8A77-E4DB5B45E3EE}" type="presParOf" srcId="{1ACAB4D7-69D7-4426-91BD-65F8595BC18A}" destId="{63695E60-E1BC-42D4-BC02-152F9C0F2431}" srcOrd="0" destOrd="0" presId="urn:microsoft.com/office/officeart/2005/8/layout/vList3"/>
    <dgm:cxn modelId="{1BFC53A6-9B4F-4588-A287-751C9CC52D24}" type="presParOf" srcId="{1ACAB4D7-69D7-4426-91BD-65F8595BC18A}" destId="{87396264-A63A-461F-8CB6-E372E030E5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9D981C-6A0B-43E4-AD3B-9C100C6894A3}"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CO"/>
        </a:p>
      </dgm:t>
    </dgm:pt>
    <dgm:pt modelId="{855D96B9-BA34-4EBC-9D42-0286712A7DF3}">
      <dgm:prSet phldrT="[Texto]" custT="1"/>
      <dgm:spPr/>
      <dgm:t>
        <a:bodyPr/>
        <a:lstStyle/>
        <a:p>
          <a:pPr>
            <a:lnSpc>
              <a:spcPct val="100000"/>
            </a:lnSpc>
          </a:pPr>
          <a:r>
            <a:rPr lang="es-CO" sz="2800" b="1" kern="1200" dirty="0">
              <a:ln>
                <a:solidFill>
                  <a:schemeClr val="bg1">
                    <a:lumMod val="75000"/>
                    <a:lumOff val="25000"/>
                    <a:alpha val="10000"/>
                  </a:schemeClr>
                </a:solidFill>
              </a:ln>
              <a:solidFill>
                <a:schemeClr val="accent2">
                  <a:lumMod val="75000"/>
                </a:schemeClr>
              </a:solidFill>
              <a:effectLst/>
              <a:latin typeface="+mn-lt"/>
              <a:ea typeface="+mn-ea"/>
              <a:cs typeface="+mn-cs"/>
            </a:rPr>
            <a:t>Utilización indebida de información y de influencias derivadas del ejercicio de función pública</a:t>
          </a:r>
        </a:p>
      </dgm:t>
    </dgm:pt>
    <dgm:pt modelId="{42D5B1F4-0CD4-4208-965C-F07B030CFDF8}" type="parTrans" cxnId="{DBBAD784-FFE0-44BB-AFEF-66D247CA4A94}">
      <dgm:prSet/>
      <dgm:spPr/>
      <dgm:t>
        <a:bodyPr/>
        <a:lstStyle/>
        <a:p>
          <a:endParaRPr lang="es-CO"/>
        </a:p>
      </dgm:t>
    </dgm:pt>
    <dgm:pt modelId="{1DF0455B-118F-42FE-BF16-2085240600A2}" type="sibTrans" cxnId="{DBBAD784-FFE0-44BB-AFEF-66D247CA4A94}">
      <dgm:prSet/>
      <dgm:spPr/>
      <dgm:t>
        <a:bodyPr/>
        <a:lstStyle/>
        <a:p>
          <a:endParaRPr lang="es-CO"/>
        </a:p>
      </dgm:t>
    </dgm:pt>
    <dgm:pt modelId="{F2E1C97F-A830-48DE-92A0-81241A166E84}">
      <dgm:prSet phldrT="[Texto]" custT="1"/>
      <dgm:spPr/>
      <dgm:t>
        <a:bodyPr/>
        <a:lstStyle/>
        <a:p>
          <a:pPr algn="l"/>
          <a:r>
            <a:rPr lang="es-CO" sz="1600" b="1" i="0" u="none" dirty="0"/>
            <a:t>431. UTILIZACIÓN INDEBIDA DE INFORMACIÓN OBTENIDA EN EL EJERCICIO DE FUNCIÓN PÚBLICA.</a:t>
          </a:r>
          <a:r>
            <a:rPr lang="es-CO" sz="1600" b="0" i="0" dirty="0"/>
            <a:t> </a:t>
          </a:r>
        </a:p>
        <a:p>
          <a:pPr algn="just"/>
          <a:r>
            <a:rPr lang="es-CO" sz="1800" b="0" i="0" dirty="0"/>
            <a:t>El que </a:t>
          </a:r>
          <a:r>
            <a:rPr lang="es-CO" sz="1800" b="1" i="0" u="sng" dirty="0"/>
            <a:t>habiéndose desempeñado como servidor público</a:t>
          </a:r>
          <a:r>
            <a:rPr lang="es-CO" sz="1800" b="0" i="0" dirty="0"/>
            <a:t> </a:t>
          </a:r>
          <a:r>
            <a:rPr lang="es-CO" sz="1800" b="0" i="1" u="none" dirty="0"/>
            <a:t>durante el año inmediatamente anterior</a:t>
          </a:r>
          <a:r>
            <a:rPr lang="es-CO" sz="1800" b="0" i="0" dirty="0"/>
            <a:t> </a:t>
          </a:r>
          <a:r>
            <a:rPr lang="es-CO" sz="1800" b="1" i="0" dirty="0"/>
            <a:t>utilice, en provecho propio o de un tercero, información obtenida en calidad de tal y que no sea objeto de conocimiento público, incurrirá en multa.</a:t>
          </a:r>
          <a:endParaRPr lang="es-CO" sz="1800" b="1" dirty="0"/>
        </a:p>
      </dgm:t>
    </dgm:pt>
    <dgm:pt modelId="{A6B409CF-15A5-4E96-B6D7-6D802EFD6965}" type="parTrans" cxnId="{7225BC30-0FE5-4475-9F7B-593C60F10B55}">
      <dgm:prSet/>
      <dgm:spPr/>
      <dgm:t>
        <a:bodyPr/>
        <a:lstStyle/>
        <a:p>
          <a:endParaRPr lang="es-CO"/>
        </a:p>
      </dgm:t>
    </dgm:pt>
    <dgm:pt modelId="{BC96817D-0B86-4894-B713-6B5B306B1213}" type="sibTrans" cxnId="{7225BC30-0FE5-4475-9F7B-593C60F10B55}">
      <dgm:prSet/>
      <dgm:spPr/>
      <dgm:t>
        <a:bodyPr/>
        <a:lstStyle/>
        <a:p>
          <a:endParaRPr lang="es-CO"/>
        </a:p>
      </dgm:t>
    </dgm:pt>
    <dgm:pt modelId="{0C90C73F-F98E-4B41-859C-B4E26B73ED2B}">
      <dgm:prSet phldrT="[Texto]" custT="1"/>
      <dgm:spPr/>
      <dgm:t>
        <a:bodyPr/>
        <a:lstStyle/>
        <a:p>
          <a:r>
            <a:rPr lang="es-CO" sz="1600" b="1" i="0" u="none" dirty="0"/>
            <a:t>432. UTILIZACION INDEBIDA DE INFLUENCIAS DERIVADAS DEL EJERCICIO DE FUNCION PUBLICA.</a:t>
          </a:r>
          <a:r>
            <a:rPr lang="es-CO" sz="1600" b="0" i="0" dirty="0"/>
            <a:t> </a:t>
          </a:r>
        </a:p>
        <a:p>
          <a:r>
            <a:rPr lang="es-CO" sz="1800" b="0" i="0" dirty="0"/>
            <a:t>El que </a:t>
          </a:r>
          <a:r>
            <a:rPr lang="es-CO" sz="1800" b="1" i="0" u="sng" dirty="0"/>
            <a:t>habiéndose desempeñado como servidor público </a:t>
          </a:r>
          <a:r>
            <a:rPr lang="es-CO" sz="1800" b="0" i="1" dirty="0"/>
            <a:t>durante el año inmediatamente anterior</a:t>
          </a:r>
          <a:r>
            <a:rPr lang="es-CO" sz="1800" b="0" i="0" dirty="0"/>
            <a:t> </a:t>
          </a:r>
          <a:r>
            <a:rPr lang="es-CO" sz="2000" b="1" i="0" u="sng" dirty="0"/>
            <a:t>utilice</a:t>
          </a:r>
          <a:r>
            <a:rPr lang="es-CO" sz="1800" b="0" i="0" dirty="0"/>
            <a:t>, </a:t>
          </a:r>
          <a:r>
            <a:rPr lang="es-CO" sz="1800" b="1" i="0" dirty="0"/>
            <a:t>en provecho propio o de un tercero, influencias derivadas del ejercicio del cargo o de la función cumplida, con el fin de obtener ventajas en un trámite oficial, incurrirá en multa</a:t>
          </a:r>
          <a:r>
            <a:rPr lang="es-CO" sz="1800" b="0" i="0" dirty="0"/>
            <a:t>.</a:t>
          </a:r>
          <a:endParaRPr lang="es-CO" sz="1800" dirty="0"/>
        </a:p>
      </dgm:t>
    </dgm:pt>
    <dgm:pt modelId="{8810DF3F-1C43-459A-86EE-846E48D32A39}" type="parTrans" cxnId="{72098C70-DAA6-48E3-9940-1266D25A99A1}">
      <dgm:prSet/>
      <dgm:spPr/>
      <dgm:t>
        <a:bodyPr/>
        <a:lstStyle/>
        <a:p>
          <a:endParaRPr lang="es-CO"/>
        </a:p>
      </dgm:t>
    </dgm:pt>
    <dgm:pt modelId="{C5384E7A-BC15-4F04-B214-E2CED5844B6B}" type="sibTrans" cxnId="{72098C70-DAA6-48E3-9940-1266D25A99A1}">
      <dgm:prSet/>
      <dgm:spPr/>
      <dgm:t>
        <a:bodyPr/>
        <a:lstStyle/>
        <a:p>
          <a:endParaRPr lang="es-CO"/>
        </a:p>
      </dgm:t>
    </dgm:pt>
    <dgm:pt modelId="{068ADBF7-8BD4-4469-8411-2B6EBE7FE863}">
      <dgm:prSet phldrT="[Texto]" custT="1"/>
      <dgm:spPr/>
      <dgm:t>
        <a:bodyPr/>
        <a:lstStyle/>
        <a:p>
          <a:pPr algn="l"/>
          <a:r>
            <a:rPr lang="es-CO" sz="1600" b="1" i="0" u="none" dirty="0"/>
            <a:t>433. SOBORNO TRANSNACIONAL.  </a:t>
          </a:r>
        </a:p>
        <a:p>
          <a:pPr algn="just"/>
          <a:r>
            <a:rPr lang="es-CO" sz="1800" b="1" i="0" u="sng" dirty="0"/>
            <a:t>El que dé, prometa u ofrezca a un servidor público </a:t>
          </a:r>
          <a:r>
            <a:rPr lang="es-CO" sz="1600" b="0" i="0" dirty="0"/>
            <a:t>extranjero, en provecho de este o de un tercero, directa o indirectamente, sumas de dinero, cualquier objeto de valor pecuniario u otro beneficio o utilidad a cambio de que este realice, omita o retarde cualquier acto relacionado con el ejercicio de sus funciones y en relación con un negocio o transacción internacional, incurrirá en prisión de nueve (9) a quince (15) años, inhabilitación para el ejercicio de derechos y funciones públicas por el mismo término y multa de seiscientos cincuenta (650) a cincuenta mil (50.000) salarios mínimos legales mensuales vigentes.</a:t>
          </a:r>
          <a:endParaRPr lang="es-CO" sz="1600" dirty="0"/>
        </a:p>
      </dgm:t>
    </dgm:pt>
    <dgm:pt modelId="{B0EB79CB-D81C-4448-BE5E-1A96EF0C5F0F}" type="parTrans" cxnId="{27F0A2B5-FEFB-4B56-BE96-F17752AD177A}">
      <dgm:prSet/>
      <dgm:spPr/>
      <dgm:t>
        <a:bodyPr/>
        <a:lstStyle/>
        <a:p>
          <a:endParaRPr lang="es-CO"/>
        </a:p>
      </dgm:t>
    </dgm:pt>
    <dgm:pt modelId="{0BEEA63C-DC42-4D09-BCC6-12ED248977DB}" type="sibTrans" cxnId="{27F0A2B5-FEFB-4B56-BE96-F17752AD177A}">
      <dgm:prSet/>
      <dgm:spPr/>
      <dgm:t>
        <a:bodyPr/>
        <a:lstStyle/>
        <a:p>
          <a:endParaRPr lang="es-CO"/>
        </a:p>
      </dgm:t>
    </dgm:pt>
    <dgm:pt modelId="{7B89792A-B8B4-4C7E-AE04-71327B0EE7D4}" type="pres">
      <dgm:prSet presAssocID="{5B9D981C-6A0B-43E4-AD3B-9C100C6894A3}" presName="vert0" presStyleCnt="0">
        <dgm:presLayoutVars>
          <dgm:dir/>
          <dgm:animOne val="branch"/>
          <dgm:animLvl val="lvl"/>
        </dgm:presLayoutVars>
      </dgm:prSet>
      <dgm:spPr/>
    </dgm:pt>
    <dgm:pt modelId="{8BC1F33D-4BD9-4434-BE16-A62DEE50695C}" type="pres">
      <dgm:prSet presAssocID="{855D96B9-BA34-4EBC-9D42-0286712A7DF3}" presName="thickLine" presStyleLbl="alignNode1" presStyleIdx="0" presStyleCnt="1"/>
      <dgm:spPr/>
    </dgm:pt>
    <dgm:pt modelId="{6FDC2B34-EEF4-45AB-84FC-0C45912DF0B5}" type="pres">
      <dgm:prSet presAssocID="{855D96B9-BA34-4EBC-9D42-0286712A7DF3}" presName="horz1" presStyleCnt="0"/>
      <dgm:spPr/>
    </dgm:pt>
    <dgm:pt modelId="{143B5A74-3FA6-449D-A4C7-FE5AC84AAED7}" type="pres">
      <dgm:prSet presAssocID="{855D96B9-BA34-4EBC-9D42-0286712A7DF3}" presName="tx1" presStyleLbl="revTx" presStyleIdx="0" presStyleCnt="4"/>
      <dgm:spPr/>
    </dgm:pt>
    <dgm:pt modelId="{4E9A6F04-844C-4A17-9D44-DEA2C49D3A66}" type="pres">
      <dgm:prSet presAssocID="{855D96B9-BA34-4EBC-9D42-0286712A7DF3}" presName="vert1" presStyleCnt="0"/>
      <dgm:spPr/>
    </dgm:pt>
    <dgm:pt modelId="{7D25F5BF-7280-45A7-A2A3-45C8D2221001}" type="pres">
      <dgm:prSet presAssocID="{F2E1C97F-A830-48DE-92A0-81241A166E84}" presName="vertSpace2a" presStyleCnt="0"/>
      <dgm:spPr/>
    </dgm:pt>
    <dgm:pt modelId="{C5C0FE33-F493-4BFC-A38E-C660AC25C716}" type="pres">
      <dgm:prSet presAssocID="{F2E1C97F-A830-48DE-92A0-81241A166E84}" presName="horz2" presStyleCnt="0"/>
      <dgm:spPr/>
    </dgm:pt>
    <dgm:pt modelId="{156312A4-0C14-47C5-ADCD-461D8C7F0CA0}" type="pres">
      <dgm:prSet presAssocID="{F2E1C97F-A830-48DE-92A0-81241A166E84}" presName="horzSpace2" presStyleCnt="0"/>
      <dgm:spPr/>
    </dgm:pt>
    <dgm:pt modelId="{27E63172-F385-4C08-A0E1-AC4E9ADC545D}" type="pres">
      <dgm:prSet presAssocID="{F2E1C97F-A830-48DE-92A0-81241A166E84}" presName="tx2" presStyleLbl="revTx" presStyleIdx="1" presStyleCnt="4"/>
      <dgm:spPr/>
    </dgm:pt>
    <dgm:pt modelId="{85BA64D4-7B8B-4C26-A060-4529B83EC0F7}" type="pres">
      <dgm:prSet presAssocID="{F2E1C97F-A830-48DE-92A0-81241A166E84}" presName="vert2" presStyleCnt="0"/>
      <dgm:spPr/>
    </dgm:pt>
    <dgm:pt modelId="{FAD5E3AA-9EB8-4F72-B117-3A49930E9D5F}" type="pres">
      <dgm:prSet presAssocID="{F2E1C97F-A830-48DE-92A0-81241A166E84}" presName="thinLine2b" presStyleLbl="callout" presStyleIdx="0" presStyleCnt="3"/>
      <dgm:spPr/>
    </dgm:pt>
    <dgm:pt modelId="{294126B7-A011-40CC-9BA5-6D78E34A6810}" type="pres">
      <dgm:prSet presAssocID="{F2E1C97F-A830-48DE-92A0-81241A166E84}" presName="vertSpace2b" presStyleCnt="0"/>
      <dgm:spPr/>
    </dgm:pt>
    <dgm:pt modelId="{BBCEBEF4-78A3-49BC-BF55-CD7792937182}" type="pres">
      <dgm:prSet presAssocID="{0C90C73F-F98E-4B41-859C-B4E26B73ED2B}" presName="horz2" presStyleCnt="0"/>
      <dgm:spPr/>
    </dgm:pt>
    <dgm:pt modelId="{4FD18B97-F64A-4487-AB23-9042649F1DC6}" type="pres">
      <dgm:prSet presAssocID="{0C90C73F-F98E-4B41-859C-B4E26B73ED2B}" presName="horzSpace2" presStyleCnt="0"/>
      <dgm:spPr/>
    </dgm:pt>
    <dgm:pt modelId="{53687859-D7CC-4F00-9BF1-E597CD0447EC}" type="pres">
      <dgm:prSet presAssocID="{0C90C73F-F98E-4B41-859C-B4E26B73ED2B}" presName="tx2" presStyleLbl="revTx" presStyleIdx="2" presStyleCnt="4"/>
      <dgm:spPr/>
    </dgm:pt>
    <dgm:pt modelId="{DD91A453-2D38-4345-9BA7-598AC156F4D8}" type="pres">
      <dgm:prSet presAssocID="{0C90C73F-F98E-4B41-859C-B4E26B73ED2B}" presName="vert2" presStyleCnt="0"/>
      <dgm:spPr/>
    </dgm:pt>
    <dgm:pt modelId="{48F1ADE5-FAD6-4F4E-A684-12D20373730D}" type="pres">
      <dgm:prSet presAssocID="{0C90C73F-F98E-4B41-859C-B4E26B73ED2B}" presName="thinLine2b" presStyleLbl="callout" presStyleIdx="1" presStyleCnt="3"/>
      <dgm:spPr/>
    </dgm:pt>
    <dgm:pt modelId="{945FD902-DA57-4DC1-B97B-F12842D1F2EF}" type="pres">
      <dgm:prSet presAssocID="{0C90C73F-F98E-4B41-859C-B4E26B73ED2B}" presName="vertSpace2b" presStyleCnt="0"/>
      <dgm:spPr/>
    </dgm:pt>
    <dgm:pt modelId="{C1A1D3BD-2B2B-4D1B-B499-E94B564DFE1E}" type="pres">
      <dgm:prSet presAssocID="{068ADBF7-8BD4-4469-8411-2B6EBE7FE863}" presName="horz2" presStyleCnt="0"/>
      <dgm:spPr/>
    </dgm:pt>
    <dgm:pt modelId="{01C77275-79E3-4B20-9ED1-888EA5DC28D4}" type="pres">
      <dgm:prSet presAssocID="{068ADBF7-8BD4-4469-8411-2B6EBE7FE863}" presName="horzSpace2" presStyleCnt="0"/>
      <dgm:spPr/>
    </dgm:pt>
    <dgm:pt modelId="{998757E4-ED84-4C72-B8F1-38A05D1C6457}" type="pres">
      <dgm:prSet presAssocID="{068ADBF7-8BD4-4469-8411-2B6EBE7FE863}" presName="tx2" presStyleLbl="revTx" presStyleIdx="3" presStyleCnt="4"/>
      <dgm:spPr/>
    </dgm:pt>
    <dgm:pt modelId="{229F7BAC-57D1-4CB7-9C42-EC520DF8FC92}" type="pres">
      <dgm:prSet presAssocID="{068ADBF7-8BD4-4469-8411-2B6EBE7FE863}" presName="vert2" presStyleCnt="0"/>
      <dgm:spPr/>
    </dgm:pt>
    <dgm:pt modelId="{42C5FE36-855D-41E0-AAF2-ADBC88F4358C}" type="pres">
      <dgm:prSet presAssocID="{068ADBF7-8BD4-4469-8411-2B6EBE7FE863}" presName="thinLine2b" presStyleLbl="callout" presStyleIdx="2" presStyleCnt="3"/>
      <dgm:spPr/>
    </dgm:pt>
    <dgm:pt modelId="{1BAD6223-CB5D-4EB6-817B-F9B7FB714708}" type="pres">
      <dgm:prSet presAssocID="{068ADBF7-8BD4-4469-8411-2B6EBE7FE863}" presName="vertSpace2b" presStyleCnt="0"/>
      <dgm:spPr/>
    </dgm:pt>
  </dgm:ptLst>
  <dgm:cxnLst>
    <dgm:cxn modelId="{0603EA0E-977C-42B3-94E0-CD7CA2245ED2}" type="presOf" srcId="{0C90C73F-F98E-4B41-859C-B4E26B73ED2B}" destId="{53687859-D7CC-4F00-9BF1-E597CD0447EC}" srcOrd="0" destOrd="0" presId="urn:microsoft.com/office/officeart/2008/layout/LinedList"/>
    <dgm:cxn modelId="{0E473818-4EC4-4403-A9D7-DCED950D4131}" type="presOf" srcId="{068ADBF7-8BD4-4469-8411-2B6EBE7FE863}" destId="{998757E4-ED84-4C72-B8F1-38A05D1C6457}" srcOrd="0" destOrd="0" presId="urn:microsoft.com/office/officeart/2008/layout/LinedList"/>
    <dgm:cxn modelId="{7225BC30-0FE5-4475-9F7B-593C60F10B55}" srcId="{855D96B9-BA34-4EBC-9D42-0286712A7DF3}" destId="{F2E1C97F-A830-48DE-92A0-81241A166E84}" srcOrd="0" destOrd="0" parTransId="{A6B409CF-15A5-4E96-B6D7-6D802EFD6965}" sibTransId="{BC96817D-0B86-4894-B713-6B5B306B1213}"/>
    <dgm:cxn modelId="{72098C70-DAA6-48E3-9940-1266D25A99A1}" srcId="{855D96B9-BA34-4EBC-9D42-0286712A7DF3}" destId="{0C90C73F-F98E-4B41-859C-B4E26B73ED2B}" srcOrd="1" destOrd="0" parTransId="{8810DF3F-1C43-459A-86EE-846E48D32A39}" sibTransId="{C5384E7A-BC15-4F04-B214-E2CED5844B6B}"/>
    <dgm:cxn modelId="{DBBAD784-FFE0-44BB-AFEF-66D247CA4A94}" srcId="{5B9D981C-6A0B-43E4-AD3B-9C100C6894A3}" destId="{855D96B9-BA34-4EBC-9D42-0286712A7DF3}" srcOrd="0" destOrd="0" parTransId="{42D5B1F4-0CD4-4208-965C-F07B030CFDF8}" sibTransId="{1DF0455B-118F-42FE-BF16-2085240600A2}"/>
    <dgm:cxn modelId="{77197FA2-2D71-47CD-902B-FCBAFAED09F7}" type="presOf" srcId="{855D96B9-BA34-4EBC-9D42-0286712A7DF3}" destId="{143B5A74-3FA6-449D-A4C7-FE5AC84AAED7}" srcOrd="0" destOrd="0" presId="urn:microsoft.com/office/officeart/2008/layout/LinedList"/>
    <dgm:cxn modelId="{27F0A2B5-FEFB-4B56-BE96-F17752AD177A}" srcId="{855D96B9-BA34-4EBC-9D42-0286712A7DF3}" destId="{068ADBF7-8BD4-4469-8411-2B6EBE7FE863}" srcOrd="2" destOrd="0" parTransId="{B0EB79CB-D81C-4448-BE5E-1A96EF0C5F0F}" sibTransId="{0BEEA63C-DC42-4D09-BCC6-12ED248977DB}"/>
    <dgm:cxn modelId="{7EDEF3B6-75C0-4161-BFC9-F1F9B2FBF750}" type="presOf" srcId="{F2E1C97F-A830-48DE-92A0-81241A166E84}" destId="{27E63172-F385-4C08-A0E1-AC4E9ADC545D}" srcOrd="0" destOrd="0" presId="urn:microsoft.com/office/officeart/2008/layout/LinedList"/>
    <dgm:cxn modelId="{65C63BB8-5592-4236-AD17-FECC4F0837CC}" type="presOf" srcId="{5B9D981C-6A0B-43E4-AD3B-9C100C6894A3}" destId="{7B89792A-B8B4-4C7E-AE04-71327B0EE7D4}" srcOrd="0" destOrd="0" presId="urn:microsoft.com/office/officeart/2008/layout/LinedList"/>
    <dgm:cxn modelId="{9B20DD57-22CA-491D-958E-708ECFED95E7}" type="presParOf" srcId="{7B89792A-B8B4-4C7E-AE04-71327B0EE7D4}" destId="{8BC1F33D-4BD9-4434-BE16-A62DEE50695C}" srcOrd="0" destOrd="0" presId="urn:microsoft.com/office/officeart/2008/layout/LinedList"/>
    <dgm:cxn modelId="{A5A9A8B9-7D82-4D90-887E-0812597691FC}" type="presParOf" srcId="{7B89792A-B8B4-4C7E-AE04-71327B0EE7D4}" destId="{6FDC2B34-EEF4-45AB-84FC-0C45912DF0B5}" srcOrd="1" destOrd="0" presId="urn:microsoft.com/office/officeart/2008/layout/LinedList"/>
    <dgm:cxn modelId="{B35309CB-2E26-4126-99FB-6EF527B69570}" type="presParOf" srcId="{6FDC2B34-EEF4-45AB-84FC-0C45912DF0B5}" destId="{143B5A74-3FA6-449D-A4C7-FE5AC84AAED7}" srcOrd="0" destOrd="0" presId="urn:microsoft.com/office/officeart/2008/layout/LinedList"/>
    <dgm:cxn modelId="{5B2D6EE9-B809-4E28-AAF6-7A353E1B1291}" type="presParOf" srcId="{6FDC2B34-EEF4-45AB-84FC-0C45912DF0B5}" destId="{4E9A6F04-844C-4A17-9D44-DEA2C49D3A66}" srcOrd="1" destOrd="0" presId="urn:microsoft.com/office/officeart/2008/layout/LinedList"/>
    <dgm:cxn modelId="{0A0CB217-283F-4206-95E0-9033801E875D}" type="presParOf" srcId="{4E9A6F04-844C-4A17-9D44-DEA2C49D3A66}" destId="{7D25F5BF-7280-45A7-A2A3-45C8D2221001}" srcOrd="0" destOrd="0" presId="urn:microsoft.com/office/officeart/2008/layout/LinedList"/>
    <dgm:cxn modelId="{7247F875-7801-485C-9A56-478C2F25D128}" type="presParOf" srcId="{4E9A6F04-844C-4A17-9D44-DEA2C49D3A66}" destId="{C5C0FE33-F493-4BFC-A38E-C660AC25C716}" srcOrd="1" destOrd="0" presId="urn:microsoft.com/office/officeart/2008/layout/LinedList"/>
    <dgm:cxn modelId="{0C4BA2C7-80AC-46ED-8DAA-9EEEF3B2BE1F}" type="presParOf" srcId="{C5C0FE33-F493-4BFC-A38E-C660AC25C716}" destId="{156312A4-0C14-47C5-ADCD-461D8C7F0CA0}" srcOrd="0" destOrd="0" presId="urn:microsoft.com/office/officeart/2008/layout/LinedList"/>
    <dgm:cxn modelId="{2DFBFB6E-538E-4F2D-B407-54F3C1E50A7D}" type="presParOf" srcId="{C5C0FE33-F493-4BFC-A38E-C660AC25C716}" destId="{27E63172-F385-4C08-A0E1-AC4E9ADC545D}" srcOrd="1" destOrd="0" presId="urn:microsoft.com/office/officeart/2008/layout/LinedList"/>
    <dgm:cxn modelId="{AC8E2E38-E50C-433F-9BD5-21D2CD7E4B01}" type="presParOf" srcId="{C5C0FE33-F493-4BFC-A38E-C660AC25C716}" destId="{85BA64D4-7B8B-4C26-A060-4529B83EC0F7}" srcOrd="2" destOrd="0" presId="urn:microsoft.com/office/officeart/2008/layout/LinedList"/>
    <dgm:cxn modelId="{91BB04E4-868E-4536-B1D2-F1138C8D5783}" type="presParOf" srcId="{4E9A6F04-844C-4A17-9D44-DEA2C49D3A66}" destId="{FAD5E3AA-9EB8-4F72-B117-3A49930E9D5F}" srcOrd="2" destOrd="0" presId="urn:microsoft.com/office/officeart/2008/layout/LinedList"/>
    <dgm:cxn modelId="{19958EBE-E94F-44FF-A3A3-525A18789465}" type="presParOf" srcId="{4E9A6F04-844C-4A17-9D44-DEA2C49D3A66}" destId="{294126B7-A011-40CC-9BA5-6D78E34A6810}" srcOrd="3" destOrd="0" presId="urn:microsoft.com/office/officeart/2008/layout/LinedList"/>
    <dgm:cxn modelId="{D49D532E-BA77-4C83-BDC8-C9C4188860BC}" type="presParOf" srcId="{4E9A6F04-844C-4A17-9D44-DEA2C49D3A66}" destId="{BBCEBEF4-78A3-49BC-BF55-CD7792937182}" srcOrd="4" destOrd="0" presId="urn:microsoft.com/office/officeart/2008/layout/LinedList"/>
    <dgm:cxn modelId="{05A9C5FC-63AA-4C33-9441-638C3F3487C2}" type="presParOf" srcId="{BBCEBEF4-78A3-49BC-BF55-CD7792937182}" destId="{4FD18B97-F64A-4487-AB23-9042649F1DC6}" srcOrd="0" destOrd="0" presId="urn:microsoft.com/office/officeart/2008/layout/LinedList"/>
    <dgm:cxn modelId="{345EA3A9-B17F-49FE-9ED4-8B89B8477A46}" type="presParOf" srcId="{BBCEBEF4-78A3-49BC-BF55-CD7792937182}" destId="{53687859-D7CC-4F00-9BF1-E597CD0447EC}" srcOrd="1" destOrd="0" presId="urn:microsoft.com/office/officeart/2008/layout/LinedList"/>
    <dgm:cxn modelId="{95860070-FC12-4E63-8015-23093711BA7B}" type="presParOf" srcId="{BBCEBEF4-78A3-49BC-BF55-CD7792937182}" destId="{DD91A453-2D38-4345-9BA7-598AC156F4D8}" srcOrd="2" destOrd="0" presId="urn:microsoft.com/office/officeart/2008/layout/LinedList"/>
    <dgm:cxn modelId="{21ACA7BF-02FA-4592-B736-C75BCE51B51B}" type="presParOf" srcId="{4E9A6F04-844C-4A17-9D44-DEA2C49D3A66}" destId="{48F1ADE5-FAD6-4F4E-A684-12D20373730D}" srcOrd="5" destOrd="0" presId="urn:microsoft.com/office/officeart/2008/layout/LinedList"/>
    <dgm:cxn modelId="{9545695E-EC66-42C4-9B27-97D1BBD5C1EC}" type="presParOf" srcId="{4E9A6F04-844C-4A17-9D44-DEA2C49D3A66}" destId="{945FD902-DA57-4DC1-B97B-F12842D1F2EF}" srcOrd="6" destOrd="0" presId="urn:microsoft.com/office/officeart/2008/layout/LinedList"/>
    <dgm:cxn modelId="{FEF6D126-A71D-4A8F-B170-2D89F94D9740}" type="presParOf" srcId="{4E9A6F04-844C-4A17-9D44-DEA2C49D3A66}" destId="{C1A1D3BD-2B2B-4D1B-B499-E94B564DFE1E}" srcOrd="7" destOrd="0" presId="urn:microsoft.com/office/officeart/2008/layout/LinedList"/>
    <dgm:cxn modelId="{A517B213-0E07-4BC1-84A2-8C0543F032CE}" type="presParOf" srcId="{C1A1D3BD-2B2B-4D1B-B499-E94B564DFE1E}" destId="{01C77275-79E3-4B20-9ED1-888EA5DC28D4}" srcOrd="0" destOrd="0" presId="urn:microsoft.com/office/officeart/2008/layout/LinedList"/>
    <dgm:cxn modelId="{20272248-8691-487F-AB30-127DDD951EBD}" type="presParOf" srcId="{C1A1D3BD-2B2B-4D1B-B499-E94B564DFE1E}" destId="{998757E4-ED84-4C72-B8F1-38A05D1C6457}" srcOrd="1" destOrd="0" presId="urn:microsoft.com/office/officeart/2008/layout/LinedList"/>
    <dgm:cxn modelId="{2851D1BD-BDF1-4F4D-8B93-D32FF9E74E18}" type="presParOf" srcId="{C1A1D3BD-2B2B-4D1B-B499-E94B564DFE1E}" destId="{229F7BAC-57D1-4CB7-9C42-EC520DF8FC92}" srcOrd="2" destOrd="0" presId="urn:microsoft.com/office/officeart/2008/layout/LinedList"/>
    <dgm:cxn modelId="{B85F3610-DBF8-4E30-AC59-067CFC4C6D1D}" type="presParOf" srcId="{4E9A6F04-844C-4A17-9D44-DEA2C49D3A66}" destId="{42C5FE36-855D-41E0-AAF2-ADBC88F4358C}" srcOrd="8" destOrd="0" presId="urn:microsoft.com/office/officeart/2008/layout/LinedList"/>
    <dgm:cxn modelId="{A517871D-9460-4D0A-8605-4A0E586D1E50}" type="presParOf" srcId="{4E9A6F04-844C-4A17-9D44-DEA2C49D3A66}" destId="{1BAD6223-CB5D-4EB6-817B-F9B7FB71470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460B7-D6CC-42FB-8362-4145E9A573C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CO"/>
        </a:p>
      </dgm:t>
    </dgm:pt>
    <dgm:pt modelId="{3351D7D9-B76B-4A52-A841-C9F413C278AC}">
      <dgm:prSet phldrT="[Texto]"/>
      <dgm:spPr/>
      <dgm:t>
        <a:bodyPr/>
        <a:lstStyle/>
        <a:p>
          <a:r>
            <a:rPr lang="es-ES" b="1" dirty="0">
              <a:effectLst>
                <a:outerShdw blurRad="38100" dist="38100" dir="2700000" algn="tl">
                  <a:srgbClr val="000000">
                    <a:alpha val="43137"/>
                  </a:srgbClr>
                </a:outerShdw>
              </a:effectLst>
            </a:rPr>
            <a:t>ACCIÓN</a:t>
          </a:r>
          <a:r>
            <a:rPr lang="es-ES" dirty="0"/>
            <a:t> </a:t>
          </a:r>
          <a:endParaRPr lang="es-CO" dirty="0"/>
        </a:p>
      </dgm:t>
    </dgm:pt>
    <dgm:pt modelId="{B7A400DD-4430-4D14-9EE8-51849252952C}" type="parTrans" cxnId="{482DA760-7559-43FB-AC55-58FA87768F3D}">
      <dgm:prSet/>
      <dgm:spPr/>
      <dgm:t>
        <a:bodyPr/>
        <a:lstStyle/>
        <a:p>
          <a:endParaRPr lang="es-CO"/>
        </a:p>
      </dgm:t>
    </dgm:pt>
    <dgm:pt modelId="{ABC5A582-E8BB-4080-B21A-872C0179D3D7}" type="sibTrans" cxnId="{482DA760-7559-43FB-AC55-58FA87768F3D}">
      <dgm:prSet/>
      <dgm:spPr/>
      <dgm:t>
        <a:bodyPr/>
        <a:lstStyle/>
        <a:p>
          <a:endParaRPr lang="es-CO"/>
        </a:p>
      </dgm:t>
    </dgm:pt>
    <dgm:pt modelId="{58D7DD1C-93CC-4413-AAA2-3B520E15A93C}">
      <dgm:prSet phldrT="[Texto]"/>
      <dgm:spPr/>
      <dgm:t>
        <a:bodyPr/>
        <a:lstStyle/>
        <a:p>
          <a:r>
            <a:rPr lang="es-ES" dirty="0"/>
            <a:t>comportamiento humano que lesione o ponga en peligro un bien jurídico tutelado por la ley penal. </a:t>
          </a:r>
          <a:endParaRPr lang="es-CO" dirty="0"/>
        </a:p>
      </dgm:t>
    </dgm:pt>
    <dgm:pt modelId="{F864E321-8156-4677-B5DB-AF4B9714100C}" type="parTrans" cxnId="{98DB9D64-86BA-4303-B522-E938664C17E9}">
      <dgm:prSet/>
      <dgm:spPr/>
      <dgm:t>
        <a:bodyPr/>
        <a:lstStyle/>
        <a:p>
          <a:endParaRPr lang="es-CO"/>
        </a:p>
      </dgm:t>
    </dgm:pt>
    <dgm:pt modelId="{76C8CEF1-060F-4C60-BD00-FB58EE49A026}" type="sibTrans" cxnId="{98DB9D64-86BA-4303-B522-E938664C17E9}">
      <dgm:prSet/>
      <dgm:spPr/>
      <dgm:t>
        <a:bodyPr/>
        <a:lstStyle/>
        <a:p>
          <a:endParaRPr lang="es-CO"/>
        </a:p>
      </dgm:t>
    </dgm:pt>
    <dgm:pt modelId="{CB3CD272-55F3-487C-A5E3-BA00C7C04739}">
      <dgm:prSet phldrT="[Texto]"/>
      <dgm:spPr/>
      <dgm:t>
        <a:bodyPr/>
        <a:lstStyle/>
        <a:p>
          <a:r>
            <a:rPr lang="es-ES" b="1" dirty="0">
              <a:effectLst>
                <a:outerShdw blurRad="38100" dist="38100" dir="2700000" algn="tl">
                  <a:srgbClr val="000000">
                    <a:alpha val="43137"/>
                  </a:srgbClr>
                </a:outerShdw>
              </a:effectLst>
            </a:rPr>
            <a:t>OMISIÓN</a:t>
          </a:r>
          <a:endParaRPr lang="es-CO" b="1" dirty="0">
            <a:effectLst>
              <a:outerShdw blurRad="38100" dist="38100" dir="2700000" algn="tl">
                <a:srgbClr val="000000">
                  <a:alpha val="43137"/>
                </a:srgbClr>
              </a:outerShdw>
            </a:effectLst>
          </a:endParaRPr>
        </a:p>
      </dgm:t>
    </dgm:pt>
    <dgm:pt modelId="{F91CEC00-E585-462E-ADF5-B7FB8770E421}" type="parTrans" cxnId="{C9ACECC4-3159-4120-A8C1-2B95F3F6DA1E}">
      <dgm:prSet/>
      <dgm:spPr/>
      <dgm:t>
        <a:bodyPr/>
        <a:lstStyle/>
        <a:p>
          <a:endParaRPr lang="es-CO"/>
        </a:p>
      </dgm:t>
    </dgm:pt>
    <dgm:pt modelId="{CF638010-6E3F-44FC-BFFD-22B9262A642E}" type="sibTrans" cxnId="{C9ACECC4-3159-4120-A8C1-2B95F3F6DA1E}">
      <dgm:prSet/>
      <dgm:spPr/>
      <dgm:t>
        <a:bodyPr/>
        <a:lstStyle/>
        <a:p>
          <a:endParaRPr lang="es-CO"/>
        </a:p>
      </dgm:t>
    </dgm:pt>
    <dgm:pt modelId="{287BBB29-14B4-4B63-ACC9-463820D89888}">
      <dgm:prSet phldrT="[Texto]"/>
      <dgm:spPr/>
      <dgm:t>
        <a:bodyPr/>
        <a:lstStyle/>
        <a:p>
          <a:r>
            <a:rPr lang="es-ES" dirty="0"/>
            <a:t>no realizar la conducta esperada - actuar en sentido contrario a lo prescrito por la ley penal.</a:t>
          </a:r>
          <a:endParaRPr lang="es-CO" dirty="0"/>
        </a:p>
      </dgm:t>
    </dgm:pt>
    <dgm:pt modelId="{F8FFC748-DAA8-4AD9-9B7F-22F57910FB68}" type="parTrans" cxnId="{1B77732D-49DB-416C-BA37-C70145A3491E}">
      <dgm:prSet/>
      <dgm:spPr/>
      <dgm:t>
        <a:bodyPr/>
        <a:lstStyle/>
        <a:p>
          <a:endParaRPr lang="es-CO"/>
        </a:p>
      </dgm:t>
    </dgm:pt>
    <dgm:pt modelId="{2E93D876-4446-42B9-9676-FF89E6F3CB42}" type="sibTrans" cxnId="{1B77732D-49DB-416C-BA37-C70145A3491E}">
      <dgm:prSet/>
      <dgm:spPr/>
      <dgm:t>
        <a:bodyPr/>
        <a:lstStyle/>
        <a:p>
          <a:endParaRPr lang="es-CO"/>
        </a:p>
      </dgm:t>
    </dgm:pt>
    <dgm:pt modelId="{7F52AF8E-3559-4875-BA12-B359C355A70B}">
      <dgm:prSet phldrT="[Texto]"/>
      <dgm:spPr/>
      <dgm:t>
        <a:bodyPr/>
        <a:lstStyle/>
        <a:p>
          <a:r>
            <a:rPr lang="es-ES" b="1" dirty="0">
              <a:effectLst>
                <a:outerShdw blurRad="38100" dist="38100" dir="2700000" algn="tl">
                  <a:srgbClr val="000000">
                    <a:alpha val="43137"/>
                  </a:srgbClr>
                </a:outerShdw>
              </a:effectLst>
            </a:rPr>
            <a:t>COMISIÓN POR OMISIÓN </a:t>
          </a:r>
          <a:endParaRPr lang="es-CO" b="1" dirty="0">
            <a:effectLst>
              <a:outerShdw blurRad="38100" dist="38100" dir="2700000" algn="tl">
                <a:srgbClr val="000000">
                  <a:alpha val="43137"/>
                </a:srgbClr>
              </a:outerShdw>
            </a:effectLst>
          </a:endParaRPr>
        </a:p>
      </dgm:t>
    </dgm:pt>
    <dgm:pt modelId="{FBB1CF63-5C15-4B8C-A643-CCDDA545F912}" type="parTrans" cxnId="{9ACCA8B0-7A99-4EED-9441-FA83A436D60E}">
      <dgm:prSet/>
      <dgm:spPr/>
      <dgm:t>
        <a:bodyPr/>
        <a:lstStyle/>
        <a:p>
          <a:endParaRPr lang="es-CO"/>
        </a:p>
      </dgm:t>
    </dgm:pt>
    <dgm:pt modelId="{CF7C36C4-EE30-4AC0-A9B9-A0236F8B3CA1}" type="sibTrans" cxnId="{9ACCA8B0-7A99-4EED-9441-FA83A436D60E}">
      <dgm:prSet/>
      <dgm:spPr/>
      <dgm:t>
        <a:bodyPr/>
        <a:lstStyle/>
        <a:p>
          <a:endParaRPr lang="es-CO"/>
        </a:p>
      </dgm:t>
    </dgm:pt>
    <dgm:pt modelId="{AAB60036-3D16-4EB0-B6BF-547164A3958E}">
      <dgm:prSet/>
      <dgm:spPr/>
      <dgm:t>
        <a:bodyPr/>
        <a:lstStyle/>
        <a:p>
          <a:r>
            <a:rPr lang="es-ES" dirty="0"/>
            <a:t>no evitación de un resultado lesivo para un bien jurídico por quien pudo y debía hacerlo.</a:t>
          </a:r>
          <a:endParaRPr lang="es-CO" dirty="0"/>
        </a:p>
      </dgm:t>
    </dgm:pt>
    <dgm:pt modelId="{3EA96704-B6B3-4C69-B18A-81A70F8762E7}" type="parTrans" cxnId="{737C082D-7307-442C-9730-CB8770510F76}">
      <dgm:prSet/>
      <dgm:spPr/>
      <dgm:t>
        <a:bodyPr/>
        <a:lstStyle/>
        <a:p>
          <a:endParaRPr lang="es-CO"/>
        </a:p>
      </dgm:t>
    </dgm:pt>
    <dgm:pt modelId="{00E02D3B-5141-4782-81B3-2F21FA5A9BB0}" type="sibTrans" cxnId="{737C082D-7307-442C-9730-CB8770510F76}">
      <dgm:prSet/>
      <dgm:spPr/>
      <dgm:t>
        <a:bodyPr/>
        <a:lstStyle/>
        <a:p>
          <a:endParaRPr lang="es-CO"/>
        </a:p>
      </dgm:t>
    </dgm:pt>
    <dgm:pt modelId="{8DA8160A-D1D9-479D-9404-EF44C543ECAC}">
      <dgm:prSet/>
      <dgm:spPr/>
      <dgm:t>
        <a:bodyPr/>
        <a:lstStyle/>
        <a:p>
          <a:r>
            <a:rPr lang="es-ES" dirty="0"/>
            <a:t>Salvamento  </a:t>
          </a:r>
          <a:endParaRPr lang="es-CO" dirty="0"/>
        </a:p>
      </dgm:t>
    </dgm:pt>
    <dgm:pt modelId="{C94B2B16-8A58-406F-A567-6DA46F7E2326}" type="parTrans" cxnId="{79A7621E-71A0-483C-9246-8053C314F834}">
      <dgm:prSet/>
      <dgm:spPr/>
      <dgm:t>
        <a:bodyPr/>
        <a:lstStyle/>
        <a:p>
          <a:endParaRPr lang="es-CO"/>
        </a:p>
      </dgm:t>
    </dgm:pt>
    <dgm:pt modelId="{4EB479E9-74B3-431D-B884-B3A082C9F9E5}" type="sibTrans" cxnId="{79A7621E-71A0-483C-9246-8053C314F834}">
      <dgm:prSet/>
      <dgm:spPr/>
      <dgm:t>
        <a:bodyPr/>
        <a:lstStyle/>
        <a:p>
          <a:endParaRPr lang="es-CO"/>
        </a:p>
      </dgm:t>
    </dgm:pt>
    <dgm:pt modelId="{908EB56B-277D-4F80-8727-FEEF31450107}">
      <dgm:prSet phldrT="[Texto]"/>
      <dgm:spPr/>
      <dgm:t>
        <a:bodyPr/>
        <a:lstStyle/>
        <a:p>
          <a:r>
            <a:rPr lang="es-ES" dirty="0"/>
            <a:t>Hacer algo distinto a lo que ordena la norma.</a:t>
          </a:r>
          <a:endParaRPr lang="es-CO" dirty="0"/>
        </a:p>
      </dgm:t>
    </dgm:pt>
    <dgm:pt modelId="{66CEFAB1-DE61-4528-B15F-BB7C15D2201A}" type="parTrans" cxnId="{3DB886AC-1726-4DF5-9A71-4D045F9A7A94}">
      <dgm:prSet/>
      <dgm:spPr/>
      <dgm:t>
        <a:bodyPr/>
        <a:lstStyle/>
        <a:p>
          <a:endParaRPr lang="es-CO"/>
        </a:p>
      </dgm:t>
    </dgm:pt>
    <dgm:pt modelId="{5C019E1C-D737-44E3-B6DF-DFD582F8A767}" type="sibTrans" cxnId="{3DB886AC-1726-4DF5-9A71-4D045F9A7A94}">
      <dgm:prSet/>
      <dgm:spPr/>
      <dgm:t>
        <a:bodyPr/>
        <a:lstStyle/>
        <a:p>
          <a:endParaRPr lang="es-CO"/>
        </a:p>
      </dgm:t>
    </dgm:pt>
    <dgm:pt modelId="{A01988E1-FB52-4FE1-9C65-77CE3054AE98}" type="pres">
      <dgm:prSet presAssocID="{21C460B7-D6CC-42FB-8362-4145E9A573CC}" presName="Name0" presStyleCnt="0">
        <dgm:presLayoutVars>
          <dgm:dir/>
          <dgm:animLvl val="lvl"/>
          <dgm:resizeHandles val="exact"/>
        </dgm:presLayoutVars>
      </dgm:prSet>
      <dgm:spPr/>
    </dgm:pt>
    <dgm:pt modelId="{29434B12-100D-4A2F-B32D-79F91CAA3E04}" type="pres">
      <dgm:prSet presAssocID="{3351D7D9-B76B-4A52-A841-C9F413C278AC}" presName="composite" presStyleCnt="0"/>
      <dgm:spPr/>
    </dgm:pt>
    <dgm:pt modelId="{91FC9A66-8FFF-4AB6-A89A-6E8FB0A54514}" type="pres">
      <dgm:prSet presAssocID="{3351D7D9-B76B-4A52-A841-C9F413C278AC}" presName="parTx" presStyleLbl="alignNode1" presStyleIdx="0" presStyleCnt="3">
        <dgm:presLayoutVars>
          <dgm:chMax val="0"/>
          <dgm:chPref val="0"/>
          <dgm:bulletEnabled val="1"/>
        </dgm:presLayoutVars>
      </dgm:prSet>
      <dgm:spPr/>
    </dgm:pt>
    <dgm:pt modelId="{E51CB09D-16BB-4C1F-8FD5-BC08BB99E491}" type="pres">
      <dgm:prSet presAssocID="{3351D7D9-B76B-4A52-A841-C9F413C278AC}" presName="desTx" presStyleLbl="alignAccFollowNode1" presStyleIdx="0" presStyleCnt="3">
        <dgm:presLayoutVars>
          <dgm:bulletEnabled val="1"/>
        </dgm:presLayoutVars>
      </dgm:prSet>
      <dgm:spPr/>
    </dgm:pt>
    <dgm:pt modelId="{3FAC256E-51BE-434C-AC5B-CDB25253E657}" type="pres">
      <dgm:prSet presAssocID="{ABC5A582-E8BB-4080-B21A-872C0179D3D7}" presName="space" presStyleCnt="0"/>
      <dgm:spPr/>
    </dgm:pt>
    <dgm:pt modelId="{541630E7-1783-48A7-8758-901607EA9375}" type="pres">
      <dgm:prSet presAssocID="{CB3CD272-55F3-487C-A5E3-BA00C7C04739}" presName="composite" presStyleCnt="0"/>
      <dgm:spPr/>
    </dgm:pt>
    <dgm:pt modelId="{CB260216-F427-4636-9F59-FA8974E5B9F7}" type="pres">
      <dgm:prSet presAssocID="{CB3CD272-55F3-487C-A5E3-BA00C7C04739}" presName="parTx" presStyleLbl="alignNode1" presStyleIdx="1" presStyleCnt="3">
        <dgm:presLayoutVars>
          <dgm:chMax val="0"/>
          <dgm:chPref val="0"/>
          <dgm:bulletEnabled val="1"/>
        </dgm:presLayoutVars>
      </dgm:prSet>
      <dgm:spPr/>
    </dgm:pt>
    <dgm:pt modelId="{6C941EE3-00A4-4159-8D05-5A471186E0FB}" type="pres">
      <dgm:prSet presAssocID="{CB3CD272-55F3-487C-A5E3-BA00C7C04739}" presName="desTx" presStyleLbl="alignAccFollowNode1" presStyleIdx="1" presStyleCnt="3">
        <dgm:presLayoutVars>
          <dgm:bulletEnabled val="1"/>
        </dgm:presLayoutVars>
      </dgm:prSet>
      <dgm:spPr/>
    </dgm:pt>
    <dgm:pt modelId="{6AC45F97-D7A3-4412-85FD-28BFEE84464A}" type="pres">
      <dgm:prSet presAssocID="{CF638010-6E3F-44FC-BFFD-22B9262A642E}" presName="space" presStyleCnt="0"/>
      <dgm:spPr/>
    </dgm:pt>
    <dgm:pt modelId="{9CA67103-08C4-4E02-9C8D-F25DCA9CA5CE}" type="pres">
      <dgm:prSet presAssocID="{7F52AF8E-3559-4875-BA12-B359C355A70B}" presName="composite" presStyleCnt="0"/>
      <dgm:spPr/>
    </dgm:pt>
    <dgm:pt modelId="{18DAC549-FD56-4633-8A70-CE9CE7A6D34B}" type="pres">
      <dgm:prSet presAssocID="{7F52AF8E-3559-4875-BA12-B359C355A70B}" presName="parTx" presStyleLbl="alignNode1" presStyleIdx="2" presStyleCnt="3">
        <dgm:presLayoutVars>
          <dgm:chMax val="0"/>
          <dgm:chPref val="0"/>
          <dgm:bulletEnabled val="1"/>
        </dgm:presLayoutVars>
      </dgm:prSet>
      <dgm:spPr/>
    </dgm:pt>
    <dgm:pt modelId="{4579628F-F349-4133-8FE9-7FC3E07F949D}" type="pres">
      <dgm:prSet presAssocID="{7F52AF8E-3559-4875-BA12-B359C355A70B}" presName="desTx" presStyleLbl="alignAccFollowNode1" presStyleIdx="2" presStyleCnt="3">
        <dgm:presLayoutVars>
          <dgm:bulletEnabled val="1"/>
        </dgm:presLayoutVars>
      </dgm:prSet>
      <dgm:spPr/>
    </dgm:pt>
  </dgm:ptLst>
  <dgm:cxnLst>
    <dgm:cxn modelId="{79A7621E-71A0-483C-9246-8053C314F834}" srcId="{7F52AF8E-3559-4875-BA12-B359C355A70B}" destId="{8DA8160A-D1D9-479D-9404-EF44C543ECAC}" srcOrd="1" destOrd="0" parTransId="{C94B2B16-8A58-406F-A567-6DA46F7E2326}" sibTransId="{4EB479E9-74B3-431D-B884-B3A082C9F9E5}"/>
    <dgm:cxn modelId="{4F996A1F-EF42-441A-BD95-7C11F8D9EAE2}" type="presOf" srcId="{AAB60036-3D16-4EB0-B6BF-547164A3958E}" destId="{4579628F-F349-4133-8FE9-7FC3E07F949D}" srcOrd="0" destOrd="0" presId="urn:microsoft.com/office/officeart/2005/8/layout/hList1"/>
    <dgm:cxn modelId="{737C082D-7307-442C-9730-CB8770510F76}" srcId="{7F52AF8E-3559-4875-BA12-B359C355A70B}" destId="{AAB60036-3D16-4EB0-B6BF-547164A3958E}" srcOrd="0" destOrd="0" parTransId="{3EA96704-B6B3-4C69-B18A-81A70F8762E7}" sibTransId="{00E02D3B-5141-4782-81B3-2F21FA5A9BB0}"/>
    <dgm:cxn modelId="{1B77732D-49DB-416C-BA37-C70145A3491E}" srcId="{CB3CD272-55F3-487C-A5E3-BA00C7C04739}" destId="{287BBB29-14B4-4B63-ACC9-463820D89888}" srcOrd="0" destOrd="0" parTransId="{F8FFC748-DAA8-4AD9-9B7F-22F57910FB68}" sibTransId="{2E93D876-4446-42B9-9676-FF89E6F3CB42}"/>
    <dgm:cxn modelId="{3A568F59-B7F5-4090-9733-C4ABCF387AF9}" type="presOf" srcId="{8DA8160A-D1D9-479D-9404-EF44C543ECAC}" destId="{4579628F-F349-4133-8FE9-7FC3E07F949D}" srcOrd="0" destOrd="1" presId="urn:microsoft.com/office/officeart/2005/8/layout/hList1"/>
    <dgm:cxn modelId="{FF60035C-FF99-4B23-95BF-F49CEB15B5E2}" type="presOf" srcId="{908EB56B-277D-4F80-8727-FEEF31450107}" destId="{6C941EE3-00A4-4159-8D05-5A471186E0FB}" srcOrd="0" destOrd="1" presId="urn:microsoft.com/office/officeart/2005/8/layout/hList1"/>
    <dgm:cxn modelId="{482DA760-7559-43FB-AC55-58FA87768F3D}" srcId="{21C460B7-D6CC-42FB-8362-4145E9A573CC}" destId="{3351D7D9-B76B-4A52-A841-C9F413C278AC}" srcOrd="0" destOrd="0" parTransId="{B7A400DD-4430-4D14-9EE8-51849252952C}" sibTransId="{ABC5A582-E8BB-4080-B21A-872C0179D3D7}"/>
    <dgm:cxn modelId="{98DB9D64-86BA-4303-B522-E938664C17E9}" srcId="{3351D7D9-B76B-4A52-A841-C9F413C278AC}" destId="{58D7DD1C-93CC-4413-AAA2-3B520E15A93C}" srcOrd="0" destOrd="0" parTransId="{F864E321-8156-4677-B5DB-AF4B9714100C}" sibTransId="{76C8CEF1-060F-4C60-BD00-FB58EE49A026}"/>
    <dgm:cxn modelId="{3D630C78-C562-4F25-8D6F-2F2DAD30C473}" type="presOf" srcId="{3351D7D9-B76B-4A52-A841-C9F413C278AC}" destId="{91FC9A66-8FFF-4AB6-A89A-6E8FB0A54514}" srcOrd="0" destOrd="0" presId="urn:microsoft.com/office/officeart/2005/8/layout/hList1"/>
    <dgm:cxn modelId="{976B727D-A689-477B-BBB0-15E9C41ED9DC}" type="presOf" srcId="{287BBB29-14B4-4B63-ACC9-463820D89888}" destId="{6C941EE3-00A4-4159-8D05-5A471186E0FB}" srcOrd="0" destOrd="0" presId="urn:microsoft.com/office/officeart/2005/8/layout/hList1"/>
    <dgm:cxn modelId="{7ABFAFA4-5666-4173-8A97-AF6C8B42B261}" type="presOf" srcId="{CB3CD272-55F3-487C-A5E3-BA00C7C04739}" destId="{CB260216-F427-4636-9F59-FA8974E5B9F7}" srcOrd="0" destOrd="0" presId="urn:microsoft.com/office/officeart/2005/8/layout/hList1"/>
    <dgm:cxn modelId="{3DB886AC-1726-4DF5-9A71-4D045F9A7A94}" srcId="{CB3CD272-55F3-487C-A5E3-BA00C7C04739}" destId="{908EB56B-277D-4F80-8727-FEEF31450107}" srcOrd="1" destOrd="0" parTransId="{66CEFAB1-DE61-4528-B15F-BB7C15D2201A}" sibTransId="{5C019E1C-D737-44E3-B6DF-DFD582F8A767}"/>
    <dgm:cxn modelId="{9ACCA8B0-7A99-4EED-9441-FA83A436D60E}" srcId="{21C460B7-D6CC-42FB-8362-4145E9A573CC}" destId="{7F52AF8E-3559-4875-BA12-B359C355A70B}" srcOrd="2" destOrd="0" parTransId="{FBB1CF63-5C15-4B8C-A643-CCDDA545F912}" sibTransId="{CF7C36C4-EE30-4AC0-A9B9-A0236F8B3CA1}"/>
    <dgm:cxn modelId="{2EC4BFB4-4B16-4253-9DDE-945075E83E3E}" type="presOf" srcId="{58D7DD1C-93CC-4413-AAA2-3B520E15A93C}" destId="{E51CB09D-16BB-4C1F-8FD5-BC08BB99E491}" srcOrd="0" destOrd="0" presId="urn:microsoft.com/office/officeart/2005/8/layout/hList1"/>
    <dgm:cxn modelId="{C9ACECC4-3159-4120-A8C1-2B95F3F6DA1E}" srcId="{21C460B7-D6CC-42FB-8362-4145E9A573CC}" destId="{CB3CD272-55F3-487C-A5E3-BA00C7C04739}" srcOrd="1" destOrd="0" parTransId="{F91CEC00-E585-462E-ADF5-B7FB8770E421}" sibTransId="{CF638010-6E3F-44FC-BFFD-22B9262A642E}"/>
    <dgm:cxn modelId="{832871D9-A1AD-42C9-884B-33CA4BB3A138}" type="presOf" srcId="{21C460B7-D6CC-42FB-8362-4145E9A573CC}" destId="{A01988E1-FB52-4FE1-9C65-77CE3054AE98}" srcOrd="0" destOrd="0" presId="urn:microsoft.com/office/officeart/2005/8/layout/hList1"/>
    <dgm:cxn modelId="{AB1B2EF8-7E63-4560-B2E6-1218146BA746}" type="presOf" srcId="{7F52AF8E-3559-4875-BA12-B359C355A70B}" destId="{18DAC549-FD56-4633-8A70-CE9CE7A6D34B}" srcOrd="0" destOrd="0" presId="urn:microsoft.com/office/officeart/2005/8/layout/hList1"/>
    <dgm:cxn modelId="{3BA22D62-6052-4DAF-AF70-8C63D49206A8}" type="presParOf" srcId="{A01988E1-FB52-4FE1-9C65-77CE3054AE98}" destId="{29434B12-100D-4A2F-B32D-79F91CAA3E04}" srcOrd="0" destOrd="0" presId="urn:microsoft.com/office/officeart/2005/8/layout/hList1"/>
    <dgm:cxn modelId="{1B70ECA5-453B-4308-A963-E1BCA5B2603B}" type="presParOf" srcId="{29434B12-100D-4A2F-B32D-79F91CAA3E04}" destId="{91FC9A66-8FFF-4AB6-A89A-6E8FB0A54514}" srcOrd="0" destOrd="0" presId="urn:microsoft.com/office/officeart/2005/8/layout/hList1"/>
    <dgm:cxn modelId="{123B92BC-56EB-432B-A358-856DE4F5C587}" type="presParOf" srcId="{29434B12-100D-4A2F-B32D-79F91CAA3E04}" destId="{E51CB09D-16BB-4C1F-8FD5-BC08BB99E491}" srcOrd="1" destOrd="0" presId="urn:microsoft.com/office/officeart/2005/8/layout/hList1"/>
    <dgm:cxn modelId="{0C4A455C-F388-4E91-9F32-946CB0536146}" type="presParOf" srcId="{A01988E1-FB52-4FE1-9C65-77CE3054AE98}" destId="{3FAC256E-51BE-434C-AC5B-CDB25253E657}" srcOrd="1" destOrd="0" presId="urn:microsoft.com/office/officeart/2005/8/layout/hList1"/>
    <dgm:cxn modelId="{0EDDB348-3F86-40B3-AF16-A8B56DAD86C3}" type="presParOf" srcId="{A01988E1-FB52-4FE1-9C65-77CE3054AE98}" destId="{541630E7-1783-48A7-8758-901607EA9375}" srcOrd="2" destOrd="0" presId="urn:microsoft.com/office/officeart/2005/8/layout/hList1"/>
    <dgm:cxn modelId="{617D5181-82D1-4A62-8696-645FEA84A17E}" type="presParOf" srcId="{541630E7-1783-48A7-8758-901607EA9375}" destId="{CB260216-F427-4636-9F59-FA8974E5B9F7}" srcOrd="0" destOrd="0" presId="urn:microsoft.com/office/officeart/2005/8/layout/hList1"/>
    <dgm:cxn modelId="{DB37EF61-7F5B-4FE3-8DF9-25457D49B96D}" type="presParOf" srcId="{541630E7-1783-48A7-8758-901607EA9375}" destId="{6C941EE3-00A4-4159-8D05-5A471186E0FB}" srcOrd="1" destOrd="0" presId="urn:microsoft.com/office/officeart/2005/8/layout/hList1"/>
    <dgm:cxn modelId="{30CCEF17-7063-47D1-A15A-8576A6141F8D}" type="presParOf" srcId="{A01988E1-FB52-4FE1-9C65-77CE3054AE98}" destId="{6AC45F97-D7A3-4412-85FD-28BFEE84464A}" srcOrd="3" destOrd="0" presId="urn:microsoft.com/office/officeart/2005/8/layout/hList1"/>
    <dgm:cxn modelId="{F4A9D1D6-130C-4C47-9A48-DB9610038220}" type="presParOf" srcId="{A01988E1-FB52-4FE1-9C65-77CE3054AE98}" destId="{9CA67103-08C4-4E02-9C8D-F25DCA9CA5CE}" srcOrd="4" destOrd="0" presId="urn:microsoft.com/office/officeart/2005/8/layout/hList1"/>
    <dgm:cxn modelId="{1C9D858E-654E-4650-B597-1755650F2B91}" type="presParOf" srcId="{9CA67103-08C4-4E02-9C8D-F25DCA9CA5CE}" destId="{18DAC549-FD56-4633-8A70-CE9CE7A6D34B}" srcOrd="0" destOrd="0" presId="urn:microsoft.com/office/officeart/2005/8/layout/hList1"/>
    <dgm:cxn modelId="{4E570340-C913-4A2B-B97F-AF9347C21C2D}" type="presParOf" srcId="{9CA67103-08C4-4E02-9C8D-F25DCA9CA5CE}" destId="{4579628F-F349-4133-8FE9-7FC3E07F94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7B54B-A406-4B4F-A2A5-80CA35990D59}"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O"/>
        </a:p>
      </dgm:t>
    </dgm:pt>
    <dgm:pt modelId="{7A5F08F5-9767-4C93-96BA-B5B7E3199EFD}">
      <dgm:prSet phldrT="[Texto]"/>
      <dgm:spPr/>
      <dgm:t>
        <a:bodyPr/>
        <a:lstStyle/>
        <a:p>
          <a:r>
            <a:rPr lang="es-ES" dirty="0"/>
            <a:t>S.A. se especifica en función de</a:t>
          </a:r>
          <a:endParaRPr lang="es-CO" dirty="0"/>
        </a:p>
      </dgm:t>
    </dgm:pt>
    <dgm:pt modelId="{B153911D-3E03-4866-905D-75FBEA331287}" type="parTrans" cxnId="{FBDB3F61-151B-45B1-B102-F2CA6BF2FDD5}">
      <dgm:prSet/>
      <dgm:spPr/>
      <dgm:t>
        <a:bodyPr/>
        <a:lstStyle/>
        <a:p>
          <a:endParaRPr lang="es-CO"/>
        </a:p>
      </dgm:t>
    </dgm:pt>
    <dgm:pt modelId="{9C8632F1-A627-4E3C-8A2C-8B1A596D414A}" type="sibTrans" cxnId="{FBDB3F61-151B-45B1-B102-F2CA6BF2FDD5}">
      <dgm:prSet/>
      <dgm:spPr/>
      <dgm:t>
        <a:bodyPr/>
        <a:lstStyle/>
        <a:p>
          <a:endParaRPr lang="es-CO"/>
        </a:p>
      </dgm:t>
    </dgm:pt>
    <dgm:pt modelId="{AFC3162D-EAE8-4555-8162-DEF8025B5564}">
      <dgm:prSet phldrT="[Texto]"/>
      <dgm:spPr/>
      <dgm:t>
        <a:bodyPr/>
        <a:lstStyle/>
        <a:p>
          <a:r>
            <a:rPr lang="es-ES" dirty="0"/>
            <a:t>Protección de un bien jurídico </a:t>
          </a:r>
          <a:endParaRPr lang="es-CO" dirty="0"/>
        </a:p>
      </dgm:t>
    </dgm:pt>
    <dgm:pt modelId="{CAB1594E-8265-494A-98DC-CB3373C57F49}" type="parTrans" cxnId="{B817274F-DDB6-48E5-A9FE-0053E60BFE1F}">
      <dgm:prSet/>
      <dgm:spPr/>
      <dgm:t>
        <a:bodyPr/>
        <a:lstStyle/>
        <a:p>
          <a:endParaRPr lang="es-CO"/>
        </a:p>
      </dgm:t>
    </dgm:pt>
    <dgm:pt modelId="{8D3E62E0-2490-40EE-8C4E-94D483878A69}" type="sibTrans" cxnId="{B817274F-DDB6-48E5-A9FE-0053E60BFE1F}">
      <dgm:prSet/>
      <dgm:spPr/>
      <dgm:t>
        <a:bodyPr/>
        <a:lstStyle/>
        <a:p>
          <a:endParaRPr lang="es-CO"/>
        </a:p>
      </dgm:t>
    </dgm:pt>
    <dgm:pt modelId="{5982BF17-04AB-49F3-A1C5-68B93AFEDAAC}">
      <dgm:prSet phldrT="[Texto]"/>
      <dgm:spPr/>
      <dgm:t>
        <a:bodyPr/>
        <a:lstStyle/>
        <a:p>
          <a:r>
            <a:rPr lang="es-ES" dirty="0"/>
            <a:t>Control de un fuente de riesgo-peligro</a:t>
          </a:r>
          <a:endParaRPr lang="es-CO" dirty="0"/>
        </a:p>
      </dgm:t>
    </dgm:pt>
    <dgm:pt modelId="{80C10CF3-0262-4D5C-9C4B-DC2925E79918}" type="parTrans" cxnId="{D2878816-4CDD-4159-95F4-01D2BFB49583}">
      <dgm:prSet/>
      <dgm:spPr/>
      <dgm:t>
        <a:bodyPr/>
        <a:lstStyle/>
        <a:p>
          <a:endParaRPr lang="es-CO"/>
        </a:p>
      </dgm:t>
    </dgm:pt>
    <dgm:pt modelId="{C339D873-DF17-4086-B009-9CAE4A789002}" type="sibTrans" cxnId="{D2878816-4CDD-4159-95F4-01D2BFB49583}">
      <dgm:prSet/>
      <dgm:spPr/>
      <dgm:t>
        <a:bodyPr/>
        <a:lstStyle/>
        <a:p>
          <a:endParaRPr lang="es-CO"/>
        </a:p>
      </dgm:t>
    </dgm:pt>
    <dgm:pt modelId="{DC54024E-BC93-44EA-BE67-ADE85A4BA396}" type="pres">
      <dgm:prSet presAssocID="{F207B54B-A406-4B4F-A2A5-80CA35990D59}" presName="Name0" presStyleCnt="0">
        <dgm:presLayoutVars>
          <dgm:dir/>
          <dgm:animLvl val="lvl"/>
          <dgm:resizeHandles/>
        </dgm:presLayoutVars>
      </dgm:prSet>
      <dgm:spPr/>
    </dgm:pt>
    <dgm:pt modelId="{7370FC85-E049-4C7E-A763-BE599D4C2162}" type="pres">
      <dgm:prSet presAssocID="{7A5F08F5-9767-4C93-96BA-B5B7E3199EFD}" presName="linNode" presStyleCnt="0"/>
      <dgm:spPr/>
    </dgm:pt>
    <dgm:pt modelId="{84F7A15E-ACE5-4C62-B069-64D0E7CC4D25}" type="pres">
      <dgm:prSet presAssocID="{7A5F08F5-9767-4C93-96BA-B5B7E3199EFD}" presName="parentShp" presStyleLbl="node1" presStyleIdx="0" presStyleCnt="1" custLinFactNeighborX="-77468" custLinFactNeighborY="2441">
        <dgm:presLayoutVars>
          <dgm:bulletEnabled val="1"/>
        </dgm:presLayoutVars>
      </dgm:prSet>
      <dgm:spPr/>
    </dgm:pt>
    <dgm:pt modelId="{8F628356-3162-4819-8110-1DADD3DC8C75}" type="pres">
      <dgm:prSet presAssocID="{7A5F08F5-9767-4C93-96BA-B5B7E3199EFD}" presName="childShp" presStyleLbl="bgAccFollowNode1" presStyleIdx="0" presStyleCnt="1">
        <dgm:presLayoutVars>
          <dgm:bulletEnabled val="1"/>
        </dgm:presLayoutVars>
      </dgm:prSet>
      <dgm:spPr/>
    </dgm:pt>
  </dgm:ptLst>
  <dgm:cxnLst>
    <dgm:cxn modelId="{D2878816-4CDD-4159-95F4-01D2BFB49583}" srcId="{7A5F08F5-9767-4C93-96BA-B5B7E3199EFD}" destId="{5982BF17-04AB-49F3-A1C5-68B93AFEDAAC}" srcOrd="1" destOrd="0" parTransId="{80C10CF3-0262-4D5C-9C4B-DC2925E79918}" sibTransId="{C339D873-DF17-4086-B009-9CAE4A789002}"/>
    <dgm:cxn modelId="{E5FDB427-2FC0-4F4A-A904-F3862593DF6D}" type="presOf" srcId="{AFC3162D-EAE8-4555-8162-DEF8025B5564}" destId="{8F628356-3162-4819-8110-1DADD3DC8C75}" srcOrd="0" destOrd="0" presId="urn:microsoft.com/office/officeart/2005/8/layout/vList6"/>
    <dgm:cxn modelId="{71CB8436-83F1-4963-9672-FEFF9BA7FF33}" type="presOf" srcId="{F207B54B-A406-4B4F-A2A5-80CA35990D59}" destId="{DC54024E-BC93-44EA-BE67-ADE85A4BA396}" srcOrd="0" destOrd="0" presId="urn:microsoft.com/office/officeart/2005/8/layout/vList6"/>
    <dgm:cxn modelId="{B817274F-DDB6-48E5-A9FE-0053E60BFE1F}" srcId="{7A5F08F5-9767-4C93-96BA-B5B7E3199EFD}" destId="{AFC3162D-EAE8-4555-8162-DEF8025B5564}" srcOrd="0" destOrd="0" parTransId="{CAB1594E-8265-494A-98DC-CB3373C57F49}" sibTransId="{8D3E62E0-2490-40EE-8C4E-94D483878A69}"/>
    <dgm:cxn modelId="{FBDB3F61-151B-45B1-B102-F2CA6BF2FDD5}" srcId="{F207B54B-A406-4B4F-A2A5-80CA35990D59}" destId="{7A5F08F5-9767-4C93-96BA-B5B7E3199EFD}" srcOrd="0" destOrd="0" parTransId="{B153911D-3E03-4866-905D-75FBEA331287}" sibTransId="{9C8632F1-A627-4E3C-8A2C-8B1A596D414A}"/>
    <dgm:cxn modelId="{E364DC63-2858-42D3-BBB9-459AF2A52872}" type="presOf" srcId="{5982BF17-04AB-49F3-A1C5-68B93AFEDAAC}" destId="{8F628356-3162-4819-8110-1DADD3DC8C75}" srcOrd="0" destOrd="1" presId="urn:microsoft.com/office/officeart/2005/8/layout/vList6"/>
    <dgm:cxn modelId="{4F9266A8-725E-41F7-AD69-85268923E678}" type="presOf" srcId="{7A5F08F5-9767-4C93-96BA-B5B7E3199EFD}" destId="{84F7A15E-ACE5-4C62-B069-64D0E7CC4D25}" srcOrd="0" destOrd="0" presId="urn:microsoft.com/office/officeart/2005/8/layout/vList6"/>
    <dgm:cxn modelId="{6296385B-BB29-4D54-8EAA-70C17434EA27}" type="presParOf" srcId="{DC54024E-BC93-44EA-BE67-ADE85A4BA396}" destId="{7370FC85-E049-4C7E-A763-BE599D4C2162}" srcOrd="0" destOrd="0" presId="urn:microsoft.com/office/officeart/2005/8/layout/vList6"/>
    <dgm:cxn modelId="{AE619FB0-1801-4377-BC3D-CAD026CF9D74}" type="presParOf" srcId="{7370FC85-E049-4C7E-A763-BE599D4C2162}" destId="{84F7A15E-ACE5-4C62-B069-64D0E7CC4D25}" srcOrd="0" destOrd="0" presId="urn:microsoft.com/office/officeart/2005/8/layout/vList6"/>
    <dgm:cxn modelId="{94E6F40D-B296-4465-878C-F10A8141C674}" type="presParOf" srcId="{7370FC85-E049-4C7E-A763-BE599D4C2162}" destId="{8F628356-3162-4819-8110-1DADD3DC8C7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BF11E-04AA-422A-A1BF-BDA3AD6D9B8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CO"/>
        </a:p>
      </dgm:t>
    </dgm:pt>
    <dgm:pt modelId="{9D6AFC74-DEA3-4111-B7BA-F3AD28B37F07}">
      <dgm:prSet phldrT="[Texto]" custT="1"/>
      <dgm:spPr/>
      <dgm:t>
        <a:bodyPr/>
        <a:lstStyle/>
        <a:p>
          <a:r>
            <a:rPr lang="es-ES" sz="1600" dirty="0"/>
            <a:t>Competencia por organización: riesgos + deberes de seguridad</a:t>
          </a:r>
          <a:endParaRPr lang="es-CO" sz="1600" dirty="0"/>
        </a:p>
      </dgm:t>
    </dgm:pt>
    <dgm:pt modelId="{E9E49F37-A126-414B-A73A-A276F6890BF3}" type="parTrans" cxnId="{95678857-A3DC-44D4-949A-324BC9E65DDE}">
      <dgm:prSet/>
      <dgm:spPr/>
      <dgm:t>
        <a:bodyPr/>
        <a:lstStyle/>
        <a:p>
          <a:endParaRPr lang="es-CO"/>
        </a:p>
      </dgm:t>
    </dgm:pt>
    <dgm:pt modelId="{92061877-8953-4B93-9935-EA0325488422}" type="sibTrans" cxnId="{95678857-A3DC-44D4-949A-324BC9E65DDE}">
      <dgm:prSet/>
      <dgm:spPr/>
      <dgm:t>
        <a:bodyPr/>
        <a:lstStyle/>
        <a:p>
          <a:endParaRPr lang="es-CO"/>
        </a:p>
      </dgm:t>
    </dgm:pt>
    <dgm:pt modelId="{5F2FE88C-F2AB-4F07-8E36-1B7BB1D6A61B}">
      <dgm:prSet phldrT="[Texto]" custT="1"/>
      <dgm:spPr/>
      <dgm:t>
        <a:bodyPr/>
        <a:lstStyle/>
        <a:p>
          <a:r>
            <a:rPr lang="es-ES" sz="1200" dirty="0"/>
            <a:t>Competencia por institución: Deber (sin riesgo) + solidaridad por estar en instituciones de alto interés social</a:t>
          </a:r>
          <a:endParaRPr lang="es-CO" sz="1200" dirty="0"/>
        </a:p>
      </dgm:t>
    </dgm:pt>
    <dgm:pt modelId="{E2E452B8-47DE-4C65-9EF5-28F0AA613A85}" type="parTrans" cxnId="{CE518B6C-41BC-48C8-87B0-0C6CD6DADB71}">
      <dgm:prSet/>
      <dgm:spPr/>
      <dgm:t>
        <a:bodyPr/>
        <a:lstStyle/>
        <a:p>
          <a:endParaRPr lang="es-CO"/>
        </a:p>
      </dgm:t>
    </dgm:pt>
    <dgm:pt modelId="{55B59725-8977-4679-91E3-6A9C3BDD2652}" type="sibTrans" cxnId="{CE518B6C-41BC-48C8-87B0-0C6CD6DADB71}">
      <dgm:prSet/>
      <dgm:spPr/>
      <dgm:t>
        <a:bodyPr/>
        <a:lstStyle/>
        <a:p>
          <a:endParaRPr lang="es-CO"/>
        </a:p>
      </dgm:t>
    </dgm:pt>
    <dgm:pt modelId="{9D9FC87D-896B-495C-A100-E2F0E42743AA}">
      <dgm:prSet phldrT="[Texto]" custT="1"/>
      <dgm:spPr/>
      <dgm:t>
        <a:bodyPr/>
        <a:lstStyle/>
        <a:p>
          <a:r>
            <a:rPr lang="es-ES" sz="1800" dirty="0"/>
            <a:t>Injerencia: creación de riesgo para bien jurídico + deberes de salvamento</a:t>
          </a:r>
          <a:endParaRPr lang="es-CO" sz="1800" dirty="0"/>
        </a:p>
      </dgm:t>
    </dgm:pt>
    <dgm:pt modelId="{95A7DCF5-9884-4E4D-A233-71CE318BA31D}" type="parTrans" cxnId="{1A6106E6-3952-4657-82CE-9A33DECB3416}">
      <dgm:prSet/>
      <dgm:spPr/>
      <dgm:t>
        <a:bodyPr/>
        <a:lstStyle/>
        <a:p>
          <a:endParaRPr lang="es-CO"/>
        </a:p>
      </dgm:t>
    </dgm:pt>
    <dgm:pt modelId="{3B56C100-6049-48B6-8821-A66C206549A5}" type="sibTrans" cxnId="{1A6106E6-3952-4657-82CE-9A33DECB3416}">
      <dgm:prSet/>
      <dgm:spPr/>
      <dgm:t>
        <a:bodyPr/>
        <a:lstStyle/>
        <a:p>
          <a:endParaRPr lang="es-CO"/>
        </a:p>
      </dgm:t>
    </dgm:pt>
    <dgm:pt modelId="{C321FB8B-9C4F-497F-8328-661904D50249}" type="pres">
      <dgm:prSet presAssocID="{2F9BF11E-04AA-422A-A1BF-BDA3AD6D9B83}" presName="linear" presStyleCnt="0">
        <dgm:presLayoutVars>
          <dgm:dir/>
          <dgm:animLvl val="lvl"/>
          <dgm:resizeHandles val="exact"/>
        </dgm:presLayoutVars>
      </dgm:prSet>
      <dgm:spPr/>
    </dgm:pt>
    <dgm:pt modelId="{BF9C89A6-EAA9-4401-B42A-B7E5F4CF8A69}" type="pres">
      <dgm:prSet presAssocID="{9D6AFC74-DEA3-4111-B7BA-F3AD28B37F07}" presName="parentLin" presStyleCnt="0"/>
      <dgm:spPr/>
    </dgm:pt>
    <dgm:pt modelId="{2B056875-F54F-44BF-A837-718C66FA50AE}" type="pres">
      <dgm:prSet presAssocID="{9D6AFC74-DEA3-4111-B7BA-F3AD28B37F07}" presName="parentLeftMargin" presStyleLbl="node1" presStyleIdx="0" presStyleCnt="3"/>
      <dgm:spPr/>
    </dgm:pt>
    <dgm:pt modelId="{5811CF9F-28F5-4807-8996-D37CAE17F8BF}" type="pres">
      <dgm:prSet presAssocID="{9D6AFC74-DEA3-4111-B7BA-F3AD28B37F07}" presName="parentText" presStyleLbl="node1" presStyleIdx="0" presStyleCnt="3" custScaleX="87648" custScaleY="558359" custLinFactNeighborY="-67005">
        <dgm:presLayoutVars>
          <dgm:chMax val="0"/>
          <dgm:bulletEnabled val="1"/>
        </dgm:presLayoutVars>
      </dgm:prSet>
      <dgm:spPr/>
    </dgm:pt>
    <dgm:pt modelId="{8E193FA4-A36F-4962-BD42-3FC9FB70553C}" type="pres">
      <dgm:prSet presAssocID="{9D6AFC74-DEA3-4111-B7BA-F3AD28B37F07}" presName="negativeSpace" presStyleCnt="0"/>
      <dgm:spPr/>
    </dgm:pt>
    <dgm:pt modelId="{1C3DEBD1-B67C-4E9A-9A9E-F58B781698DA}" type="pres">
      <dgm:prSet presAssocID="{9D6AFC74-DEA3-4111-B7BA-F3AD28B37F07}" presName="childText" presStyleLbl="conFgAcc1" presStyleIdx="0" presStyleCnt="3">
        <dgm:presLayoutVars>
          <dgm:bulletEnabled val="1"/>
        </dgm:presLayoutVars>
      </dgm:prSet>
      <dgm:spPr/>
    </dgm:pt>
    <dgm:pt modelId="{24FD8E93-B278-4299-AB99-74720D17258B}" type="pres">
      <dgm:prSet presAssocID="{92061877-8953-4B93-9935-EA0325488422}" presName="spaceBetweenRectangles" presStyleCnt="0"/>
      <dgm:spPr/>
    </dgm:pt>
    <dgm:pt modelId="{EB7E52AA-31D2-45A0-BAEB-44D047CEFFE7}" type="pres">
      <dgm:prSet presAssocID="{5F2FE88C-F2AB-4F07-8E36-1B7BB1D6A61B}" presName="parentLin" presStyleCnt="0"/>
      <dgm:spPr/>
    </dgm:pt>
    <dgm:pt modelId="{152EDAF9-A86D-455E-8C54-6E68573496A8}" type="pres">
      <dgm:prSet presAssocID="{5F2FE88C-F2AB-4F07-8E36-1B7BB1D6A61B}" presName="parentLeftMargin" presStyleLbl="node1" presStyleIdx="0" presStyleCnt="3"/>
      <dgm:spPr/>
    </dgm:pt>
    <dgm:pt modelId="{6D481394-AEE8-46C7-8689-383BB2706281}" type="pres">
      <dgm:prSet presAssocID="{5F2FE88C-F2AB-4F07-8E36-1B7BB1D6A61B}" presName="parentText" presStyleLbl="node1" presStyleIdx="1" presStyleCnt="3" custScaleX="89914" custScaleY="482583" custLinFactNeighborX="-20259" custLinFactNeighborY="-38920">
        <dgm:presLayoutVars>
          <dgm:chMax val="0"/>
          <dgm:bulletEnabled val="1"/>
        </dgm:presLayoutVars>
      </dgm:prSet>
      <dgm:spPr/>
    </dgm:pt>
    <dgm:pt modelId="{46961BBC-39E7-445C-BAB4-ADC35D225275}" type="pres">
      <dgm:prSet presAssocID="{5F2FE88C-F2AB-4F07-8E36-1B7BB1D6A61B}" presName="negativeSpace" presStyleCnt="0"/>
      <dgm:spPr/>
    </dgm:pt>
    <dgm:pt modelId="{2EB7CA73-E533-4910-B387-6F4A2C3DED14}" type="pres">
      <dgm:prSet presAssocID="{5F2FE88C-F2AB-4F07-8E36-1B7BB1D6A61B}" presName="childText" presStyleLbl="conFgAcc1" presStyleIdx="1" presStyleCnt="3">
        <dgm:presLayoutVars>
          <dgm:bulletEnabled val="1"/>
        </dgm:presLayoutVars>
      </dgm:prSet>
      <dgm:spPr/>
    </dgm:pt>
    <dgm:pt modelId="{87136181-7DBE-426D-BD20-459BCF819111}" type="pres">
      <dgm:prSet presAssocID="{55B59725-8977-4679-91E3-6A9C3BDD2652}" presName="spaceBetweenRectangles" presStyleCnt="0"/>
      <dgm:spPr/>
    </dgm:pt>
    <dgm:pt modelId="{F985D123-EBDF-4889-ACA0-606DD43241AB}" type="pres">
      <dgm:prSet presAssocID="{9D9FC87D-896B-495C-A100-E2F0E42743AA}" presName="parentLin" presStyleCnt="0"/>
      <dgm:spPr/>
    </dgm:pt>
    <dgm:pt modelId="{C8EF3300-9BE7-4DD7-9F83-190ACC8BF992}" type="pres">
      <dgm:prSet presAssocID="{9D9FC87D-896B-495C-A100-E2F0E42743AA}" presName="parentLeftMargin" presStyleLbl="node1" presStyleIdx="1" presStyleCnt="3"/>
      <dgm:spPr/>
    </dgm:pt>
    <dgm:pt modelId="{62C8B732-316B-4DC8-94A4-E77DEDC5B983}" type="pres">
      <dgm:prSet presAssocID="{9D9FC87D-896B-495C-A100-E2F0E42743AA}" presName="parentText" presStyleLbl="node1" presStyleIdx="2" presStyleCnt="3" custScaleX="89488" custScaleY="524766" custLinFactNeighborX="-20259" custLinFactNeighborY="-51717">
        <dgm:presLayoutVars>
          <dgm:chMax val="0"/>
          <dgm:bulletEnabled val="1"/>
        </dgm:presLayoutVars>
      </dgm:prSet>
      <dgm:spPr/>
    </dgm:pt>
    <dgm:pt modelId="{8FB2A122-1476-4A81-853A-FB331226BC63}" type="pres">
      <dgm:prSet presAssocID="{9D9FC87D-896B-495C-A100-E2F0E42743AA}" presName="negativeSpace" presStyleCnt="0"/>
      <dgm:spPr/>
    </dgm:pt>
    <dgm:pt modelId="{DA4224DB-3D62-4967-921F-943A5C27E935}" type="pres">
      <dgm:prSet presAssocID="{9D9FC87D-896B-495C-A100-E2F0E42743AA}" presName="childText" presStyleLbl="conFgAcc1" presStyleIdx="2" presStyleCnt="3">
        <dgm:presLayoutVars>
          <dgm:bulletEnabled val="1"/>
        </dgm:presLayoutVars>
      </dgm:prSet>
      <dgm:spPr/>
    </dgm:pt>
  </dgm:ptLst>
  <dgm:cxnLst>
    <dgm:cxn modelId="{8CBEA61B-963C-417D-A99D-AFFAC0629DC9}" type="presOf" srcId="{9D6AFC74-DEA3-4111-B7BA-F3AD28B37F07}" destId="{5811CF9F-28F5-4807-8996-D37CAE17F8BF}" srcOrd="1" destOrd="0" presId="urn:microsoft.com/office/officeart/2005/8/layout/list1"/>
    <dgm:cxn modelId="{4D3DB737-FB02-4486-A7A9-EB5A76192FA2}" type="presOf" srcId="{9D9FC87D-896B-495C-A100-E2F0E42743AA}" destId="{62C8B732-316B-4DC8-94A4-E77DEDC5B983}" srcOrd="1" destOrd="0" presId="urn:microsoft.com/office/officeart/2005/8/layout/list1"/>
    <dgm:cxn modelId="{95678857-A3DC-44D4-949A-324BC9E65DDE}" srcId="{2F9BF11E-04AA-422A-A1BF-BDA3AD6D9B83}" destId="{9D6AFC74-DEA3-4111-B7BA-F3AD28B37F07}" srcOrd="0" destOrd="0" parTransId="{E9E49F37-A126-414B-A73A-A276F6890BF3}" sibTransId="{92061877-8953-4B93-9935-EA0325488422}"/>
    <dgm:cxn modelId="{18335A59-ABE8-4EEE-96C8-90F844B0D6BB}" type="presOf" srcId="{5F2FE88C-F2AB-4F07-8E36-1B7BB1D6A61B}" destId="{6D481394-AEE8-46C7-8689-383BB2706281}" srcOrd="1" destOrd="0" presId="urn:microsoft.com/office/officeart/2005/8/layout/list1"/>
    <dgm:cxn modelId="{CE518B6C-41BC-48C8-87B0-0C6CD6DADB71}" srcId="{2F9BF11E-04AA-422A-A1BF-BDA3AD6D9B83}" destId="{5F2FE88C-F2AB-4F07-8E36-1B7BB1D6A61B}" srcOrd="1" destOrd="0" parTransId="{E2E452B8-47DE-4C65-9EF5-28F0AA613A85}" sibTransId="{55B59725-8977-4679-91E3-6A9C3BDD2652}"/>
    <dgm:cxn modelId="{72A3C8A5-3409-4015-9F91-34C07B348D44}" type="presOf" srcId="{9D9FC87D-896B-495C-A100-E2F0E42743AA}" destId="{C8EF3300-9BE7-4DD7-9F83-190ACC8BF992}" srcOrd="0" destOrd="0" presId="urn:microsoft.com/office/officeart/2005/8/layout/list1"/>
    <dgm:cxn modelId="{9BE774B2-532F-4E04-8AC9-321D066ABF37}" type="presOf" srcId="{5F2FE88C-F2AB-4F07-8E36-1B7BB1D6A61B}" destId="{152EDAF9-A86D-455E-8C54-6E68573496A8}" srcOrd="0" destOrd="0" presId="urn:microsoft.com/office/officeart/2005/8/layout/list1"/>
    <dgm:cxn modelId="{8F6484C6-93C1-4225-AD52-58499504E32F}" type="presOf" srcId="{2F9BF11E-04AA-422A-A1BF-BDA3AD6D9B83}" destId="{C321FB8B-9C4F-497F-8328-661904D50249}" srcOrd="0" destOrd="0" presId="urn:microsoft.com/office/officeart/2005/8/layout/list1"/>
    <dgm:cxn modelId="{894C48DE-D0FC-427D-BDCA-E387AF98AE92}" type="presOf" srcId="{9D6AFC74-DEA3-4111-B7BA-F3AD28B37F07}" destId="{2B056875-F54F-44BF-A837-718C66FA50AE}" srcOrd="0" destOrd="0" presId="urn:microsoft.com/office/officeart/2005/8/layout/list1"/>
    <dgm:cxn modelId="{1A6106E6-3952-4657-82CE-9A33DECB3416}" srcId="{2F9BF11E-04AA-422A-A1BF-BDA3AD6D9B83}" destId="{9D9FC87D-896B-495C-A100-E2F0E42743AA}" srcOrd="2" destOrd="0" parTransId="{95A7DCF5-9884-4E4D-A233-71CE318BA31D}" sibTransId="{3B56C100-6049-48B6-8821-A66C206549A5}"/>
    <dgm:cxn modelId="{C4884F4F-C4D9-432C-9650-41D0E5CD5C63}" type="presParOf" srcId="{C321FB8B-9C4F-497F-8328-661904D50249}" destId="{BF9C89A6-EAA9-4401-B42A-B7E5F4CF8A69}" srcOrd="0" destOrd="0" presId="urn:microsoft.com/office/officeart/2005/8/layout/list1"/>
    <dgm:cxn modelId="{97472F3E-E6EB-41A6-9C21-D45BF3406105}" type="presParOf" srcId="{BF9C89A6-EAA9-4401-B42A-B7E5F4CF8A69}" destId="{2B056875-F54F-44BF-A837-718C66FA50AE}" srcOrd="0" destOrd="0" presId="urn:microsoft.com/office/officeart/2005/8/layout/list1"/>
    <dgm:cxn modelId="{52E1D18E-06BD-4514-A9DB-9D148C961DAD}" type="presParOf" srcId="{BF9C89A6-EAA9-4401-B42A-B7E5F4CF8A69}" destId="{5811CF9F-28F5-4807-8996-D37CAE17F8BF}" srcOrd="1" destOrd="0" presId="urn:microsoft.com/office/officeart/2005/8/layout/list1"/>
    <dgm:cxn modelId="{15B281DE-5AB3-4B01-A8CA-33BD4BB0665D}" type="presParOf" srcId="{C321FB8B-9C4F-497F-8328-661904D50249}" destId="{8E193FA4-A36F-4962-BD42-3FC9FB70553C}" srcOrd="1" destOrd="0" presId="urn:microsoft.com/office/officeart/2005/8/layout/list1"/>
    <dgm:cxn modelId="{A0DE321B-E97B-4EA3-9F81-200B5CA2D5F2}" type="presParOf" srcId="{C321FB8B-9C4F-497F-8328-661904D50249}" destId="{1C3DEBD1-B67C-4E9A-9A9E-F58B781698DA}" srcOrd="2" destOrd="0" presId="urn:microsoft.com/office/officeart/2005/8/layout/list1"/>
    <dgm:cxn modelId="{46C24871-D7D1-4046-8269-43ED8692ED71}" type="presParOf" srcId="{C321FB8B-9C4F-497F-8328-661904D50249}" destId="{24FD8E93-B278-4299-AB99-74720D17258B}" srcOrd="3" destOrd="0" presId="urn:microsoft.com/office/officeart/2005/8/layout/list1"/>
    <dgm:cxn modelId="{598D4A21-D792-40DA-9BDF-B2B2A7443B11}" type="presParOf" srcId="{C321FB8B-9C4F-497F-8328-661904D50249}" destId="{EB7E52AA-31D2-45A0-BAEB-44D047CEFFE7}" srcOrd="4" destOrd="0" presId="urn:microsoft.com/office/officeart/2005/8/layout/list1"/>
    <dgm:cxn modelId="{55FEB0A1-D94D-44D6-8D10-58337F8B10CC}" type="presParOf" srcId="{EB7E52AA-31D2-45A0-BAEB-44D047CEFFE7}" destId="{152EDAF9-A86D-455E-8C54-6E68573496A8}" srcOrd="0" destOrd="0" presId="urn:microsoft.com/office/officeart/2005/8/layout/list1"/>
    <dgm:cxn modelId="{6AFB45CC-3F33-4EFF-AC59-F7AFB8BFD6A3}" type="presParOf" srcId="{EB7E52AA-31D2-45A0-BAEB-44D047CEFFE7}" destId="{6D481394-AEE8-46C7-8689-383BB2706281}" srcOrd="1" destOrd="0" presId="urn:microsoft.com/office/officeart/2005/8/layout/list1"/>
    <dgm:cxn modelId="{03ED87A5-2FAF-4EF5-AB5D-955650148033}" type="presParOf" srcId="{C321FB8B-9C4F-497F-8328-661904D50249}" destId="{46961BBC-39E7-445C-BAB4-ADC35D225275}" srcOrd="5" destOrd="0" presId="urn:microsoft.com/office/officeart/2005/8/layout/list1"/>
    <dgm:cxn modelId="{10651A76-FB7A-4DC6-B93E-98B608EDA7F6}" type="presParOf" srcId="{C321FB8B-9C4F-497F-8328-661904D50249}" destId="{2EB7CA73-E533-4910-B387-6F4A2C3DED14}" srcOrd="6" destOrd="0" presId="urn:microsoft.com/office/officeart/2005/8/layout/list1"/>
    <dgm:cxn modelId="{57BB93A1-2D7D-4B03-810A-7850175A8A6D}" type="presParOf" srcId="{C321FB8B-9C4F-497F-8328-661904D50249}" destId="{87136181-7DBE-426D-BD20-459BCF819111}" srcOrd="7" destOrd="0" presId="urn:microsoft.com/office/officeart/2005/8/layout/list1"/>
    <dgm:cxn modelId="{639954E4-776F-4AA1-AE2B-5DF02EC17F38}" type="presParOf" srcId="{C321FB8B-9C4F-497F-8328-661904D50249}" destId="{F985D123-EBDF-4889-ACA0-606DD43241AB}" srcOrd="8" destOrd="0" presId="urn:microsoft.com/office/officeart/2005/8/layout/list1"/>
    <dgm:cxn modelId="{4253D7C2-5A04-4F95-9BBD-56085685B0F7}" type="presParOf" srcId="{F985D123-EBDF-4889-ACA0-606DD43241AB}" destId="{C8EF3300-9BE7-4DD7-9F83-190ACC8BF992}" srcOrd="0" destOrd="0" presId="urn:microsoft.com/office/officeart/2005/8/layout/list1"/>
    <dgm:cxn modelId="{1D810169-3AA1-4448-B704-633578F5D2B0}" type="presParOf" srcId="{F985D123-EBDF-4889-ACA0-606DD43241AB}" destId="{62C8B732-316B-4DC8-94A4-E77DEDC5B983}" srcOrd="1" destOrd="0" presId="urn:microsoft.com/office/officeart/2005/8/layout/list1"/>
    <dgm:cxn modelId="{759E1C77-B9A9-420A-9ED8-0779A6924BD0}" type="presParOf" srcId="{C321FB8B-9C4F-497F-8328-661904D50249}" destId="{8FB2A122-1476-4A81-853A-FB331226BC63}" srcOrd="9" destOrd="0" presId="urn:microsoft.com/office/officeart/2005/8/layout/list1"/>
    <dgm:cxn modelId="{9169A379-4BB5-4508-BBB1-090EA6E601A3}" type="presParOf" srcId="{C321FB8B-9C4F-497F-8328-661904D50249}" destId="{DA4224DB-3D62-4967-921F-943A5C27E935}"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FE0580-7030-43D2-835A-D716886FCB17}"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s-CO"/>
        </a:p>
      </dgm:t>
    </dgm:pt>
    <dgm:pt modelId="{660E6B88-630E-4DF6-8B1F-B22D612CF2DF}">
      <dgm:prSet phldrT="[Texto]"/>
      <dgm:spPr/>
      <dgm:t>
        <a:bodyPr/>
        <a:lstStyle/>
        <a:p>
          <a:r>
            <a:rPr lang="es-ES" b="1" dirty="0">
              <a:effectLst>
                <a:outerShdw blurRad="38100" dist="38100" dir="2700000" algn="tl">
                  <a:srgbClr val="000000">
                    <a:alpha val="43137"/>
                  </a:srgbClr>
                </a:outerShdw>
              </a:effectLst>
            </a:rPr>
            <a:t>FORMALES</a:t>
          </a:r>
          <a:endParaRPr lang="es-CO" b="1" dirty="0">
            <a:effectLst>
              <a:outerShdw blurRad="38100" dist="38100" dir="2700000" algn="tl">
                <a:srgbClr val="000000">
                  <a:alpha val="43137"/>
                </a:srgbClr>
              </a:outerShdw>
            </a:effectLst>
          </a:endParaRPr>
        </a:p>
      </dgm:t>
    </dgm:pt>
    <dgm:pt modelId="{83CF83C2-0FCC-4ED7-9ABB-B003FF725812}" type="parTrans" cxnId="{B3B3AB5D-C4F2-482F-BC5F-D2F5CE052CD1}">
      <dgm:prSet/>
      <dgm:spPr/>
      <dgm:t>
        <a:bodyPr/>
        <a:lstStyle/>
        <a:p>
          <a:endParaRPr lang="es-CO"/>
        </a:p>
      </dgm:t>
    </dgm:pt>
    <dgm:pt modelId="{CE2BF1D9-492C-4A88-82BD-B0D467C15496}" type="sibTrans" cxnId="{B3B3AB5D-C4F2-482F-BC5F-D2F5CE052CD1}">
      <dgm:prSet/>
      <dgm:spPr/>
      <dgm:t>
        <a:bodyPr/>
        <a:lstStyle/>
        <a:p>
          <a:endParaRPr lang="es-CO"/>
        </a:p>
      </dgm:t>
    </dgm:pt>
    <dgm:pt modelId="{06E61F74-ED72-4304-AFF1-AC693E74EC9A}">
      <dgm:prSet phldrT="[Texto]"/>
      <dgm:spPr/>
      <dgm:t>
        <a:bodyPr/>
        <a:lstStyle/>
        <a:p>
          <a:r>
            <a:rPr lang="es-ES" dirty="0"/>
            <a:t>Constitución </a:t>
          </a:r>
          <a:endParaRPr lang="es-CO" dirty="0"/>
        </a:p>
      </dgm:t>
    </dgm:pt>
    <dgm:pt modelId="{59E6DC8E-7550-4716-A7DC-F3EED17FE0DA}" type="parTrans" cxnId="{F98E3E26-0FA2-4EE5-A057-506F12FE7EF7}">
      <dgm:prSet/>
      <dgm:spPr/>
      <dgm:t>
        <a:bodyPr/>
        <a:lstStyle/>
        <a:p>
          <a:endParaRPr lang="es-CO"/>
        </a:p>
      </dgm:t>
    </dgm:pt>
    <dgm:pt modelId="{F5545865-CE86-4222-A4FB-61B351FB6FEA}" type="sibTrans" cxnId="{F98E3E26-0FA2-4EE5-A057-506F12FE7EF7}">
      <dgm:prSet/>
      <dgm:spPr/>
      <dgm:t>
        <a:bodyPr/>
        <a:lstStyle/>
        <a:p>
          <a:endParaRPr lang="es-CO"/>
        </a:p>
      </dgm:t>
    </dgm:pt>
    <dgm:pt modelId="{73037A25-784A-469F-808F-4D33CC292867}">
      <dgm:prSet phldrT="[Texto]"/>
      <dgm:spPr/>
      <dgm:t>
        <a:bodyPr/>
        <a:lstStyle/>
        <a:p>
          <a:r>
            <a:rPr lang="es-ES" dirty="0"/>
            <a:t>Ley</a:t>
          </a:r>
          <a:endParaRPr lang="es-CO" dirty="0"/>
        </a:p>
      </dgm:t>
    </dgm:pt>
    <dgm:pt modelId="{87AAC145-3A7F-4651-B44B-CDF69793BDD8}" type="parTrans" cxnId="{F38695B9-46A2-4776-B5CF-73673621AA7B}">
      <dgm:prSet/>
      <dgm:spPr/>
      <dgm:t>
        <a:bodyPr/>
        <a:lstStyle/>
        <a:p>
          <a:endParaRPr lang="es-CO"/>
        </a:p>
      </dgm:t>
    </dgm:pt>
    <dgm:pt modelId="{BDD0026C-179A-425D-8973-D8F3317113C7}" type="sibTrans" cxnId="{F38695B9-46A2-4776-B5CF-73673621AA7B}">
      <dgm:prSet/>
      <dgm:spPr/>
      <dgm:t>
        <a:bodyPr/>
        <a:lstStyle/>
        <a:p>
          <a:endParaRPr lang="es-CO"/>
        </a:p>
      </dgm:t>
    </dgm:pt>
    <dgm:pt modelId="{85AB9404-E52F-4106-9A16-C7053458E83A}">
      <dgm:prSet phldrT="[Texto]"/>
      <dgm:spPr/>
      <dgm:t>
        <a:bodyPr/>
        <a:lstStyle/>
        <a:p>
          <a:r>
            <a:rPr lang="es-ES" b="1" dirty="0">
              <a:effectLst>
                <a:outerShdw blurRad="38100" dist="38100" dir="2700000" algn="tl">
                  <a:srgbClr val="000000">
                    <a:alpha val="43137"/>
                  </a:srgbClr>
                </a:outerShdw>
              </a:effectLst>
            </a:rPr>
            <a:t>MATERIALES: PERSONAS</a:t>
          </a:r>
        </a:p>
        <a:p>
          <a:r>
            <a:rPr lang="es-CO" b="1" dirty="0">
              <a:effectLst>
                <a:outerShdw blurRad="38100" dist="38100" dir="2700000" algn="tl">
                  <a:srgbClr val="000000">
                    <a:alpha val="43137"/>
                  </a:srgbClr>
                </a:outerShdw>
              </a:effectLst>
            </a:rPr>
            <a:t>PROTECCIÓN DE BIEN JURÍDICO</a:t>
          </a:r>
        </a:p>
      </dgm:t>
    </dgm:pt>
    <dgm:pt modelId="{FE7A3F05-C7B0-447B-9579-929C19FB1062}" type="parTrans" cxnId="{B8E11CA6-E2EA-40C5-B204-B81533BB37BA}">
      <dgm:prSet/>
      <dgm:spPr/>
      <dgm:t>
        <a:bodyPr/>
        <a:lstStyle/>
        <a:p>
          <a:endParaRPr lang="es-CO"/>
        </a:p>
      </dgm:t>
    </dgm:pt>
    <dgm:pt modelId="{583E499B-EFA3-4A3F-9F9A-940EF3966901}" type="sibTrans" cxnId="{B8E11CA6-E2EA-40C5-B204-B81533BB37BA}">
      <dgm:prSet/>
      <dgm:spPr/>
      <dgm:t>
        <a:bodyPr/>
        <a:lstStyle/>
        <a:p>
          <a:endParaRPr lang="es-CO"/>
        </a:p>
      </dgm:t>
    </dgm:pt>
    <dgm:pt modelId="{D71E9E00-6570-4E62-B3C3-58154251CD68}">
      <dgm:prSet phldrT="[Texto]"/>
      <dgm:spPr/>
      <dgm:t>
        <a:bodyPr/>
        <a:lstStyle/>
        <a:p>
          <a:r>
            <a:rPr lang="es-ES" dirty="0"/>
            <a:t>Estrecho vínculo familiar - comunidad de vida. (No. 2 Art 25-Art 42 const)</a:t>
          </a:r>
          <a:endParaRPr lang="es-CO" dirty="0"/>
        </a:p>
      </dgm:t>
    </dgm:pt>
    <dgm:pt modelId="{2694E67D-B749-490D-9BCB-B5511CBE9240}" type="parTrans" cxnId="{16BFCFA4-F873-4CC0-8EA8-F755576EA522}">
      <dgm:prSet/>
      <dgm:spPr/>
      <dgm:t>
        <a:bodyPr/>
        <a:lstStyle/>
        <a:p>
          <a:endParaRPr lang="es-CO"/>
        </a:p>
      </dgm:t>
    </dgm:pt>
    <dgm:pt modelId="{900DE5CC-0746-4AA1-B00F-E48356685EB3}" type="sibTrans" cxnId="{16BFCFA4-F873-4CC0-8EA8-F755576EA522}">
      <dgm:prSet/>
      <dgm:spPr/>
      <dgm:t>
        <a:bodyPr/>
        <a:lstStyle/>
        <a:p>
          <a:endParaRPr lang="es-CO"/>
        </a:p>
      </dgm:t>
    </dgm:pt>
    <dgm:pt modelId="{0A7B2CFB-75B1-496A-8D0A-708CEA363787}">
      <dgm:prSet phldrT="[Texto]"/>
      <dgm:spPr/>
      <dgm:t>
        <a:bodyPr/>
        <a:lstStyle/>
        <a:p>
          <a:r>
            <a:rPr lang="es-ES" b="1" dirty="0">
              <a:effectLst>
                <a:outerShdw blurRad="38100" dist="38100" dir="2700000" algn="tl">
                  <a:srgbClr val="000000">
                    <a:alpha val="43137"/>
                  </a:srgbClr>
                </a:outerShdw>
              </a:effectLst>
            </a:rPr>
            <a:t>MATERIALES:FUENTES DE PELIGRO</a:t>
          </a:r>
          <a:endParaRPr lang="es-CO" b="1" dirty="0">
            <a:effectLst>
              <a:outerShdw blurRad="38100" dist="38100" dir="2700000" algn="tl">
                <a:srgbClr val="000000">
                  <a:alpha val="43137"/>
                </a:srgbClr>
              </a:outerShdw>
            </a:effectLst>
          </a:endParaRPr>
        </a:p>
      </dgm:t>
    </dgm:pt>
    <dgm:pt modelId="{F69D2D95-1562-422B-8D6D-6111493D9A17}" type="parTrans" cxnId="{13E3624E-D046-4572-95AC-49DAABD3B612}">
      <dgm:prSet/>
      <dgm:spPr/>
      <dgm:t>
        <a:bodyPr/>
        <a:lstStyle/>
        <a:p>
          <a:endParaRPr lang="es-CO"/>
        </a:p>
      </dgm:t>
    </dgm:pt>
    <dgm:pt modelId="{C57B9588-3482-47FA-B6E5-591D18DE81DF}" type="sibTrans" cxnId="{13E3624E-D046-4572-95AC-49DAABD3B612}">
      <dgm:prSet/>
      <dgm:spPr/>
      <dgm:t>
        <a:bodyPr/>
        <a:lstStyle/>
        <a:p>
          <a:endParaRPr lang="es-CO"/>
        </a:p>
      </dgm:t>
    </dgm:pt>
    <dgm:pt modelId="{44606862-4753-4F7C-988B-B7CD8CDD3B17}">
      <dgm:prSet phldrT="[Texto]"/>
      <dgm:spPr/>
      <dgm:t>
        <a:bodyPr/>
        <a:lstStyle/>
        <a:p>
          <a:r>
            <a:rPr lang="es-ES" dirty="0"/>
            <a:t>Injerencia o actuar precedente (No. 4 Art 25):</a:t>
          </a:r>
          <a:endParaRPr lang="es-CO" dirty="0"/>
        </a:p>
      </dgm:t>
    </dgm:pt>
    <dgm:pt modelId="{81DFACC7-953D-44CF-BACD-BBAA50BD1092}" type="parTrans" cxnId="{880B6268-A122-4ED6-AB18-4B335521DFA9}">
      <dgm:prSet/>
      <dgm:spPr/>
      <dgm:t>
        <a:bodyPr/>
        <a:lstStyle/>
        <a:p>
          <a:endParaRPr lang="es-CO"/>
        </a:p>
      </dgm:t>
    </dgm:pt>
    <dgm:pt modelId="{250C0033-3C53-44F5-94BB-ED8E84E7939A}" type="sibTrans" cxnId="{880B6268-A122-4ED6-AB18-4B335521DFA9}">
      <dgm:prSet/>
      <dgm:spPr/>
      <dgm:t>
        <a:bodyPr/>
        <a:lstStyle/>
        <a:p>
          <a:endParaRPr lang="es-CO"/>
        </a:p>
      </dgm:t>
    </dgm:pt>
    <dgm:pt modelId="{CCCB2938-08D5-4A31-8AD0-AE304135D005}">
      <dgm:prSet phldrT="[Texto]"/>
      <dgm:spPr/>
      <dgm:t>
        <a:bodyPr/>
        <a:lstStyle/>
        <a:p>
          <a:r>
            <a:rPr lang="es-ES" dirty="0"/>
            <a:t>Contrato </a:t>
          </a:r>
          <a:endParaRPr lang="es-CO" dirty="0"/>
        </a:p>
      </dgm:t>
    </dgm:pt>
    <dgm:pt modelId="{00274152-AD07-49DA-9708-C203B9C963B7}" type="parTrans" cxnId="{B2522AB7-1A54-44B5-8A6F-DABDE33DB5F1}">
      <dgm:prSet/>
      <dgm:spPr/>
      <dgm:t>
        <a:bodyPr/>
        <a:lstStyle/>
        <a:p>
          <a:endParaRPr lang="es-CO"/>
        </a:p>
      </dgm:t>
    </dgm:pt>
    <dgm:pt modelId="{0ECDAC28-3678-4DEF-93D7-9E726AB59985}" type="sibTrans" cxnId="{B2522AB7-1A54-44B5-8A6F-DABDE33DB5F1}">
      <dgm:prSet/>
      <dgm:spPr/>
      <dgm:t>
        <a:bodyPr/>
        <a:lstStyle/>
        <a:p>
          <a:endParaRPr lang="es-CO"/>
        </a:p>
      </dgm:t>
    </dgm:pt>
    <dgm:pt modelId="{BBB21332-2F73-4ACD-8CEB-A81438F6506B}">
      <dgm:prSet phldrT="[Texto]"/>
      <dgm:spPr/>
      <dgm:t>
        <a:bodyPr/>
        <a:lstStyle/>
        <a:p>
          <a:r>
            <a:rPr lang="es-ES" dirty="0"/>
            <a:t>Comunidad de peligro(No.3 Art 25).</a:t>
          </a:r>
          <a:endParaRPr lang="es-CO" dirty="0"/>
        </a:p>
      </dgm:t>
    </dgm:pt>
    <dgm:pt modelId="{C01D14CE-E574-496E-A102-A9EF25471312}" type="parTrans" cxnId="{F3182A59-F0E5-40A6-8CBC-ED681AE3A954}">
      <dgm:prSet/>
      <dgm:spPr/>
      <dgm:t>
        <a:bodyPr/>
        <a:lstStyle/>
        <a:p>
          <a:endParaRPr lang="es-CO"/>
        </a:p>
      </dgm:t>
    </dgm:pt>
    <dgm:pt modelId="{DB9B7F15-3A5B-492F-8B65-A0E3822716C0}" type="sibTrans" cxnId="{F3182A59-F0E5-40A6-8CBC-ED681AE3A954}">
      <dgm:prSet/>
      <dgm:spPr/>
      <dgm:t>
        <a:bodyPr/>
        <a:lstStyle/>
        <a:p>
          <a:endParaRPr lang="es-CO"/>
        </a:p>
      </dgm:t>
    </dgm:pt>
    <dgm:pt modelId="{C8AB2452-AA3F-4B40-982A-4A2374562599}">
      <dgm:prSet phldrT="[Texto]"/>
      <dgm:spPr/>
      <dgm:t>
        <a:bodyPr/>
        <a:lstStyle/>
        <a:p>
          <a:r>
            <a:rPr lang="es-ES" dirty="0"/>
            <a:t>Asunción voluntaria (No. 1 Art 25).</a:t>
          </a:r>
          <a:endParaRPr lang="es-CO" dirty="0"/>
        </a:p>
      </dgm:t>
    </dgm:pt>
    <dgm:pt modelId="{8B187112-FA63-49BB-99C0-264EF78A0A15}" type="parTrans" cxnId="{616717CA-3F8E-4E4E-BAE6-5AE93D3F4F89}">
      <dgm:prSet/>
      <dgm:spPr/>
      <dgm:t>
        <a:bodyPr/>
        <a:lstStyle/>
        <a:p>
          <a:endParaRPr lang="es-CO"/>
        </a:p>
      </dgm:t>
    </dgm:pt>
    <dgm:pt modelId="{EC63BB9C-11B6-487C-A01B-F62642B812BF}" type="sibTrans" cxnId="{616717CA-3F8E-4E4E-BAE6-5AE93D3F4F89}">
      <dgm:prSet/>
      <dgm:spPr/>
      <dgm:t>
        <a:bodyPr/>
        <a:lstStyle/>
        <a:p>
          <a:endParaRPr lang="es-CO"/>
        </a:p>
      </dgm:t>
    </dgm:pt>
    <dgm:pt modelId="{62638530-D422-43FB-9F49-F14EFA778A2C}">
      <dgm:prSet phldrT="[Texto]"/>
      <dgm:spPr/>
      <dgm:t>
        <a:bodyPr/>
        <a:lstStyle/>
        <a:p>
          <a:endParaRPr lang="es-CO" dirty="0"/>
        </a:p>
      </dgm:t>
    </dgm:pt>
    <dgm:pt modelId="{36F838F1-3E31-46BB-98D3-675AE94FC3CD}" type="parTrans" cxnId="{4113D7BA-3FC5-4EBD-ADA3-5075C4D0469B}">
      <dgm:prSet/>
      <dgm:spPr/>
      <dgm:t>
        <a:bodyPr/>
        <a:lstStyle/>
        <a:p>
          <a:endParaRPr lang="es-CO"/>
        </a:p>
      </dgm:t>
    </dgm:pt>
    <dgm:pt modelId="{22BB9DD7-75D7-408E-A8AD-AA87EE82752C}" type="sibTrans" cxnId="{4113D7BA-3FC5-4EBD-ADA3-5075C4D0469B}">
      <dgm:prSet/>
      <dgm:spPr/>
      <dgm:t>
        <a:bodyPr/>
        <a:lstStyle/>
        <a:p>
          <a:endParaRPr lang="es-CO"/>
        </a:p>
      </dgm:t>
    </dgm:pt>
    <dgm:pt modelId="{05E98169-1331-4771-A9C4-B7076961AA30}">
      <dgm:prSet phldrT="[Texto]"/>
      <dgm:spPr/>
      <dgm:t>
        <a:bodyPr/>
        <a:lstStyle/>
        <a:p>
          <a:endParaRPr lang="es-CO" dirty="0"/>
        </a:p>
      </dgm:t>
    </dgm:pt>
    <dgm:pt modelId="{18894005-92C2-4376-8FE7-5CCAD4E8E621}" type="parTrans" cxnId="{CF461A2F-B833-4F01-8117-8E27D4732A24}">
      <dgm:prSet/>
      <dgm:spPr/>
      <dgm:t>
        <a:bodyPr/>
        <a:lstStyle/>
        <a:p>
          <a:endParaRPr lang="es-CO"/>
        </a:p>
      </dgm:t>
    </dgm:pt>
    <dgm:pt modelId="{47E17008-A04B-4788-A472-EC78E8E9689C}" type="sibTrans" cxnId="{CF461A2F-B833-4F01-8117-8E27D4732A24}">
      <dgm:prSet/>
      <dgm:spPr/>
      <dgm:t>
        <a:bodyPr/>
        <a:lstStyle/>
        <a:p>
          <a:endParaRPr lang="es-CO"/>
        </a:p>
      </dgm:t>
    </dgm:pt>
    <dgm:pt modelId="{3CCA3A78-A706-4B32-A5B9-FCFE9D628894}">
      <dgm:prSet phldrT="[Texto]"/>
      <dgm:spPr/>
      <dgm:t>
        <a:bodyPr/>
        <a:lstStyle/>
        <a:p>
          <a:endParaRPr lang="es-CO" dirty="0"/>
        </a:p>
      </dgm:t>
    </dgm:pt>
    <dgm:pt modelId="{E1B570A2-FDAA-4AC5-9825-2F4D62A291FE}" type="parTrans" cxnId="{4DB443E8-8F4A-4D25-BE69-518228E58AA7}">
      <dgm:prSet/>
      <dgm:spPr/>
      <dgm:t>
        <a:bodyPr/>
        <a:lstStyle/>
        <a:p>
          <a:endParaRPr lang="es-CO"/>
        </a:p>
      </dgm:t>
    </dgm:pt>
    <dgm:pt modelId="{B1902C1C-5702-4FA3-BF85-5E2E45C869DE}" type="sibTrans" cxnId="{4DB443E8-8F4A-4D25-BE69-518228E58AA7}">
      <dgm:prSet/>
      <dgm:spPr/>
      <dgm:t>
        <a:bodyPr/>
        <a:lstStyle/>
        <a:p>
          <a:endParaRPr lang="es-CO"/>
        </a:p>
      </dgm:t>
    </dgm:pt>
    <dgm:pt modelId="{96177507-8153-4334-8604-E7070F70A193}">
      <dgm:prSet phldrT="[Texto]"/>
      <dgm:spPr/>
      <dgm:t>
        <a:bodyPr/>
        <a:lstStyle/>
        <a:p>
          <a:endParaRPr lang="es-CO" dirty="0"/>
        </a:p>
      </dgm:t>
    </dgm:pt>
    <dgm:pt modelId="{27DE5E96-FD4F-434D-AB12-5804A1B92F9F}" type="parTrans" cxnId="{E127C3A6-9925-40C9-B7DD-AAD6E12FD403}">
      <dgm:prSet/>
      <dgm:spPr/>
      <dgm:t>
        <a:bodyPr/>
        <a:lstStyle/>
        <a:p>
          <a:endParaRPr lang="es-CO"/>
        </a:p>
      </dgm:t>
    </dgm:pt>
    <dgm:pt modelId="{3BD85A06-4A8A-47A8-B2F3-3C0CC9DCB7B6}" type="sibTrans" cxnId="{E127C3A6-9925-40C9-B7DD-AAD6E12FD403}">
      <dgm:prSet/>
      <dgm:spPr/>
      <dgm:t>
        <a:bodyPr/>
        <a:lstStyle/>
        <a:p>
          <a:endParaRPr lang="es-CO"/>
        </a:p>
      </dgm:t>
    </dgm:pt>
    <dgm:pt modelId="{C8C89F3D-F8A1-43F8-BC44-C025B5D395FB}">
      <dgm:prSet phldrT="[Texto]"/>
      <dgm:spPr/>
      <dgm:t>
        <a:bodyPr/>
        <a:lstStyle/>
        <a:p>
          <a:endParaRPr lang="es-CO" dirty="0"/>
        </a:p>
      </dgm:t>
    </dgm:pt>
    <dgm:pt modelId="{7B294282-0A8A-4552-A4A1-29BF87B1068C}" type="parTrans" cxnId="{CBB61AD7-6260-4E3D-983A-63C34D58F50C}">
      <dgm:prSet/>
      <dgm:spPr/>
      <dgm:t>
        <a:bodyPr/>
        <a:lstStyle/>
        <a:p>
          <a:endParaRPr lang="es-CO"/>
        </a:p>
      </dgm:t>
    </dgm:pt>
    <dgm:pt modelId="{7DF614C6-910A-4C62-94A5-043569D7F365}" type="sibTrans" cxnId="{CBB61AD7-6260-4E3D-983A-63C34D58F50C}">
      <dgm:prSet/>
      <dgm:spPr/>
      <dgm:t>
        <a:bodyPr/>
        <a:lstStyle/>
        <a:p>
          <a:endParaRPr lang="es-CO"/>
        </a:p>
      </dgm:t>
    </dgm:pt>
    <dgm:pt modelId="{989055F0-DC19-4FFE-B46E-31D82D97F252}">
      <dgm:prSet phldrT="[Texto]"/>
      <dgm:spPr/>
      <dgm:t>
        <a:bodyPr/>
        <a:lstStyle/>
        <a:p>
          <a:endParaRPr lang="es-CO" dirty="0"/>
        </a:p>
      </dgm:t>
    </dgm:pt>
    <dgm:pt modelId="{4534D3FA-558D-4BC7-95E9-09BB1138E490}" type="parTrans" cxnId="{75AC4EAE-64EB-4B9E-A963-A736BBDD910A}">
      <dgm:prSet/>
      <dgm:spPr/>
      <dgm:t>
        <a:bodyPr/>
        <a:lstStyle/>
        <a:p>
          <a:endParaRPr lang="es-CO"/>
        </a:p>
      </dgm:t>
    </dgm:pt>
    <dgm:pt modelId="{DBEAE119-E5D3-4DA7-BC66-BB1B768AB5F0}" type="sibTrans" cxnId="{75AC4EAE-64EB-4B9E-A963-A736BBDD910A}">
      <dgm:prSet/>
      <dgm:spPr/>
      <dgm:t>
        <a:bodyPr/>
        <a:lstStyle/>
        <a:p>
          <a:endParaRPr lang="es-CO"/>
        </a:p>
      </dgm:t>
    </dgm:pt>
    <dgm:pt modelId="{242D0DE8-AEAC-4AB7-822E-9727B1D504DC}">
      <dgm:prSet phldrT="[Texto]"/>
      <dgm:spPr/>
      <dgm:t>
        <a:bodyPr/>
        <a:lstStyle/>
        <a:p>
          <a:endParaRPr lang="es-CO" dirty="0"/>
        </a:p>
      </dgm:t>
    </dgm:pt>
    <dgm:pt modelId="{9019312D-8D67-407A-AFC8-15A8A3691D40}" type="parTrans" cxnId="{13A43EED-352F-4F71-BC64-414B2D2D39ED}">
      <dgm:prSet/>
      <dgm:spPr/>
      <dgm:t>
        <a:bodyPr/>
        <a:lstStyle/>
        <a:p>
          <a:endParaRPr lang="es-CO"/>
        </a:p>
      </dgm:t>
    </dgm:pt>
    <dgm:pt modelId="{E3EFEA2F-D1A5-4C4B-B48E-FD9DA9414F08}" type="sibTrans" cxnId="{13A43EED-352F-4F71-BC64-414B2D2D39ED}">
      <dgm:prSet/>
      <dgm:spPr/>
      <dgm:t>
        <a:bodyPr/>
        <a:lstStyle/>
        <a:p>
          <a:endParaRPr lang="es-CO"/>
        </a:p>
      </dgm:t>
    </dgm:pt>
    <dgm:pt modelId="{26900A46-ED32-4CE3-B55E-53A0C5059EC7}">
      <dgm:prSet phldrT="[Texto]"/>
      <dgm:spPr/>
      <dgm:t>
        <a:bodyPr/>
        <a:lstStyle/>
        <a:p>
          <a:endParaRPr lang="es-CO" dirty="0"/>
        </a:p>
      </dgm:t>
    </dgm:pt>
    <dgm:pt modelId="{817C215A-77D7-45A6-960F-445A78BCE8CA}" type="parTrans" cxnId="{F48426F3-C1C9-4078-A85D-735F9774DAC4}">
      <dgm:prSet/>
      <dgm:spPr/>
      <dgm:t>
        <a:bodyPr/>
        <a:lstStyle/>
        <a:p>
          <a:endParaRPr lang="es-CO"/>
        </a:p>
      </dgm:t>
    </dgm:pt>
    <dgm:pt modelId="{17F1FFDF-219F-4262-B936-76F02FBF9239}" type="sibTrans" cxnId="{F48426F3-C1C9-4078-A85D-735F9774DAC4}">
      <dgm:prSet/>
      <dgm:spPr/>
      <dgm:t>
        <a:bodyPr/>
        <a:lstStyle/>
        <a:p>
          <a:endParaRPr lang="es-CO"/>
        </a:p>
      </dgm:t>
    </dgm:pt>
    <dgm:pt modelId="{01836B15-0901-47B1-BFE4-D861CC8B050A}">
      <dgm:prSet phldrT="[Texto]"/>
      <dgm:spPr/>
      <dgm:t>
        <a:bodyPr/>
        <a:lstStyle/>
        <a:p>
          <a:endParaRPr lang="es-CO" dirty="0"/>
        </a:p>
      </dgm:t>
    </dgm:pt>
    <dgm:pt modelId="{FBE18C64-783B-4016-8068-28A47BE2F9D6}" type="parTrans" cxnId="{59808E17-6660-463B-95C6-BBD888D59255}">
      <dgm:prSet/>
      <dgm:spPr/>
      <dgm:t>
        <a:bodyPr/>
        <a:lstStyle/>
        <a:p>
          <a:endParaRPr lang="es-CO"/>
        </a:p>
      </dgm:t>
    </dgm:pt>
    <dgm:pt modelId="{5618302E-575A-4642-B395-6FED6B8BFC80}" type="sibTrans" cxnId="{59808E17-6660-463B-95C6-BBD888D59255}">
      <dgm:prSet/>
      <dgm:spPr/>
      <dgm:t>
        <a:bodyPr/>
        <a:lstStyle/>
        <a:p>
          <a:endParaRPr lang="es-CO"/>
        </a:p>
      </dgm:t>
    </dgm:pt>
    <dgm:pt modelId="{AAB971D1-C69F-439E-8E90-E4252E6237FF}">
      <dgm:prSet phldrT="[Texto]"/>
      <dgm:spPr/>
      <dgm:t>
        <a:bodyPr/>
        <a:lstStyle/>
        <a:p>
          <a:endParaRPr lang="es-CO" dirty="0"/>
        </a:p>
      </dgm:t>
    </dgm:pt>
    <dgm:pt modelId="{4D2B7E22-D7E0-41B8-AB1B-A33048C4087A}" type="parTrans" cxnId="{A8CCBB5B-00A9-4EFA-A772-6AB09BF96ECB}">
      <dgm:prSet/>
      <dgm:spPr/>
      <dgm:t>
        <a:bodyPr/>
        <a:lstStyle/>
        <a:p>
          <a:endParaRPr lang="es-CO"/>
        </a:p>
      </dgm:t>
    </dgm:pt>
    <dgm:pt modelId="{5B29189C-1458-40CF-9A6E-5B43D81205B9}" type="sibTrans" cxnId="{A8CCBB5B-00A9-4EFA-A772-6AB09BF96ECB}">
      <dgm:prSet/>
      <dgm:spPr/>
      <dgm:t>
        <a:bodyPr/>
        <a:lstStyle/>
        <a:p>
          <a:endParaRPr lang="es-CO"/>
        </a:p>
      </dgm:t>
    </dgm:pt>
    <dgm:pt modelId="{BFAEE08B-FB51-4C59-A357-9C88687F2630}">
      <dgm:prSet phldrT="[Texto]"/>
      <dgm:spPr/>
      <dgm:t>
        <a:bodyPr/>
        <a:lstStyle/>
        <a:p>
          <a:endParaRPr lang="es-CO" dirty="0"/>
        </a:p>
      </dgm:t>
    </dgm:pt>
    <dgm:pt modelId="{366782EE-DDE4-4116-B924-174E5D08CB2D}" type="parTrans" cxnId="{A3A015DD-DB2F-436D-B5AD-D4209CF665C8}">
      <dgm:prSet/>
      <dgm:spPr/>
      <dgm:t>
        <a:bodyPr/>
        <a:lstStyle/>
        <a:p>
          <a:endParaRPr lang="es-CO"/>
        </a:p>
      </dgm:t>
    </dgm:pt>
    <dgm:pt modelId="{664B3668-FDC9-46EF-93A6-02A5E5E55737}" type="sibTrans" cxnId="{A3A015DD-DB2F-436D-B5AD-D4209CF665C8}">
      <dgm:prSet/>
      <dgm:spPr/>
      <dgm:t>
        <a:bodyPr/>
        <a:lstStyle/>
        <a:p>
          <a:endParaRPr lang="es-CO"/>
        </a:p>
      </dgm:t>
    </dgm:pt>
    <dgm:pt modelId="{3C819707-7DD1-4F29-84AA-920C9EEED624}">
      <dgm:prSet phldrT="[Texto]"/>
      <dgm:spPr/>
      <dgm:t>
        <a:bodyPr/>
        <a:lstStyle/>
        <a:p>
          <a:endParaRPr lang="es-CO" dirty="0"/>
        </a:p>
      </dgm:t>
    </dgm:pt>
    <dgm:pt modelId="{373A5099-768C-4013-BAC5-8DF802BD89C8}" type="parTrans" cxnId="{8A9CBC19-52DE-4030-AF09-FF9444DB1672}">
      <dgm:prSet/>
      <dgm:spPr/>
      <dgm:t>
        <a:bodyPr/>
        <a:lstStyle/>
        <a:p>
          <a:endParaRPr lang="es-CO"/>
        </a:p>
      </dgm:t>
    </dgm:pt>
    <dgm:pt modelId="{D035B292-AD2C-441B-B4C8-8A24CE17040B}" type="sibTrans" cxnId="{8A9CBC19-52DE-4030-AF09-FF9444DB1672}">
      <dgm:prSet/>
      <dgm:spPr/>
      <dgm:t>
        <a:bodyPr/>
        <a:lstStyle/>
        <a:p>
          <a:endParaRPr lang="es-CO"/>
        </a:p>
      </dgm:t>
    </dgm:pt>
    <dgm:pt modelId="{89250BF6-24C8-464C-A7C7-429819754872}">
      <dgm:prSet phldrT="[Texto]"/>
      <dgm:spPr/>
      <dgm:t>
        <a:bodyPr/>
        <a:lstStyle/>
        <a:p>
          <a:r>
            <a:rPr lang="es-ES" dirty="0"/>
            <a:t>Control de fuente de riesgo o peligro (Art 25).</a:t>
          </a:r>
          <a:endParaRPr lang="es-CO" dirty="0"/>
        </a:p>
      </dgm:t>
    </dgm:pt>
    <dgm:pt modelId="{55A19201-5CD2-429C-B9A2-FDAD8EA09D56}" type="parTrans" cxnId="{34D1A2A8-2251-4521-8442-93C195B1E78E}">
      <dgm:prSet/>
      <dgm:spPr/>
      <dgm:t>
        <a:bodyPr/>
        <a:lstStyle/>
        <a:p>
          <a:endParaRPr lang="es-CO"/>
        </a:p>
      </dgm:t>
    </dgm:pt>
    <dgm:pt modelId="{1B123838-E0BF-491F-B49D-69CC5155A496}" type="sibTrans" cxnId="{34D1A2A8-2251-4521-8442-93C195B1E78E}">
      <dgm:prSet/>
      <dgm:spPr/>
      <dgm:t>
        <a:bodyPr/>
        <a:lstStyle/>
        <a:p>
          <a:endParaRPr lang="es-CO"/>
        </a:p>
      </dgm:t>
    </dgm:pt>
    <dgm:pt modelId="{BA7554A2-1A0E-445B-AA56-E144899038C5}">
      <dgm:prSet phldrT="[Texto]"/>
      <dgm:spPr/>
      <dgm:t>
        <a:bodyPr/>
        <a:lstStyle/>
        <a:p>
          <a:endParaRPr lang="es-CO" dirty="0"/>
        </a:p>
      </dgm:t>
    </dgm:pt>
    <dgm:pt modelId="{C0136AD3-4B6E-4F17-AEEC-83F0A44AF871}" type="parTrans" cxnId="{254C7096-7991-442C-90FA-4D66456B5FCA}">
      <dgm:prSet/>
      <dgm:spPr/>
      <dgm:t>
        <a:bodyPr/>
        <a:lstStyle/>
        <a:p>
          <a:endParaRPr lang="es-CO"/>
        </a:p>
      </dgm:t>
    </dgm:pt>
    <dgm:pt modelId="{DB1CCC50-1EE2-4C94-9217-2E7D6F307C4F}" type="sibTrans" cxnId="{254C7096-7991-442C-90FA-4D66456B5FCA}">
      <dgm:prSet/>
      <dgm:spPr/>
      <dgm:t>
        <a:bodyPr/>
        <a:lstStyle/>
        <a:p>
          <a:endParaRPr lang="es-CO"/>
        </a:p>
      </dgm:t>
    </dgm:pt>
    <dgm:pt modelId="{25C4C262-63D9-462B-9321-035ABC9DDD15}">
      <dgm:prSet phldrT="[Texto]"/>
      <dgm:spPr/>
      <dgm:t>
        <a:bodyPr/>
        <a:lstStyle/>
        <a:p>
          <a:r>
            <a:rPr lang="es-ES" dirty="0"/>
            <a:t>Control de fuente de riesgo o peligro que opera en el propio ámbito dominio (Art 25).</a:t>
          </a:r>
          <a:endParaRPr lang="es-CO" dirty="0"/>
        </a:p>
      </dgm:t>
    </dgm:pt>
    <dgm:pt modelId="{7E290536-EFE0-45DC-9DC5-E0DDBC134E77}" type="parTrans" cxnId="{ABE3A3DA-436A-48A2-AA3E-DB83A86CD861}">
      <dgm:prSet/>
      <dgm:spPr/>
      <dgm:t>
        <a:bodyPr/>
        <a:lstStyle/>
        <a:p>
          <a:endParaRPr lang="es-CO"/>
        </a:p>
      </dgm:t>
    </dgm:pt>
    <dgm:pt modelId="{7B552D2F-AC60-414D-9B43-83A314EB5717}" type="sibTrans" cxnId="{ABE3A3DA-436A-48A2-AA3E-DB83A86CD861}">
      <dgm:prSet/>
      <dgm:spPr/>
      <dgm:t>
        <a:bodyPr/>
        <a:lstStyle/>
        <a:p>
          <a:endParaRPr lang="es-CO"/>
        </a:p>
      </dgm:t>
    </dgm:pt>
    <dgm:pt modelId="{5FF3F7C5-7B54-400B-9D26-A9A102FCB654}">
      <dgm:prSet phldrT="[Texto]"/>
      <dgm:spPr/>
      <dgm:t>
        <a:bodyPr/>
        <a:lstStyle/>
        <a:p>
          <a:r>
            <a:rPr lang="es-ES" dirty="0"/>
            <a:t>voluntaria-imprudente?</a:t>
          </a:r>
          <a:endParaRPr lang="es-CO" dirty="0"/>
        </a:p>
      </dgm:t>
    </dgm:pt>
    <dgm:pt modelId="{C7B81DE2-A2CC-403A-81A9-C54757C8509E}" type="parTrans" cxnId="{0537B467-5ED8-4F87-A578-19C36B9D9894}">
      <dgm:prSet/>
      <dgm:spPr/>
      <dgm:t>
        <a:bodyPr/>
        <a:lstStyle/>
        <a:p>
          <a:endParaRPr lang="es-CO"/>
        </a:p>
      </dgm:t>
    </dgm:pt>
    <dgm:pt modelId="{13959DA7-A401-4146-B6DB-5B167ACF6A14}" type="sibTrans" cxnId="{0537B467-5ED8-4F87-A578-19C36B9D9894}">
      <dgm:prSet/>
      <dgm:spPr/>
      <dgm:t>
        <a:bodyPr/>
        <a:lstStyle/>
        <a:p>
          <a:endParaRPr lang="es-CO"/>
        </a:p>
      </dgm:t>
    </dgm:pt>
    <dgm:pt modelId="{3A0A14FE-F956-4C77-9608-0EAA387B6903}">
      <dgm:prSet phldrT="[Texto]"/>
      <dgm:spPr/>
      <dgm:t>
        <a:bodyPr/>
        <a:lstStyle/>
        <a:p>
          <a:r>
            <a:rPr lang="es-ES" dirty="0"/>
            <a:t>Antijurídica – sin relevancia? Nuestro</a:t>
          </a:r>
          <a:endParaRPr lang="es-CO" dirty="0"/>
        </a:p>
      </dgm:t>
    </dgm:pt>
    <dgm:pt modelId="{D6165CD8-EF01-401F-9AB3-6078F7F94A47}" type="sibTrans" cxnId="{4231CBF3-9E2C-489E-8F4A-D2BA273A1AB4}">
      <dgm:prSet/>
      <dgm:spPr/>
      <dgm:t>
        <a:bodyPr/>
        <a:lstStyle/>
        <a:p>
          <a:endParaRPr lang="es-CO"/>
        </a:p>
      </dgm:t>
    </dgm:pt>
    <dgm:pt modelId="{AA7E09DA-E930-4E1B-93C4-5628F8EE38F6}" type="parTrans" cxnId="{4231CBF3-9E2C-489E-8F4A-D2BA273A1AB4}">
      <dgm:prSet/>
      <dgm:spPr/>
      <dgm:t>
        <a:bodyPr/>
        <a:lstStyle/>
        <a:p>
          <a:endParaRPr lang="es-CO"/>
        </a:p>
      </dgm:t>
    </dgm:pt>
    <dgm:pt modelId="{A13C1EE9-5E13-48CC-B075-2749E2704845}" type="pres">
      <dgm:prSet presAssocID="{11FE0580-7030-43D2-835A-D716886FCB17}" presName="linearFlow" presStyleCnt="0">
        <dgm:presLayoutVars>
          <dgm:dir/>
          <dgm:animLvl val="lvl"/>
          <dgm:resizeHandles/>
        </dgm:presLayoutVars>
      </dgm:prSet>
      <dgm:spPr/>
    </dgm:pt>
    <dgm:pt modelId="{250C0395-B842-42F6-B389-0E32BB9F268E}" type="pres">
      <dgm:prSet presAssocID="{660E6B88-630E-4DF6-8B1F-B22D612CF2DF}" presName="compositeNode" presStyleCnt="0">
        <dgm:presLayoutVars>
          <dgm:bulletEnabled val="1"/>
        </dgm:presLayoutVars>
      </dgm:prSet>
      <dgm:spPr/>
    </dgm:pt>
    <dgm:pt modelId="{5420E1C2-73A7-489D-A34B-0761F6F2E116}" type="pres">
      <dgm:prSet presAssocID="{660E6B88-630E-4DF6-8B1F-B22D612CF2DF}" presName="image" presStyleLbl="fgImgPlace1" presStyleIdx="0" presStyleCnt="3"/>
      <dgm:spPr/>
    </dgm:pt>
    <dgm:pt modelId="{38E64545-342A-476B-BADA-9E2DBE95A166}" type="pres">
      <dgm:prSet presAssocID="{660E6B88-630E-4DF6-8B1F-B22D612CF2DF}" presName="childNode" presStyleLbl="node1" presStyleIdx="0" presStyleCnt="3">
        <dgm:presLayoutVars>
          <dgm:bulletEnabled val="1"/>
        </dgm:presLayoutVars>
      </dgm:prSet>
      <dgm:spPr/>
    </dgm:pt>
    <dgm:pt modelId="{591EBF7F-4A2E-4B2D-B034-8E9ECBF1803D}" type="pres">
      <dgm:prSet presAssocID="{660E6B88-630E-4DF6-8B1F-B22D612CF2DF}" presName="parentNode" presStyleLbl="revTx" presStyleIdx="0" presStyleCnt="3">
        <dgm:presLayoutVars>
          <dgm:chMax val="0"/>
          <dgm:bulletEnabled val="1"/>
        </dgm:presLayoutVars>
      </dgm:prSet>
      <dgm:spPr/>
    </dgm:pt>
    <dgm:pt modelId="{AE9C535C-FE82-423D-B7CA-717261AEDAC7}" type="pres">
      <dgm:prSet presAssocID="{CE2BF1D9-492C-4A88-82BD-B0D467C15496}" presName="sibTrans" presStyleCnt="0"/>
      <dgm:spPr/>
    </dgm:pt>
    <dgm:pt modelId="{C219EF2A-47BC-4CA8-A2B2-97A071DBB56D}" type="pres">
      <dgm:prSet presAssocID="{85AB9404-E52F-4106-9A16-C7053458E83A}" presName="compositeNode" presStyleCnt="0">
        <dgm:presLayoutVars>
          <dgm:bulletEnabled val="1"/>
        </dgm:presLayoutVars>
      </dgm:prSet>
      <dgm:spPr/>
    </dgm:pt>
    <dgm:pt modelId="{74C91CCE-E2B5-4E04-A472-7B55B4DCC2C0}" type="pres">
      <dgm:prSet presAssocID="{85AB9404-E52F-4106-9A16-C7053458E83A}" presName="image" presStyleLbl="fgImgPlace1" presStyleIdx="1" presStyleCnt="3"/>
      <dgm:spPr/>
    </dgm:pt>
    <dgm:pt modelId="{5D171AB9-79AB-44C1-A330-D54543817A3E}" type="pres">
      <dgm:prSet presAssocID="{85AB9404-E52F-4106-9A16-C7053458E83A}" presName="childNode" presStyleLbl="node1" presStyleIdx="1" presStyleCnt="3">
        <dgm:presLayoutVars>
          <dgm:bulletEnabled val="1"/>
        </dgm:presLayoutVars>
      </dgm:prSet>
      <dgm:spPr/>
    </dgm:pt>
    <dgm:pt modelId="{C77F91A6-A1C4-4FED-AA6E-24F118166EAD}" type="pres">
      <dgm:prSet presAssocID="{85AB9404-E52F-4106-9A16-C7053458E83A}" presName="parentNode" presStyleLbl="revTx" presStyleIdx="1" presStyleCnt="3">
        <dgm:presLayoutVars>
          <dgm:chMax val="0"/>
          <dgm:bulletEnabled val="1"/>
        </dgm:presLayoutVars>
      </dgm:prSet>
      <dgm:spPr/>
    </dgm:pt>
    <dgm:pt modelId="{91C8AEB2-3774-44FA-9DD4-7B2A9734A280}" type="pres">
      <dgm:prSet presAssocID="{583E499B-EFA3-4A3F-9F9A-940EF3966901}" presName="sibTrans" presStyleCnt="0"/>
      <dgm:spPr/>
    </dgm:pt>
    <dgm:pt modelId="{795C4E3E-D91D-43F4-8F7C-02C8873EA621}" type="pres">
      <dgm:prSet presAssocID="{0A7B2CFB-75B1-496A-8D0A-708CEA363787}" presName="compositeNode" presStyleCnt="0">
        <dgm:presLayoutVars>
          <dgm:bulletEnabled val="1"/>
        </dgm:presLayoutVars>
      </dgm:prSet>
      <dgm:spPr/>
    </dgm:pt>
    <dgm:pt modelId="{D8554994-D994-4BF9-B0CB-FBC1421075F1}" type="pres">
      <dgm:prSet presAssocID="{0A7B2CFB-75B1-496A-8D0A-708CEA363787}" presName="image" presStyleLbl="fgImgPlace1" presStyleIdx="2" presStyleCnt="3"/>
      <dgm:spPr/>
    </dgm:pt>
    <dgm:pt modelId="{5BF1D739-1F60-473E-A2D2-B882F1FD98FD}" type="pres">
      <dgm:prSet presAssocID="{0A7B2CFB-75B1-496A-8D0A-708CEA363787}" presName="childNode" presStyleLbl="node1" presStyleIdx="2" presStyleCnt="3">
        <dgm:presLayoutVars>
          <dgm:bulletEnabled val="1"/>
        </dgm:presLayoutVars>
      </dgm:prSet>
      <dgm:spPr/>
    </dgm:pt>
    <dgm:pt modelId="{5AC30539-DE1A-4349-BCBC-CBA170123CD1}" type="pres">
      <dgm:prSet presAssocID="{0A7B2CFB-75B1-496A-8D0A-708CEA363787}" presName="parentNode" presStyleLbl="revTx" presStyleIdx="2" presStyleCnt="3">
        <dgm:presLayoutVars>
          <dgm:chMax val="0"/>
          <dgm:bulletEnabled val="1"/>
        </dgm:presLayoutVars>
      </dgm:prSet>
      <dgm:spPr/>
    </dgm:pt>
  </dgm:ptLst>
  <dgm:cxnLst>
    <dgm:cxn modelId="{5B02F905-15F0-4F50-BFAA-4A2F8EC08078}" type="presOf" srcId="{06E61F74-ED72-4304-AFF1-AC693E74EC9A}" destId="{38E64545-342A-476B-BADA-9E2DBE95A166}" srcOrd="0" destOrd="2" presId="urn:microsoft.com/office/officeart/2005/8/layout/hList2"/>
    <dgm:cxn modelId="{D39FD706-CBEA-4422-9972-6EFFBC42FAAE}" type="presOf" srcId="{0A7B2CFB-75B1-496A-8D0A-708CEA363787}" destId="{5AC30539-DE1A-4349-BCBC-CBA170123CD1}" srcOrd="0" destOrd="0" presId="urn:microsoft.com/office/officeart/2005/8/layout/hList2"/>
    <dgm:cxn modelId="{DE088D0D-E5CE-4C18-9C02-7A21657B3BF6}" type="presOf" srcId="{26900A46-ED32-4CE3-B55E-53A0C5059EC7}" destId="{5D171AB9-79AB-44C1-A330-D54543817A3E}" srcOrd="0" destOrd="1" presId="urn:microsoft.com/office/officeart/2005/8/layout/hList2"/>
    <dgm:cxn modelId="{59808E17-6660-463B-95C6-BBD888D59255}" srcId="{0A7B2CFB-75B1-496A-8D0A-708CEA363787}" destId="{01836B15-0901-47B1-BFE4-D861CC8B050A}" srcOrd="7" destOrd="0" parTransId="{FBE18C64-783B-4016-8068-28A47BE2F9D6}" sibTransId="{5618302E-575A-4642-B395-6FED6B8BFC80}"/>
    <dgm:cxn modelId="{8A9CBC19-52DE-4030-AF09-FF9444DB1672}" srcId="{0A7B2CFB-75B1-496A-8D0A-708CEA363787}" destId="{3C819707-7DD1-4F29-84AA-920C9EEED624}" srcOrd="6" destOrd="0" parTransId="{373A5099-768C-4013-BAC5-8DF802BD89C8}" sibTransId="{D035B292-AD2C-441B-B4C8-8A24CE17040B}"/>
    <dgm:cxn modelId="{DD642726-75BC-46A2-BBD3-807C1DA25724}" type="presOf" srcId="{BA7554A2-1A0E-445B-AA56-E144899038C5}" destId="{38E64545-342A-476B-BADA-9E2DBE95A166}" srcOrd="0" destOrd="7" presId="urn:microsoft.com/office/officeart/2005/8/layout/hList2"/>
    <dgm:cxn modelId="{F98E3E26-0FA2-4EE5-A057-506F12FE7EF7}" srcId="{660E6B88-630E-4DF6-8B1F-B22D612CF2DF}" destId="{06E61F74-ED72-4304-AFF1-AC693E74EC9A}" srcOrd="2" destOrd="0" parTransId="{59E6DC8E-7550-4716-A7DC-F3EED17FE0DA}" sibTransId="{F5545865-CE86-4222-A4FB-61B351FB6FEA}"/>
    <dgm:cxn modelId="{9A2F2D2A-BD09-4693-86BA-66F96D1C4BDA}" type="presOf" srcId="{BBB21332-2F73-4ACD-8CEB-A81438F6506B}" destId="{5D171AB9-79AB-44C1-A330-D54543817A3E}" srcOrd="0" destOrd="3" presId="urn:microsoft.com/office/officeart/2005/8/layout/hList2"/>
    <dgm:cxn modelId="{CF461A2F-B833-4F01-8117-8E27D4732A24}" srcId="{85AB9404-E52F-4106-9A16-C7053458E83A}" destId="{05E98169-1331-4771-A9C4-B7076961AA30}" srcOrd="5" destOrd="0" parTransId="{18894005-92C2-4376-8FE7-5CCAD4E8E621}" sibTransId="{47E17008-A04B-4788-A472-EC78E8E9689C}"/>
    <dgm:cxn modelId="{C5BF6134-9395-47A1-88F1-1EF8C8EF16D4}" type="presOf" srcId="{BFAEE08B-FB51-4C59-A357-9C88687F2630}" destId="{5BF1D739-1F60-473E-A2D2-B882F1FD98FD}" srcOrd="0" destOrd="1" presId="urn:microsoft.com/office/officeart/2005/8/layout/hList2"/>
    <dgm:cxn modelId="{822E1840-4785-4D6A-8195-13305FAAE7ED}" type="presOf" srcId="{62638530-D422-43FB-9F49-F14EFA778A2C}" destId="{5D171AB9-79AB-44C1-A330-D54543817A3E}" srcOrd="0" destOrd="2" presId="urn:microsoft.com/office/officeart/2005/8/layout/hList2"/>
    <dgm:cxn modelId="{32805F43-9CE2-4471-96FC-32851E41AA23}" type="presOf" srcId="{85AB9404-E52F-4106-9A16-C7053458E83A}" destId="{C77F91A6-A1C4-4FED-AA6E-24F118166EAD}" srcOrd="0" destOrd="0" presId="urn:microsoft.com/office/officeart/2005/8/layout/hList2"/>
    <dgm:cxn modelId="{BFD3DA49-0FAE-4A79-A177-01774E098FC4}" type="presOf" srcId="{96177507-8153-4334-8604-E7070F70A193}" destId="{38E64545-342A-476B-BADA-9E2DBE95A166}" srcOrd="0" destOrd="5" presId="urn:microsoft.com/office/officeart/2005/8/layout/hList2"/>
    <dgm:cxn modelId="{B8473F4C-876A-4000-AE59-20508C015854}" type="presOf" srcId="{3CCA3A78-A706-4B32-A5B9-FCFE9D628894}" destId="{38E64545-342A-476B-BADA-9E2DBE95A166}" srcOrd="0" destOrd="3" presId="urn:microsoft.com/office/officeart/2005/8/layout/hList2"/>
    <dgm:cxn modelId="{13E3624E-D046-4572-95AC-49DAABD3B612}" srcId="{11FE0580-7030-43D2-835A-D716886FCB17}" destId="{0A7B2CFB-75B1-496A-8D0A-708CEA363787}" srcOrd="2" destOrd="0" parTransId="{F69D2D95-1562-422B-8D6D-6111493D9A17}" sibTransId="{C57B9588-3482-47FA-B6E5-591D18DE81DF}"/>
    <dgm:cxn modelId="{7875A054-7F21-4099-B119-2FE751B1965E}" type="presOf" srcId="{C8C89F3D-F8A1-43F8-BC44-C025B5D395FB}" destId="{38E64545-342A-476B-BADA-9E2DBE95A166}" srcOrd="0" destOrd="0" presId="urn:microsoft.com/office/officeart/2005/8/layout/hList2"/>
    <dgm:cxn modelId="{F3182A59-F0E5-40A6-8CBC-ED681AE3A954}" srcId="{85AB9404-E52F-4106-9A16-C7053458E83A}" destId="{BBB21332-2F73-4ACD-8CEB-A81438F6506B}" srcOrd="3" destOrd="0" parTransId="{C01D14CE-E574-496E-A102-A9EF25471312}" sibTransId="{DB9B7F15-3A5B-492F-8B65-A0E3822716C0}"/>
    <dgm:cxn modelId="{A8CCBB5B-00A9-4EFA-A772-6AB09BF96ECB}" srcId="{0A7B2CFB-75B1-496A-8D0A-708CEA363787}" destId="{AAB971D1-C69F-439E-8E90-E4252E6237FF}" srcOrd="0" destOrd="0" parTransId="{4D2B7E22-D7E0-41B8-AB1B-A33048C4087A}" sibTransId="{5B29189C-1458-40CF-9A6E-5B43D81205B9}"/>
    <dgm:cxn modelId="{B3B3AB5D-C4F2-482F-BC5F-D2F5CE052CD1}" srcId="{11FE0580-7030-43D2-835A-D716886FCB17}" destId="{660E6B88-630E-4DF6-8B1F-B22D612CF2DF}" srcOrd="0" destOrd="0" parTransId="{83CF83C2-0FCC-4ED7-9ABB-B003FF725812}" sibTransId="{CE2BF1D9-492C-4A88-82BD-B0D467C15496}"/>
    <dgm:cxn modelId="{9678E365-6BE9-45D2-8F5C-84A863AAA051}" type="presOf" srcId="{44606862-4753-4F7C-988B-B7CD8CDD3B17}" destId="{5BF1D739-1F60-473E-A2D2-B882F1FD98FD}" srcOrd="0" destOrd="2" presId="urn:microsoft.com/office/officeart/2005/8/layout/hList2"/>
    <dgm:cxn modelId="{32848866-7EF8-479F-AAA0-D197C44C682B}" type="presOf" srcId="{D71E9E00-6570-4E62-B3C3-58154251CD68}" destId="{5D171AB9-79AB-44C1-A330-D54543817A3E}" srcOrd="0" destOrd="0" presId="urn:microsoft.com/office/officeart/2005/8/layout/hList2"/>
    <dgm:cxn modelId="{0537B467-5ED8-4F87-A578-19C36B9D9894}" srcId="{0A7B2CFB-75B1-496A-8D0A-708CEA363787}" destId="{5FF3F7C5-7B54-400B-9D26-A9A102FCB654}" srcOrd="3" destOrd="0" parTransId="{C7B81DE2-A2CC-403A-81A9-C54757C8509E}" sibTransId="{13959DA7-A401-4146-B6DB-5B167ACF6A14}"/>
    <dgm:cxn modelId="{880B6268-A122-4ED6-AB18-4B335521DFA9}" srcId="{0A7B2CFB-75B1-496A-8D0A-708CEA363787}" destId="{44606862-4753-4F7C-988B-B7CD8CDD3B17}" srcOrd="2" destOrd="0" parTransId="{81DFACC7-953D-44CF-BACD-BBAA50BD1092}" sibTransId="{250C0033-3C53-44F5-94BB-ED8E84E7939A}"/>
    <dgm:cxn modelId="{32278F75-FBB3-40BD-9DED-FA487A69CE63}" type="presOf" srcId="{5FF3F7C5-7B54-400B-9D26-A9A102FCB654}" destId="{5BF1D739-1F60-473E-A2D2-B882F1FD98FD}" srcOrd="0" destOrd="3" presId="urn:microsoft.com/office/officeart/2005/8/layout/hList2"/>
    <dgm:cxn modelId="{88A8587D-C5E5-43A1-ACC6-EC97B25B4255}" type="presOf" srcId="{989055F0-DC19-4FFE-B46E-31D82D97F252}" destId="{38E64545-342A-476B-BADA-9E2DBE95A166}" srcOrd="0" destOrd="1" presId="urn:microsoft.com/office/officeart/2005/8/layout/hList2"/>
    <dgm:cxn modelId="{3DA4698A-DEFB-45CD-9EB0-0BE494FE15A4}" type="presOf" srcId="{3C819707-7DD1-4F29-84AA-920C9EEED624}" destId="{5BF1D739-1F60-473E-A2D2-B882F1FD98FD}" srcOrd="0" destOrd="6" presId="urn:microsoft.com/office/officeart/2005/8/layout/hList2"/>
    <dgm:cxn modelId="{1B73638B-FBC8-4EE7-B745-9F78598C17F6}" type="presOf" srcId="{25C4C262-63D9-462B-9321-035ABC9DDD15}" destId="{5BF1D739-1F60-473E-A2D2-B882F1FD98FD}" srcOrd="0" destOrd="5" presId="urn:microsoft.com/office/officeart/2005/8/layout/hList2"/>
    <dgm:cxn modelId="{F8DCA08B-94C1-4FA8-A748-B85A2439F56F}" type="presOf" srcId="{660E6B88-630E-4DF6-8B1F-B22D612CF2DF}" destId="{591EBF7F-4A2E-4B2D-B034-8E9ECBF1803D}" srcOrd="0" destOrd="0" presId="urn:microsoft.com/office/officeart/2005/8/layout/hList2"/>
    <dgm:cxn modelId="{B42E9B91-0282-4645-8235-0645BFD80551}" type="presOf" srcId="{242D0DE8-AEAC-4AB7-822E-9727B1D504DC}" destId="{5D171AB9-79AB-44C1-A330-D54543817A3E}" srcOrd="0" destOrd="4" presId="urn:microsoft.com/office/officeart/2005/8/layout/hList2"/>
    <dgm:cxn modelId="{254C7096-7991-442C-90FA-4D66456B5FCA}" srcId="{660E6B88-630E-4DF6-8B1F-B22D612CF2DF}" destId="{BA7554A2-1A0E-445B-AA56-E144899038C5}" srcOrd="7" destOrd="0" parTransId="{C0136AD3-4B6E-4F17-AEEC-83F0A44AF871}" sibTransId="{DB1CCC50-1EE2-4C94-9217-2E7D6F307C4F}"/>
    <dgm:cxn modelId="{21A9F2A2-F1E9-4CD1-B00F-1E6664BBAB3E}" type="presOf" srcId="{AAB971D1-C69F-439E-8E90-E4252E6237FF}" destId="{5BF1D739-1F60-473E-A2D2-B882F1FD98FD}" srcOrd="0" destOrd="0" presId="urn:microsoft.com/office/officeart/2005/8/layout/hList2"/>
    <dgm:cxn modelId="{16BFCFA4-F873-4CC0-8EA8-F755576EA522}" srcId="{85AB9404-E52F-4106-9A16-C7053458E83A}" destId="{D71E9E00-6570-4E62-B3C3-58154251CD68}" srcOrd="0" destOrd="0" parTransId="{2694E67D-B749-490D-9BCB-B5511CBE9240}" sibTransId="{900DE5CC-0746-4AA1-B00F-E48356685EB3}"/>
    <dgm:cxn modelId="{EBD6B6A5-1973-40A5-A3F2-05AF23ED9A62}" type="presOf" srcId="{05E98169-1331-4771-A9C4-B7076961AA30}" destId="{5D171AB9-79AB-44C1-A330-D54543817A3E}" srcOrd="0" destOrd="5" presId="urn:microsoft.com/office/officeart/2005/8/layout/hList2"/>
    <dgm:cxn modelId="{B8E11CA6-E2EA-40C5-B204-B81533BB37BA}" srcId="{11FE0580-7030-43D2-835A-D716886FCB17}" destId="{85AB9404-E52F-4106-9A16-C7053458E83A}" srcOrd="1" destOrd="0" parTransId="{FE7A3F05-C7B0-447B-9579-929C19FB1062}" sibTransId="{583E499B-EFA3-4A3F-9F9A-940EF3966901}"/>
    <dgm:cxn modelId="{E127C3A6-9925-40C9-B7DD-AAD6E12FD403}" srcId="{660E6B88-630E-4DF6-8B1F-B22D612CF2DF}" destId="{96177507-8153-4334-8604-E7070F70A193}" srcOrd="5" destOrd="0" parTransId="{27DE5E96-FD4F-434D-AB12-5804A1B92F9F}" sibTransId="{3BD85A06-4A8A-47A8-B2F3-3C0CC9DCB7B6}"/>
    <dgm:cxn modelId="{B7E0E0A7-A145-413F-BA1B-2F7F95AA60CA}" type="presOf" srcId="{73037A25-784A-469F-808F-4D33CC292867}" destId="{38E64545-342A-476B-BADA-9E2DBE95A166}" srcOrd="0" destOrd="4" presId="urn:microsoft.com/office/officeart/2005/8/layout/hList2"/>
    <dgm:cxn modelId="{34D1A2A8-2251-4521-8442-93C195B1E78E}" srcId="{660E6B88-630E-4DF6-8B1F-B22D612CF2DF}" destId="{89250BF6-24C8-464C-A7C7-429819754872}" srcOrd="8" destOrd="0" parTransId="{55A19201-5CD2-429C-B9A2-FDAD8EA09D56}" sibTransId="{1B123838-E0BF-491F-B49D-69CC5155A496}"/>
    <dgm:cxn modelId="{75AC4EAE-64EB-4B9E-A963-A736BBDD910A}" srcId="{660E6B88-630E-4DF6-8B1F-B22D612CF2DF}" destId="{989055F0-DC19-4FFE-B46E-31D82D97F252}" srcOrd="1" destOrd="0" parTransId="{4534D3FA-558D-4BC7-95E9-09BB1138E490}" sibTransId="{DBEAE119-E5D3-4DA7-BC66-BB1B768AB5F0}"/>
    <dgm:cxn modelId="{B88DA5B2-1DCE-42DF-87ED-96BF78BD490D}" type="presOf" srcId="{89250BF6-24C8-464C-A7C7-429819754872}" destId="{38E64545-342A-476B-BADA-9E2DBE95A166}" srcOrd="0" destOrd="8" presId="urn:microsoft.com/office/officeart/2005/8/layout/hList2"/>
    <dgm:cxn modelId="{B2522AB7-1A54-44B5-8A6F-DABDE33DB5F1}" srcId="{660E6B88-630E-4DF6-8B1F-B22D612CF2DF}" destId="{CCCB2938-08D5-4A31-8AD0-AE304135D005}" srcOrd="6" destOrd="0" parTransId="{00274152-AD07-49DA-9708-C203B9C963B7}" sibTransId="{0ECDAC28-3678-4DEF-93D7-9E726AB59985}"/>
    <dgm:cxn modelId="{F38695B9-46A2-4776-B5CF-73673621AA7B}" srcId="{660E6B88-630E-4DF6-8B1F-B22D612CF2DF}" destId="{73037A25-784A-469F-808F-4D33CC292867}" srcOrd="4" destOrd="0" parTransId="{87AAC145-3A7F-4651-B44B-CDF69793BDD8}" sibTransId="{BDD0026C-179A-425D-8973-D8F3317113C7}"/>
    <dgm:cxn modelId="{4113D7BA-3FC5-4EBD-ADA3-5075C4D0469B}" srcId="{85AB9404-E52F-4106-9A16-C7053458E83A}" destId="{62638530-D422-43FB-9F49-F14EFA778A2C}" srcOrd="2" destOrd="0" parTransId="{36F838F1-3E31-46BB-98D3-675AE94FC3CD}" sibTransId="{22BB9DD7-75D7-408E-A8AD-AA87EE82752C}"/>
    <dgm:cxn modelId="{020C86C4-ECF0-4898-AA29-840823C79B21}" type="presOf" srcId="{C8AB2452-AA3F-4B40-982A-4A2374562599}" destId="{5D171AB9-79AB-44C1-A330-D54543817A3E}" srcOrd="0" destOrd="6" presId="urn:microsoft.com/office/officeart/2005/8/layout/hList2"/>
    <dgm:cxn modelId="{7E52E6C8-886A-4399-AF58-D8EA7D173628}" type="presOf" srcId="{3A0A14FE-F956-4C77-9608-0EAA387B6903}" destId="{5BF1D739-1F60-473E-A2D2-B882F1FD98FD}" srcOrd="0" destOrd="4" presId="urn:microsoft.com/office/officeart/2005/8/layout/hList2"/>
    <dgm:cxn modelId="{616717CA-3F8E-4E4E-BAE6-5AE93D3F4F89}" srcId="{85AB9404-E52F-4106-9A16-C7053458E83A}" destId="{C8AB2452-AA3F-4B40-982A-4A2374562599}" srcOrd="6" destOrd="0" parTransId="{8B187112-FA63-49BB-99C0-264EF78A0A15}" sibTransId="{EC63BB9C-11B6-487C-A01B-F62642B812BF}"/>
    <dgm:cxn modelId="{9ACCABCC-0DB8-47E1-80D9-CF113C622FBB}" type="presOf" srcId="{CCCB2938-08D5-4A31-8AD0-AE304135D005}" destId="{38E64545-342A-476B-BADA-9E2DBE95A166}" srcOrd="0" destOrd="6" presId="urn:microsoft.com/office/officeart/2005/8/layout/hList2"/>
    <dgm:cxn modelId="{CBB61AD7-6260-4E3D-983A-63C34D58F50C}" srcId="{660E6B88-630E-4DF6-8B1F-B22D612CF2DF}" destId="{C8C89F3D-F8A1-43F8-BC44-C025B5D395FB}" srcOrd="0" destOrd="0" parTransId="{7B294282-0A8A-4552-A4A1-29BF87B1068C}" sibTransId="{7DF614C6-910A-4C62-94A5-043569D7F365}"/>
    <dgm:cxn modelId="{ABE3A3DA-436A-48A2-AA3E-DB83A86CD861}" srcId="{0A7B2CFB-75B1-496A-8D0A-708CEA363787}" destId="{25C4C262-63D9-462B-9321-035ABC9DDD15}" srcOrd="5" destOrd="0" parTransId="{7E290536-EFE0-45DC-9DC5-E0DDBC134E77}" sibTransId="{7B552D2F-AC60-414D-9B43-83A314EB5717}"/>
    <dgm:cxn modelId="{A3A015DD-DB2F-436D-B5AD-D4209CF665C8}" srcId="{0A7B2CFB-75B1-496A-8D0A-708CEA363787}" destId="{BFAEE08B-FB51-4C59-A357-9C88687F2630}" srcOrd="1" destOrd="0" parTransId="{366782EE-DDE4-4116-B924-174E5D08CB2D}" sibTransId="{664B3668-FDC9-46EF-93A6-02A5E5E55737}"/>
    <dgm:cxn modelId="{4DB443E8-8F4A-4D25-BE69-518228E58AA7}" srcId="{660E6B88-630E-4DF6-8B1F-B22D612CF2DF}" destId="{3CCA3A78-A706-4B32-A5B9-FCFE9D628894}" srcOrd="3" destOrd="0" parTransId="{E1B570A2-FDAA-4AC5-9825-2F4D62A291FE}" sibTransId="{B1902C1C-5702-4FA3-BF85-5E2E45C869DE}"/>
    <dgm:cxn modelId="{13A43EED-352F-4F71-BC64-414B2D2D39ED}" srcId="{85AB9404-E52F-4106-9A16-C7053458E83A}" destId="{242D0DE8-AEAC-4AB7-822E-9727B1D504DC}" srcOrd="4" destOrd="0" parTransId="{9019312D-8D67-407A-AFC8-15A8A3691D40}" sibTransId="{E3EFEA2F-D1A5-4C4B-B48E-FD9DA9414F08}"/>
    <dgm:cxn modelId="{8F564DED-A003-411B-9E2A-8DAC9DD3197D}" type="presOf" srcId="{11FE0580-7030-43D2-835A-D716886FCB17}" destId="{A13C1EE9-5E13-48CC-B075-2749E2704845}" srcOrd="0" destOrd="0" presId="urn:microsoft.com/office/officeart/2005/8/layout/hList2"/>
    <dgm:cxn modelId="{F48426F3-C1C9-4078-A85D-735F9774DAC4}" srcId="{85AB9404-E52F-4106-9A16-C7053458E83A}" destId="{26900A46-ED32-4CE3-B55E-53A0C5059EC7}" srcOrd="1" destOrd="0" parTransId="{817C215A-77D7-45A6-960F-445A78BCE8CA}" sibTransId="{17F1FFDF-219F-4262-B936-76F02FBF9239}"/>
    <dgm:cxn modelId="{4231CBF3-9E2C-489E-8F4A-D2BA273A1AB4}" srcId="{0A7B2CFB-75B1-496A-8D0A-708CEA363787}" destId="{3A0A14FE-F956-4C77-9608-0EAA387B6903}" srcOrd="4" destOrd="0" parTransId="{AA7E09DA-E930-4E1B-93C4-5628F8EE38F6}" sibTransId="{D6165CD8-EF01-401F-9AB3-6078F7F94A47}"/>
    <dgm:cxn modelId="{F19ACEF6-C80B-4A90-97AE-96AC70FB4901}" type="presOf" srcId="{01836B15-0901-47B1-BFE4-D861CC8B050A}" destId="{5BF1D739-1F60-473E-A2D2-B882F1FD98FD}" srcOrd="0" destOrd="7" presId="urn:microsoft.com/office/officeart/2005/8/layout/hList2"/>
    <dgm:cxn modelId="{C764649C-58EF-415F-A008-695FEEE87954}" type="presParOf" srcId="{A13C1EE9-5E13-48CC-B075-2749E2704845}" destId="{250C0395-B842-42F6-B389-0E32BB9F268E}" srcOrd="0" destOrd="0" presId="urn:microsoft.com/office/officeart/2005/8/layout/hList2"/>
    <dgm:cxn modelId="{6BF5386C-FFD1-49CE-AD73-435DBBDA5AFD}" type="presParOf" srcId="{250C0395-B842-42F6-B389-0E32BB9F268E}" destId="{5420E1C2-73A7-489D-A34B-0761F6F2E116}" srcOrd="0" destOrd="0" presId="urn:microsoft.com/office/officeart/2005/8/layout/hList2"/>
    <dgm:cxn modelId="{ACBE7B21-F652-4D8F-B2E7-44BCC6B47FC6}" type="presParOf" srcId="{250C0395-B842-42F6-B389-0E32BB9F268E}" destId="{38E64545-342A-476B-BADA-9E2DBE95A166}" srcOrd="1" destOrd="0" presId="urn:microsoft.com/office/officeart/2005/8/layout/hList2"/>
    <dgm:cxn modelId="{D61FA78E-B3DB-487B-8801-9AA6B88A9A20}" type="presParOf" srcId="{250C0395-B842-42F6-B389-0E32BB9F268E}" destId="{591EBF7F-4A2E-4B2D-B034-8E9ECBF1803D}" srcOrd="2" destOrd="0" presId="urn:microsoft.com/office/officeart/2005/8/layout/hList2"/>
    <dgm:cxn modelId="{57D18A72-9CF5-4DA3-AFEF-0D19C379217B}" type="presParOf" srcId="{A13C1EE9-5E13-48CC-B075-2749E2704845}" destId="{AE9C535C-FE82-423D-B7CA-717261AEDAC7}" srcOrd="1" destOrd="0" presId="urn:microsoft.com/office/officeart/2005/8/layout/hList2"/>
    <dgm:cxn modelId="{0F4EAF16-47BE-4B07-814F-3464F21EA528}" type="presParOf" srcId="{A13C1EE9-5E13-48CC-B075-2749E2704845}" destId="{C219EF2A-47BC-4CA8-A2B2-97A071DBB56D}" srcOrd="2" destOrd="0" presId="urn:microsoft.com/office/officeart/2005/8/layout/hList2"/>
    <dgm:cxn modelId="{10799E04-5D77-4C97-B558-B246BA0B6D74}" type="presParOf" srcId="{C219EF2A-47BC-4CA8-A2B2-97A071DBB56D}" destId="{74C91CCE-E2B5-4E04-A472-7B55B4DCC2C0}" srcOrd="0" destOrd="0" presId="urn:microsoft.com/office/officeart/2005/8/layout/hList2"/>
    <dgm:cxn modelId="{1B4CFD49-8E02-4475-ACD7-BB4732640A7A}" type="presParOf" srcId="{C219EF2A-47BC-4CA8-A2B2-97A071DBB56D}" destId="{5D171AB9-79AB-44C1-A330-D54543817A3E}" srcOrd="1" destOrd="0" presId="urn:microsoft.com/office/officeart/2005/8/layout/hList2"/>
    <dgm:cxn modelId="{C3B53D43-B1DC-4A9D-AE62-C71BB3935D80}" type="presParOf" srcId="{C219EF2A-47BC-4CA8-A2B2-97A071DBB56D}" destId="{C77F91A6-A1C4-4FED-AA6E-24F118166EAD}" srcOrd="2" destOrd="0" presId="urn:microsoft.com/office/officeart/2005/8/layout/hList2"/>
    <dgm:cxn modelId="{99A90892-383B-4232-91B2-39282FC4AA2A}" type="presParOf" srcId="{A13C1EE9-5E13-48CC-B075-2749E2704845}" destId="{91C8AEB2-3774-44FA-9DD4-7B2A9734A280}" srcOrd="3" destOrd="0" presId="urn:microsoft.com/office/officeart/2005/8/layout/hList2"/>
    <dgm:cxn modelId="{EAB4BD6A-7B9F-4777-8C0A-B19E4C765E97}" type="presParOf" srcId="{A13C1EE9-5E13-48CC-B075-2749E2704845}" destId="{795C4E3E-D91D-43F4-8F7C-02C8873EA621}" srcOrd="4" destOrd="0" presId="urn:microsoft.com/office/officeart/2005/8/layout/hList2"/>
    <dgm:cxn modelId="{9AAE9713-611A-4140-A51C-0D2528AB11CE}" type="presParOf" srcId="{795C4E3E-D91D-43F4-8F7C-02C8873EA621}" destId="{D8554994-D994-4BF9-B0CB-FBC1421075F1}" srcOrd="0" destOrd="0" presId="urn:microsoft.com/office/officeart/2005/8/layout/hList2"/>
    <dgm:cxn modelId="{29EF9553-C791-4019-A38B-A5BE4F51FE2B}" type="presParOf" srcId="{795C4E3E-D91D-43F4-8F7C-02C8873EA621}" destId="{5BF1D739-1F60-473E-A2D2-B882F1FD98FD}" srcOrd="1" destOrd="0" presId="urn:microsoft.com/office/officeart/2005/8/layout/hList2"/>
    <dgm:cxn modelId="{D15EACF8-A90F-4368-BB74-774D8450D251}" type="presParOf" srcId="{795C4E3E-D91D-43F4-8F7C-02C8873EA621}" destId="{5AC30539-DE1A-4349-BCBC-CBA170123CD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DAD54-C771-4D4B-9311-FAADD2A207BE}" type="doc">
      <dgm:prSet loTypeId="urn:microsoft.com/office/officeart/2005/8/layout/process2" loCatId="process" qsTypeId="urn:microsoft.com/office/officeart/2005/8/quickstyle/simple1" qsCatId="simple" csTypeId="urn:microsoft.com/office/officeart/2005/8/colors/colorful2" csCatId="colorful" phldr="1"/>
      <dgm:spPr/>
    </dgm:pt>
    <dgm:pt modelId="{1A36D0EA-409C-4BDB-95F0-F15E92FC64BA}">
      <dgm:prSet phldrT="[Texto]"/>
      <dgm:spPr/>
      <dgm:t>
        <a:bodyPr/>
        <a:lstStyle/>
        <a:p>
          <a:r>
            <a:rPr lang="es-ES" dirty="0"/>
            <a:t>Delito Especial: No tiene cualidades del S.A. cualificado (extraneus) </a:t>
          </a:r>
          <a:endParaRPr lang="es-CO" dirty="0"/>
        </a:p>
      </dgm:t>
    </dgm:pt>
    <dgm:pt modelId="{170DC190-2B9D-4E96-93DE-DD1EE255DA6C}" type="parTrans" cxnId="{7B7B8B12-2F2E-45D0-B6F5-EAA4C6F1A267}">
      <dgm:prSet/>
      <dgm:spPr/>
      <dgm:t>
        <a:bodyPr/>
        <a:lstStyle/>
        <a:p>
          <a:endParaRPr lang="es-CO"/>
        </a:p>
      </dgm:t>
    </dgm:pt>
    <dgm:pt modelId="{FFFBD788-6B28-4F24-8F6C-12ECCAAAC0C2}" type="sibTrans" cxnId="{7B7B8B12-2F2E-45D0-B6F5-EAA4C6F1A267}">
      <dgm:prSet/>
      <dgm:spPr/>
      <dgm:t>
        <a:bodyPr/>
        <a:lstStyle/>
        <a:p>
          <a:endParaRPr lang="es-CO"/>
        </a:p>
      </dgm:t>
    </dgm:pt>
    <dgm:pt modelId="{24D38EFF-8201-4721-B8FF-D45F252D2EF4}">
      <dgm:prSet phldrT="[Texto]"/>
      <dgm:spPr/>
      <dgm:t>
        <a:bodyPr/>
        <a:lstStyle/>
        <a:p>
          <a:r>
            <a:rPr lang="es-ES" dirty="0"/>
            <a:t>Interviene en el delito de S.A. cualificado (Intraneus)</a:t>
          </a:r>
          <a:endParaRPr lang="es-CO" dirty="0"/>
        </a:p>
      </dgm:t>
    </dgm:pt>
    <dgm:pt modelId="{3D4DD5DF-085E-4AAF-8F7E-25137DB766CB}" type="parTrans" cxnId="{661FD773-5BB3-4AE5-9252-33EBD03D7E2F}">
      <dgm:prSet/>
      <dgm:spPr/>
      <dgm:t>
        <a:bodyPr/>
        <a:lstStyle/>
        <a:p>
          <a:endParaRPr lang="es-CO"/>
        </a:p>
      </dgm:t>
    </dgm:pt>
    <dgm:pt modelId="{9504EA51-ACD1-4B1E-AAEE-EEFAC41D0907}" type="sibTrans" cxnId="{661FD773-5BB3-4AE5-9252-33EBD03D7E2F}">
      <dgm:prSet/>
      <dgm:spPr/>
      <dgm:t>
        <a:bodyPr/>
        <a:lstStyle/>
        <a:p>
          <a:endParaRPr lang="es-CO"/>
        </a:p>
      </dgm:t>
    </dgm:pt>
    <dgm:pt modelId="{D82D0C3E-9F0E-4161-BD21-68577B856D00}">
      <dgm:prSet phldrT="[Texto]"/>
      <dgm:spPr/>
      <dgm:t>
        <a:bodyPr/>
        <a:lstStyle/>
        <a:p>
          <a:r>
            <a:rPr lang="es-ES" dirty="0"/>
            <a:t>Antes, durante o después de la conducta punible y puede ser un aporte esencial o no esencial </a:t>
          </a:r>
          <a:endParaRPr lang="es-CO" dirty="0"/>
        </a:p>
      </dgm:t>
    </dgm:pt>
    <dgm:pt modelId="{6D5C5445-3A33-430D-8AEB-29D583109746}" type="parTrans" cxnId="{F49E6D66-B244-488F-8644-D3CDF3C71A0C}">
      <dgm:prSet/>
      <dgm:spPr/>
      <dgm:t>
        <a:bodyPr/>
        <a:lstStyle/>
        <a:p>
          <a:endParaRPr lang="es-CO"/>
        </a:p>
      </dgm:t>
    </dgm:pt>
    <dgm:pt modelId="{7A7ABD2B-F6B4-4375-B185-C6E0E701BF1E}" type="sibTrans" cxnId="{F49E6D66-B244-488F-8644-D3CDF3C71A0C}">
      <dgm:prSet/>
      <dgm:spPr/>
      <dgm:t>
        <a:bodyPr/>
        <a:lstStyle/>
        <a:p>
          <a:endParaRPr lang="es-CO"/>
        </a:p>
      </dgm:t>
    </dgm:pt>
    <dgm:pt modelId="{D536B90C-D896-45EA-A910-0C464FE52FF3}" type="pres">
      <dgm:prSet presAssocID="{B1EDAD54-C771-4D4B-9311-FAADD2A207BE}" presName="linearFlow" presStyleCnt="0">
        <dgm:presLayoutVars>
          <dgm:resizeHandles val="exact"/>
        </dgm:presLayoutVars>
      </dgm:prSet>
      <dgm:spPr/>
    </dgm:pt>
    <dgm:pt modelId="{301B80E0-D137-4D76-B6B7-FA7912587C3E}" type="pres">
      <dgm:prSet presAssocID="{1A36D0EA-409C-4BDB-95F0-F15E92FC64BA}" presName="node" presStyleLbl="node1" presStyleIdx="0" presStyleCnt="3">
        <dgm:presLayoutVars>
          <dgm:bulletEnabled val="1"/>
        </dgm:presLayoutVars>
      </dgm:prSet>
      <dgm:spPr/>
    </dgm:pt>
    <dgm:pt modelId="{11F3EB25-F071-4BD8-BB81-B66F2F7C8017}" type="pres">
      <dgm:prSet presAssocID="{FFFBD788-6B28-4F24-8F6C-12ECCAAAC0C2}" presName="sibTrans" presStyleLbl="sibTrans2D1" presStyleIdx="0" presStyleCnt="2"/>
      <dgm:spPr/>
    </dgm:pt>
    <dgm:pt modelId="{ACAB1BF4-990A-4A1E-ABA7-E93E6145EF3A}" type="pres">
      <dgm:prSet presAssocID="{FFFBD788-6B28-4F24-8F6C-12ECCAAAC0C2}" presName="connectorText" presStyleLbl="sibTrans2D1" presStyleIdx="0" presStyleCnt="2"/>
      <dgm:spPr/>
    </dgm:pt>
    <dgm:pt modelId="{AB76FC43-F7C2-4FEF-9741-3128168E8E74}" type="pres">
      <dgm:prSet presAssocID="{24D38EFF-8201-4721-B8FF-D45F252D2EF4}" presName="node" presStyleLbl="node1" presStyleIdx="1" presStyleCnt="3">
        <dgm:presLayoutVars>
          <dgm:bulletEnabled val="1"/>
        </dgm:presLayoutVars>
      </dgm:prSet>
      <dgm:spPr/>
    </dgm:pt>
    <dgm:pt modelId="{604C1B2B-431A-47F2-A3F9-C4A5D8F1D00D}" type="pres">
      <dgm:prSet presAssocID="{9504EA51-ACD1-4B1E-AAEE-EEFAC41D0907}" presName="sibTrans" presStyleLbl="sibTrans2D1" presStyleIdx="1" presStyleCnt="2"/>
      <dgm:spPr/>
    </dgm:pt>
    <dgm:pt modelId="{DF2E19B7-B4A2-4B9B-A540-69CBCE4AF515}" type="pres">
      <dgm:prSet presAssocID="{9504EA51-ACD1-4B1E-AAEE-EEFAC41D0907}" presName="connectorText" presStyleLbl="sibTrans2D1" presStyleIdx="1" presStyleCnt="2"/>
      <dgm:spPr/>
    </dgm:pt>
    <dgm:pt modelId="{0E70F596-0B8A-48EC-8A09-2704EC6C2F68}" type="pres">
      <dgm:prSet presAssocID="{D82D0C3E-9F0E-4161-BD21-68577B856D00}" presName="node" presStyleLbl="node1" presStyleIdx="2" presStyleCnt="3">
        <dgm:presLayoutVars>
          <dgm:bulletEnabled val="1"/>
        </dgm:presLayoutVars>
      </dgm:prSet>
      <dgm:spPr/>
    </dgm:pt>
  </dgm:ptLst>
  <dgm:cxnLst>
    <dgm:cxn modelId="{7B7B8B12-2F2E-45D0-B6F5-EAA4C6F1A267}" srcId="{B1EDAD54-C771-4D4B-9311-FAADD2A207BE}" destId="{1A36D0EA-409C-4BDB-95F0-F15E92FC64BA}" srcOrd="0" destOrd="0" parTransId="{170DC190-2B9D-4E96-93DE-DD1EE255DA6C}" sibTransId="{FFFBD788-6B28-4F24-8F6C-12ECCAAAC0C2}"/>
    <dgm:cxn modelId="{7DC1C916-F697-4273-A3AA-EEB4F29AF728}" type="presOf" srcId="{B1EDAD54-C771-4D4B-9311-FAADD2A207BE}" destId="{D536B90C-D896-45EA-A910-0C464FE52FF3}" srcOrd="0" destOrd="0" presId="urn:microsoft.com/office/officeart/2005/8/layout/process2"/>
    <dgm:cxn modelId="{F4955118-B56C-45DA-B302-B92B0E6B0B62}" type="presOf" srcId="{FFFBD788-6B28-4F24-8F6C-12ECCAAAC0C2}" destId="{11F3EB25-F071-4BD8-BB81-B66F2F7C8017}" srcOrd="0" destOrd="0" presId="urn:microsoft.com/office/officeart/2005/8/layout/process2"/>
    <dgm:cxn modelId="{64791A1E-FCE7-4781-9784-117565994CDD}" type="presOf" srcId="{FFFBD788-6B28-4F24-8F6C-12ECCAAAC0C2}" destId="{ACAB1BF4-990A-4A1E-ABA7-E93E6145EF3A}" srcOrd="1" destOrd="0" presId="urn:microsoft.com/office/officeart/2005/8/layout/process2"/>
    <dgm:cxn modelId="{0575D05A-FE8D-4142-9B86-CE9B42B3D9E2}" type="presOf" srcId="{9504EA51-ACD1-4B1E-AAEE-EEFAC41D0907}" destId="{DF2E19B7-B4A2-4B9B-A540-69CBCE4AF515}" srcOrd="1" destOrd="0" presId="urn:microsoft.com/office/officeart/2005/8/layout/process2"/>
    <dgm:cxn modelId="{78FE0365-0A93-491C-AD78-AF80CA9B09A3}" type="presOf" srcId="{D82D0C3E-9F0E-4161-BD21-68577B856D00}" destId="{0E70F596-0B8A-48EC-8A09-2704EC6C2F68}" srcOrd="0" destOrd="0" presId="urn:microsoft.com/office/officeart/2005/8/layout/process2"/>
    <dgm:cxn modelId="{F49E6D66-B244-488F-8644-D3CDF3C71A0C}" srcId="{B1EDAD54-C771-4D4B-9311-FAADD2A207BE}" destId="{D82D0C3E-9F0E-4161-BD21-68577B856D00}" srcOrd="2" destOrd="0" parTransId="{6D5C5445-3A33-430D-8AEB-29D583109746}" sibTransId="{7A7ABD2B-F6B4-4375-B185-C6E0E701BF1E}"/>
    <dgm:cxn modelId="{661FD773-5BB3-4AE5-9252-33EBD03D7E2F}" srcId="{B1EDAD54-C771-4D4B-9311-FAADD2A207BE}" destId="{24D38EFF-8201-4721-B8FF-D45F252D2EF4}" srcOrd="1" destOrd="0" parTransId="{3D4DD5DF-085E-4AAF-8F7E-25137DB766CB}" sibTransId="{9504EA51-ACD1-4B1E-AAEE-EEFAC41D0907}"/>
    <dgm:cxn modelId="{E82CB4CA-09F7-4C3F-B6EE-DA6D8ECD310D}" type="presOf" srcId="{1A36D0EA-409C-4BDB-95F0-F15E92FC64BA}" destId="{301B80E0-D137-4D76-B6B7-FA7912587C3E}" srcOrd="0" destOrd="0" presId="urn:microsoft.com/office/officeart/2005/8/layout/process2"/>
    <dgm:cxn modelId="{B45F5BDA-A01A-4EEB-9BB5-EF963DB6FD52}" type="presOf" srcId="{9504EA51-ACD1-4B1E-AAEE-EEFAC41D0907}" destId="{604C1B2B-431A-47F2-A3F9-C4A5D8F1D00D}" srcOrd="0" destOrd="0" presId="urn:microsoft.com/office/officeart/2005/8/layout/process2"/>
    <dgm:cxn modelId="{AE4B96FC-68EF-426C-8F0A-183006ED7AB1}" type="presOf" srcId="{24D38EFF-8201-4721-B8FF-D45F252D2EF4}" destId="{AB76FC43-F7C2-4FEF-9741-3128168E8E74}" srcOrd="0" destOrd="0" presId="urn:microsoft.com/office/officeart/2005/8/layout/process2"/>
    <dgm:cxn modelId="{E334C6CA-B3C2-4D2B-8BBE-0AF6383FF2B9}" type="presParOf" srcId="{D536B90C-D896-45EA-A910-0C464FE52FF3}" destId="{301B80E0-D137-4D76-B6B7-FA7912587C3E}" srcOrd="0" destOrd="0" presId="urn:microsoft.com/office/officeart/2005/8/layout/process2"/>
    <dgm:cxn modelId="{2DAA4497-4742-4274-A84D-E5ED61E909AC}" type="presParOf" srcId="{D536B90C-D896-45EA-A910-0C464FE52FF3}" destId="{11F3EB25-F071-4BD8-BB81-B66F2F7C8017}" srcOrd="1" destOrd="0" presId="urn:microsoft.com/office/officeart/2005/8/layout/process2"/>
    <dgm:cxn modelId="{48041AFF-6BC4-437F-AF47-8639F04812D8}" type="presParOf" srcId="{11F3EB25-F071-4BD8-BB81-B66F2F7C8017}" destId="{ACAB1BF4-990A-4A1E-ABA7-E93E6145EF3A}" srcOrd="0" destOrd="0" presId="urn:microsoft.com/office/officeart/2005/8/layout/process2"/>
    <dgm:cxn modelId="{73B030EE-1E58-4C2B-A289-90FE1EEEA060}" type="presParOf" srcId="{D536B90C-D896-45EA-A910-0C464FE52FF3}" destId="{AB76FC43-F7C2-4FEF-9741-3128168E8E74}" srcOrd="2" destOrd="0" presId="urn:microsoft.com/office/officeart/2005/8/layout/process2"/>
    <dgm:cxn modelId="{541517CF-3F1A-462D-B209-F315B8AF1AA2}" type="presParOf" srcId="{D536B90C-D896-45EA-A910-0C464FE52FF3}" destId="{604C1B2B-431A-47F2-A3F9-C4A5D8F1D00D}" srcOrd="3" destOrd="0" presId="urn:microsoft.com/office/officeart/2005/8/layout/process2"/>
    <dgm:cxn modelId="{CE6A90C3-29AB-4982-AE40-D41353E81783}" type="presParOf" srcId="{604C1B2B-431A-47F2-A3F9-C4A5D8F1D00D}" destId="{DF2E19B7-B4A2-4B9B-A540-69CBCE4AF515}" srcOrd="0" destOrd="0" presId="urn:microsoft.com/office/officeart/2005/8/layout/process2"/>
    <dgm:cxn modelId="{3F46C82E-C5BC-445B-B02D-FE0D70712AA9}" type="presParOf" srcId="{D536B90C-D896-45EA-A910-0C464FE52FF3}" destId="{0E70F596-0B8A-48EC-8A09-2704EC6C2F6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EDAD54-C771-4D4B-9311-FAADD2A207BE}" type="doc">
      <dgm:prSet loTypeId="urn:microsoft.com/office/officeart/2005/8/layout/process2" loCatId="process" qsTypeId="urn:microsoft.com/office/officeart/2005/8/quickstyle/simple1" qsCatId="simple" csTypeId="urn:microsoft.com/office/officeart/2005/8/colors/colorful2" csCatId="colorful" phldr="1"/>
      <dgm:spPr/>
    </dgm:pt>
    <dgm:pt modelId="{1A36D0EA-409C-4BDB-95F0-F15E92FC64BA}">
      <dgm:prSet phldrT="[Texto]"/>
      <dgm:spPr/>
      <dgm:t>
        <a:bodyPr/>
        <a:lstStyle/>
        <a:p>
          <a:r>
            <a:rPr lang="es-ES" dirty="0"/>
            <a:t>Delito Especial: No tiene cualidades del S.A. cualificado (extraneus) </a:t>
          </a:r>
          <a:endParaRPr lang="es-CO" dirty="0"/>
        </a:p>
      </dgm:t>
    </dgm:pt>
    <dgm:pt modelId="{170DC190-2B9D-4E96-93DE-DD1EE255DA6C}" type="parTrans" cxnId="{7B7B8B12-2F2E-45D0-B6F5-EAA4C6F1A267}">
      <dgm:prSet/>
      <dgm:spPr/>
      <dgm:t>
        <a:bodyPr/>
        <a:lstStyle/>
        <a:p>
          <a:endParaRPr lang="es-CO"/>
        </a:p>
      </dgm:t>
    </dgm:pt>
    <dgm:pt modelId="{FFFBD788-6B28-4F24-8F6C-12ECCAAAC0C2}" type="sibTrans" cxnId="{7B7B8B12-2F2E-45D0-B6F5-EAA4C6F1A267}">
      <dgm:prSet/>
      <dgm:spPr/>
      <dgm:t>
        <a:bodyPr/>
        <a:lstStyle/>
        <a:p>
          <a:endParaRPr lang="es-CO"/>
        </a:p>
      </dgm:t>
    </dgm:pt>
    <dgm:pt modelId="{24D38EFF-8201-4721-B8FF-D45F252D2EF4}">
      <dgm:prSet phldrT="[Texto]"/>
      <dgm:spPr/>
      <dgm:t>
        <a:bodyPr/>
        <a:lstStyle/>
        <a:p>
          <a:r>
            <a:rPr lang="es-ES" dirty="0"/>
            <a:t>Contribuye en el delito con S.A. cualificado (Intraneus) – coautor interviniente (2003-2019) </a:t>
          </a:r>
        </a:p>
        <a:p>
          <a:r>
            <a:rPr lang="es-ES" dirty="0"/>
            <a:t>Si es determinador/cómplice será la rebaja + la rebaja del interviniente (2002)/ sólo determinación o sólo complicidad (2003)</a:t>
          </a:r>
          <a:endParaRPr lang="es-CO" dirty="0"/>
        </a:p>
      </dgm:t>
    </dgm:pt>
    <dgm:pt modelId="{3D4DD5DF-085E-4AAF-8F7E-25137DB766CB}" type="parTrans" cxnId="{661FD773-5BB3-4AE5-9252-33EBD03D7E2F}">
      <dgm:prSet/>
      <dgm:spPr/>
      <dgm:t>
        <a:bodyPr/>
        <a:lstStyle/>
        <a:p>
          <a:endParaRPr lang="es-CO"/>
        </a:p>
      </dgm:t>
    </dgm:pt>
    <dgm:pt modelId="{9504EA51-ACD1-4B1E-AAEE-EEFAC41D0907}" type="sibTrans" cxnId="{661FD773-5BB3-4AE5-9252-33EBD03D7E2F}">
      <dgm:prSet/>
      <dgm:spPr/>
      <dgm:t>
        <a:bodyPr/>
        <a:lstStyle/>
        <a:p>
          <a:endParaRPr lang="es-CO"/>
        </a:p>
      </dgm:t>
    </dgm:pt>
    <dgm:pt modelId="{D82D0C3E-9F0E-4161-BD21-68577B856D00}">
      <dgm:prSet phldrT="[Texto]"/>
      <dgm:spPr/>
      <dgm:t>
        <a:bodyPr/>
        <a:lstStyle/>
        <a:p>
          <a:r>
            <a:rPr lang="es-ES" dirty="0"/>
            <a:t>Su aporte es esencial: dominio o co-dominio material o funcional sobre la ejecución del ilícito  </a:t>
          </a:r>
          <a:endParaRPr lang="es-CO" dirty="0"/>
        </a:p>
      </dgm:t>
    </dgm:pt>
    <dgm:pt modelId="{6D5C5445-3A33-430D-8AEB-29D583109746}" type="parTrans" cxnId="{F49E6D66-B244-488F-8644-D3CDF3C71A0C}">
      <dgm:prSet/>
      <dgm:spPr/>
      <dgm:t>
        <a:bodyPr/>
        <a:lstStyle/>
        <a:p>
          <a:endParaRPr lang="es-CO"/>
        </a:p>
      </dgm:t>
    </dgm:pt>
    <dgm:pt modelId="{7A7ABD2B-F6B4-4375-B185-C6E0E701BF1E}" type="sibTrans" cxnId="{F49E6D66-B244-488F-8644-D3CDF3C71A0C}">
      <dgm:prSet/>
      <dgm:spPr/>
      <dgm:t>
        <a:bodyPr/>
        <a:lstStyle/>
        <a:p>
          <a:endParaRPr lang="es-CO"/>
        </a:p>
      </dgm:t>
    </dgm:pt>
    <dgm:pt modelId="{D536B90C-D896-45EA-A910-0C464FE52FF3}" type="pres">
      <dgm:prSet presAssocID="{B1EDAD54-C771-4D4B-9311-FAADD2A207BE}" presName="linearFlow" presStyleCnt="0">
        <dgm:presLayoutVars>
          <dgm:resizeHandles val="exact"/>
        </dgm:presLayoutVars>
      </dgm:prSet>
      <dgm:spPr/>
    </dgm:pt>
    <dgm:pt modelId="{301B80E0-D137-4D76-B6B7-FA7912587C3E}" type="pres">
      <dgm:prSet presAssocID="{1A36D0EA-409C-4BDB-95F0-F15E92FC64BA}" presName="node" presStyleLbl="node1" presStyleIdx="0" presStyleCnt="3">
        <dgm:presLayoutVars>
          <dgm:bulletEnabled val="1"/>
        </dgm:presLayoutVars>
      </dgm:prSet>
      <dgm:spPr/>
    </dgm:pt>
    <dgm:pt modelId="{11F3EB25-F071-4BD8-BB81-B66F2F7C8017}" type="pres">
      <dgm:prSet presAssocID="{FFFBD788-6B28-4F24-8F6C-12ECCAAAC0C2}" presName="sibTrans" presStyleLbl="sibTrans2D1" presStyleIdx="0" presStyleCnt="2"/>
      <dgm:spPr/>
    </dgm:pt>
    <dgm:pt modelId="{ACAB1BF4-990A-4A1E-ABA7-E93E6145EF3A}" type="pres">
      <dgm:prSet presAssocID="{FFFBD788-6B28-4F24-8F6C-12ECCAAAC0C2}" presName="connectorText" presStyleLbl="sibTrans2D1" presStyleIdx="0" presStyleCnt="2"/>
      <dgm:spPr/>
    </dgm:pt>
    <dgm:pt modelId="{AB76FC43-F7C2-4FEF-9741-3128168E8E74}" type="pres">
      <dgm:prSet presAssocID="{24D38EFF-8201-4721-B8FF-D45F252D2EF4}" presName="node" presStyleLbl="node1" presStyleIdx="1" presStyleCnt="3">
        <dgm:presLayoutVars>
          <dgm:bulletEnabled val="1"/>
        </dgm:presLayoutVars>
      </dgm:prSet>
      <dgm:spPr/>
    </dgm:pt>
    <dgm:pt modelId="{604C1B2B-431A-47F2-A3F9-C4A5D8F1D00D}" type="pres">
      <dgm:prSet presAssocID="{9504EA51-ACD1-4B1E-AAEE-EEFAC41D0907}" presName="sibTrans" presStyleLbl="sibTrans2D1" presStyleIdx="1" presStyleCnt="2"/>
      <dgm:spPr/>
    </dgm:pt>
    <dgm:pt modelId="{DF2E19B7-B4A2-4B9B-A540-69CBCE4AF515}" type="pres">
      <dgm:prSet presAssocID="{9504EA51-ACD1-4B1E-AAEE-EEFAC41D0907}" presName="connectorText" presStyleLbl="sibTrans2D1" presStyleIdx="1" presStyleCnt="2"/>
      <dgm:spPr/>
    </dgm:pt>
    <dgm:pt modelId="{0E70F596-0B8A-48EC-8A09-2704EC6C2F68}" type="pres">
      <dgm:prSet presAssocID="{D82D0C3E-9F0E-4161-BD21-68577B856D00}" presName="node" presStyleLbl="node1" presStyleIdx="2" presStyleCnt="3">
        <dgm:presLayoutVars>
          <dgm:bulletEnabled val="1"/>
        </dgm:presLayoutVars>
      </dgm:prSet>
      <dgm:spPr/>
    </dgm:pt>
  </dgm:ptLst>
  <dgm:cxnLst>
    <dgm:cxn modelId="{7B7B8B12-2F2E-45D0-B6F5-EAA4C6F1A267}" srcId="{B1EDAD54-C771-4D4B-9311-FAADD2A207BE}" destId="{1A36D0EA-409C-4BDB-95F0-F15E92FC64BA}" srcOrd="0" destOrd="0" parTransId="{170DC190-2B9D-4E96-93DE-DD1EE255DA6C}" sibTransId="{FFFBD788-6B28-4F24-8F6C-12ECCAAAC0C2}"/>
    <dgm:cxn modelId="{7DC1C916-F697-4273-A3AA-EEB4F29AF728}" type="presOf" srcId="{B1EDAD54-C771-4D4B-9311-FAADD2A207BE}" destId="{D536B90C-D896-45EA-A910-0C464FE52FF3}" srcOrd="0" destOrd="0" presId="urn:microsoft.com/office/officeart/2005/8/layout/process2"/>
    <dgm:cxn modelId="{F4955118-B56C-45DA-B302-B92B0E6B0B62}" type="presOf" srcId="{FFFBD788-6B28-4F24-8F6C-12ECCAAAC0C2}" destId="{11F3EB25-F071-4BD8-BB81-B66F2F7C8017}" srcOrd="0" destOrd="0" presId="urn:microsoft.com/office/officeart/2005/8/layout/process2"/>
    <dgm:cxn modelId="{64791A1E-FCE7-4781-9784-117565994CDD}" type="presOf" srcId="{FFFBD788-6B28-4F24-8F6C-12ECCAAAC0C2}" destId="{ACAB1BF4-990A-4A1E-ABA7-E93E6145EF3A}" srcOrd="1" destOrd="0" presId="urn:microsoft.com/office/officeart/2005/8/layout/process2"/>
    <dgm:cxn modelId="{0575D05A-FE8D-4142-9B86-CE9B42B3D9E2}" type="presOf" srcId="{9504EA51-ACD1-4B1E-AAEE-EEFAC41D0907}" destId="{DF2E19B7-B4A2-4B9B-A540-69CBCE4AF515}" srcOrd="1" destOrd="0" presId="urn:microsoft.com/office/officeart/2005/8/layout/process2"/>
    <dgm:cxn modelId="{78FE0365-0A93-491C-AD78-AF80CA9B09A3}" type="presOf" srcId="{D82D0C3E-9F0E-4161-BD21-68577B856D00}" destId="{0E70F596-0B8A-48EC-8A09-2704EC6C2F68}" srcOrd="0" destOrd="0" presId="urn:microsoft.com/office/officeart/2005/8/layout/process2"/>
    <dgm:cxn modelId="{F49E6D66-B244-488F-8644-D3CDF3C71A0C}" srcId="{B1EDAD54-C771-4D4B-9311-FAADD2A207BE}" destId="{D82D0C3E-9F0E-4161-BD21-68577B856D00}" srcOrd="2" destOrd="0" parTransId="{6D5C5445-3A33-430D-8AEB-29D583109746}" sibTransId="{7A7ABD2B-F6B4-4375-B185-C6E0E701BF1E}"/>
    <dgm:cxn modelId="{661FD773-5BB3-4AE5-9252-33EBD03D7E2F}" srcId="{B1EDAD54-C771-4D4B-9311-FAADD2A207BE}" destId="{24D38EFF-8201-4721-B8FF-D45F252D2EF4}" srcOrd="1" destOrd="0" parTransId="{3D4DD5DF-085E-4AAF-8F7E-25137DB766CB}" sibTransId="{9504EA51-ACD1-4B1E-AAEE-EEFAC41D0907}"/>
    <dgm:cxn modelId="{E82CB4CA-09F7-4C3F-B6EE-DA6D8ECD310D}" type="presOf" srcId="{1A36D0EA-409C-4BDB-95F0-F15E92FC64BA}" destId="{301B80E0-D137-4D76-B6B7-FA7912587C3E}" srcOrd="0" destOrd="0" presId="urn:microsoft.com/office/officeart/2005/8/layout/process2"/>
    <dgm:cxn modelId="{B45F5BDA-A01A-4EEB-9BB5-EF963DB6FD52}" type="presOf" srcId="{9504EA51-ACD1-4B1E-AAEE-EEFAC41D0907}" destId="{604C1B2B-431A-47F2-A3F9-C4A5D8F1D00D}" srcOrd="0" destOrd="0" presId="urn:microsoft.com/office/officeart/2005/8/layout/process2"/>
    <dgm:cxn modelId="{AE4B96FC-68EF-426C-8F0A-183006ED7AB1}" type="presOf" srcId="{24D38EFF-8201-4721-B8FF-D45F252D2EF4}" destId="{AB76FC43-F7C2-4FEF-9741-3128168E8E74}" srcOrd="0" destOrd="0" presId="urn:microsoft.com/office/officeart/2005/8/layout/process2"/>
    <dgm:cxn modelId="{E334C6CA-B3C2-4D2B-8BBE-0AF6383FF2B9}" type="presParOf" srcId="{D536B90C-D896-45EA-A910-0C464FE52FF3}" destId="{301B80E0-D137-4D76-B6B7-FA7912587C3E}" srcOrd="0" destOrd="0" presId="urn:microsoft.com/office/officeart/2005/8/layout/process2"/>
    <dgm:cxn modelId="{2DAA4497-4742-4274-A84D-E5ED61E909AC}" type="presParOf" srcId="{D536B90C-D896-45EA-A910-0C464FE52FF3}" destId="{11F3EB25-F071-4BD8-BB81-B66F2F7C8017}" srcOrd="1" destOrd="0" presId="urn:microsoft.com/office/officeart/2005/8/layout/process2"/>
    <dgm:cxn modelId="{48041AFF-6BC4-437F-AF47-8639F04812D8}" type="presParOf" srcId="{11F3EB25-F071-4BD8-BB81-B66F2F7C8017}" destId="{ACAB1BF4-990A-4A1E-ABA7-E93E6145EF3A}" srcOrd="0" destOrd="0" presId="urn:microsoft.com/office/officeart/2005/8/layout/process2"/>
    <dgm:cxn modelId="{73B030EE-1E58-4C2B-A289-90FE1EEEA060}" type="presParOf" srcId="{D536B90C-D896-45EA-A910-0C464FE52FF3}" destId="{AB76FC43-F7C2-4FEF-9741-3128168E8E74}" srcOrd="2" destOrd="0" presId="urn:microsoft.com/office/officeart/2005/8/layout/process2"/>
    <dgm:cxn modelId="{541517CF-3F1A-462D-B209-F315B8AF1AA2}" type="presParOf" srcId="{D536B90C-D896-45EA-A910-0C464FE52FF3}" destId="{604C1B2B-431A-47F2-A3F9-C4A5D8F1D00D}" srcOrd="3" destOrd="0" presId="urn:microsoft.com/office/officeart/2005/8/layout/process2"/>
    <dgm:cxn modelId="{CE6A90C3-29AB-4982-AE40-D41353E81783}" type="presParOf" srcId="{604C1B2B-431A-47F2-A3F9-C4A5D8F1D00D}" destId="{DF2E19B7-B4A2-4B9B-A540-69CBCE4AF515}" srcOrd="0" destOrd="0" presId="urn:microsoft.com/office/officeart/2005/8/layout/process2"/>
    <dgm:cxn modelId="{3F46C82E-C5BC-445B-B02D-FE0D70712AA9}" type="presParOf" srcId="{D536B90C-D896-45EA-A910-0C464FE52FF3}" destId="{0E70F596-0B8A-48EC-8A09-2704EC6C2F68}"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847264-E377-EC47-ABA2-284F041622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60A72C-D365-794E-AC76-EAA402A4BFDC}">
      <dgm:prSet custT="1"/>
      <dgm:spPr/>
      <dgm:t>
        <a:bodyPr/>
        <a:lstStyle/>
        <a:p>
          <a:pPr algn="just"/>
          <a:r>
            <a:rPr lang="es-CO" sz="2600" dirty="0"/>
            <a:t>“La administración pública es un bien jurídico que, de una parte, protege el interés general y la función pública, y de otra, los bienes del Estado ante actos de apropiación o uso indebido, o frente a comportamientos en los cuales el servidor público no obra conforme al deber de cuidado que le es exigible en defensa del patrimonio público.” </a:t>
          </a:r>
        </a:p>
        <a:p>
          <a:pPr algn="just"/>
          <a:r>
            <a:rPr lang="es-CO" sz="1800" dirty="0"/>
            <a:t>Colombia, Corte Suprema de Justicia, Sala de Casación Penal, Sentencia de Segunda Instancia proceso 39417, providencia de 04/02/2015, Magistrado Ponente: Eugenio Fernández Carlier</a:t>
          </a:r>
          <a:r>
            <a:rPr lang="es-AR" sz="1800" dirty="0"/>
            <a:t> </a:t>
          </a:r>
        </a:p>
      </dgm:t>
    </dgm:pt>
    <dgm:pt modelId="{101191A0-BBEF-3044-9A58-03AA724ADE28}" type="parTrans" cxnId="{BA8A4D16-AABB-364F-8E74-4E1B5B515890}">
      <dgm:prSet/>
      <dgm:spPr/>
      <dgm:t>
        <a:bodyPr/>
        <a:lstStyle/>
        <a:p>
          <a:endParaRPr lang="es-ES"/>
        </a:p>
      </dgm:t>
    </dgm:pt>
    <dgm:pt modelId="{FC049E94-8977-794D-83E1-EACD122E1312}" type="sibTrans" cxnId="{BA8A4D16-AABB-364F-8E74-4E1B5B515890}">
      <dgm:prSet/>
      <dgm:spPr/>
      <dgm:t>
        <a:bodyPr/>
        <a:lstStyle/>
        <a:p>
          <a:endParaRPr lang="es-ES"/>
        </a:p>
      </dgm:t>
    </dgm:pt>
    <dgm:pt modelId="{5FE0068E-5577-4740-AA39-6730378D1D3F}" type="pres">
      <dgm:prSet presAssocID="{F2847264-E377-EC47-ABA2-284F0416229B}" presName="linear" presStyleCnt="0">
        <dgm:presLayoutVars>
          <dgm:animLvl val="lvl"/>
          <dgm:resizeHandles val="exact"/>
        </dgm:presLayoutVars>
      </dgm:prSet>
      <dgm:spPr/>
    </dgm:pt>
    <dgm:pt modelId="{56333B58-A59F-B947-9213-B01512AC984B}" type="pres">
      <dgm:prSet presAssocID="{F760A72C-D365-794E-AC76-EAA402A4BFDC}" presName="parentText" presStyleLbl="node1" presStyleIdx="0" presStyleCnt="1" custScaleY="119991">
        <dgm:presLayoutVars>
          <dgm:chMax val="0"/>
          <dgm:bulletEnabled val="1"/>
        </dgm:presLayoutVars>
      </dgm:prSet>
      <dgm:spPr/>
    </dgm:pt>
  </dgm:ptLst>
  <dgm:cxnLst>
    <dgm:cxn modelId="{BA8A4D16-AABB-364F-8E74-4E1B5B515890}" srcId="{F2847264-E377-EC47-ABA2-284F0416229B}" destId="{F760A72C-D365-794E-AC76-EAA402A4BFDC}" srcOrd="0" destOrd="0" parTransId="{101191A0-BBEF-3044-9A58-03AA724ADE28}" sibTransId="{FC049E94-8977-794D-83E1-EACD122E1312}"/>
    <dgm:cxn modelId="{934BFD92-7748-DA49-ACFA-8218FA72563F}" type="presOf" srcId="{F2847264-E377-EC47-ABA2-284F0416229B}" destId="{5FE0068E-5577-4740-AA39-6730378D1D3F}" srcOrd="0" destOrd="0" presId="urn:microsoft.com/office/officeart/2005/8/layout/vList2"/>
    <dgm:cxn modelId="{90920AE4-51FA-0645-A444-A4203CF02814}" type="presOf" srcId="{F760A72C-D365-794E-AC76-EAA402A4BFDC}" destId="{56333B58-A59F-B947-9213-B01512AC984B}" srcOrd="0" destOrd="0" presId="urn:microsoft.com/office/officeart/2005/8/layout/vList2"/>
    <dgm:cxn modelId="{E8740B5F-29CD-9B47-95B2-138846B9774F}" type="presParOf" srcId="{5FE0068E-5577-4740-AA39-6730378D1D3F}" destId="{56333B58-A59F-B947-9213-B01512AC98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4A54D9-ACAE-4AB7-B1D1-87BB44BE2878}"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s-CO"/>
        </a:p>
      </dgm:t>
    </dgm:pt>
    <dgm:pt modelId="{28C054E9-5B1E-4A8D-B10B-5A23EF4CCF79}">
      <dgm:prSet phldrT="[Texto]"/>
      <dgm:spPr/>
      <dgm:t>
        <a:bodyPr/>
        <a:lstStyle/>
        <a:p>
          <a:r>
            <a:rPr lang="es-CO" b="1" i="0" u="none" dirty="0"/>
            <a:t>Artículo 408. Violación del régimen legal o constitucional de inhabilidades e incompatibilidades </a:t>
          </a:r>
          <a:endParaRPr lang="es-CO" dirty="0"/>
        </a:p>
      </dgm:t>
    </dgm:pt>
    <dgm:pt modelId="{D0BE35A5-E57A-4106-89BC-7806F3D78BE6}" type="parTrans" cxnId="{70986839-D0DB-4E96-BFA7-560B24D71D9F}">
      <dgm:prSet/>
      <dgm:spPr/>
      <dgm:t>
        <a:bodyPr/>
        <a:lstStyle/>
        <a:p>
          <a:endParaRPr lang="es-CO"/>
        </a:p>
      </dgm:t>
    </dgm:pt>
    <dgm:pt modelId="{B0A9DE32-1064-4526-9ECE-71C9F14FF526}" type="sibTrans" cxnId="{70986839-D0DB-4E96-BFA7-560B24D71D9F}">
      <dgm:prSet/>
      <dgm:spPr/>
      <dgm:t>
        <a:bodyPr/>
        <a:lstStyle/>
        <a:p>
          <a:endParaRPr lang="es-CO"/>
        </a:p>
      </dgm:t>
    </dgm:pt>
    <dgm:pt modelId="{9B554F7D-672D-4F25-8048-E99AA6245DE7}">
      <dgm:prSet phldrT="[Texto]" custT="1"/>
      <dgm:spPr/>
      <dgm:t>
        <a:bodyPr/>
        <a:lstStyle/>
        <a:p>
          <a:pPr algn="just"/>
          <a:r>
            <a:rPr lang="es-CO" sz="1800" b="1" i="0" u="none" dirty="0">
              <a:solidFill>
                <a:srgbClr val="FF0000"/>
              </a:solidFill>
              <a:effectLst>
                <a:outerShdw blurRad="38100" dist="38100" dir="2700000" algn="tl">
                  <a:srgbClr val="000000">
                    <a:alpha val="43137"/>
                  </a:srgbClr>
                </a:outerShdw>
              </a:effectLst>
            </a:rPr>
            <a:t>El servidor público que en ejercicio de sus funciones intervenga en la tramitación, aprobación o celebración de un contrato con violación al régimen legal o a lo dispuesto en normas constitucionales, sobre inhabilidades o incompatibilidades</a:t>
          </a:r>
          <a:r>
            <a:rPr lang="es-CO" sz="1800" b="0" i="0" dirty="0"/>
            <a:t>, incurrirá en prisión de 64 a 216 meses, multa de 66.66 a 300 SMLMV, e inhabilitación para el ejercicio de derechos y funciones públicas </a:t>
          </a:r>
          <a:r>
            <a:rPr lang="es-CO" sz="1800" b="0" i="0" u="sng" dirty="0"/>
            <a:t>de 80 a 216 meses</a:t>
          </a:r>
          <a:r>
            <a:rPr lang="es-CO" sz="1800" b="0" i="0" dirty="0"/>
            <a:t>.</a:t>
          </a:r>
          <a:endParaRPr lang="es-CO" sz="1800" dirty="0"/>
        </a:p>
      </dgm:t>
    </dgm:pt>
    <dgm:pt modelId="{C3744F0B-8B3D-48A3-8572-D20B6EF41CAF}" type="parTrans" cxnId="{1EDBE369-F35D-4789-966A-F67B697ACEE6}">
      <dgm:prSet/>
      <dgm:spPr/>
      <dgm:t>
        <a:bodyPr/>
        <a:lstStyle/>
        <a:p>
          <a:endParaRPr lang="es-CO"/>
        </a:p>
      </dgm:t>
    </dgm:pt>
    <dgm:pt modelId="{281C3E86-330F-4A77-A8C1-5165E4A866CD}" type="sibTrans" cxnId="{1EDBE369-F35D-4789-966A-F67B697ACEE6}">
      <dgm:prSet/>
      <dgm:spPr/>
      <dgm:t>
        <a:bodyPr/>
        <a:lstStyle/>
        <a:p>
          <a:endParaRPr lang="es-CO"/>
        </a:p>
      </dgm:t>
    </dgm:pt>
    <dgm:pt modelId="{117165CD-FB0F-456D-ABA4-C3B26FE779B5}">
      <dgm:prSet phldrT="[Texto]"/>
      <dgm:spPr/>
      <dgm:t>
        <a:bodyPr/>
        <a:lstStyle/>
        <a:p>
          <a:r>
            <a:rPr lang="es-CO" b="1" i="0" u="none" dirty="0"/>
            <a:t>Artículo 409. Interés indebido en la celebración de contratos</a:t>
          </a:r>
        </a:p>
      </dgm:t>
    </dgm:pt>
    <dgm:pt modelId="{3A34E6CE-9A25-41DD-BE07-F60E779C80D7}" type="parTrans" cxnId="{440DAFD6-7626-4C1A-9D31-46A27FAD67E1}">
      <dgm:prSet/>
      <dgm:spPr/>
      <dgm:t>
        <a:bodyPr/>
        <a:lstStyle/>
        <a:p>
          <a:endParaRPr lang="es-CO"/>
        </a:p>
      </dgm:t>
    </dgm:pt>
    <dgm:pt modelId="{846280BA-8535-48B2-AD87-F4D78D369640}" type="sibTrans" cxnId="{440DAFD6-7626-4C1A-9D31-46A27FAD67E1}">
      <dgm:prSet/>
      <dgm:spPr/>
      <dgm:t>
        <a:bodyPr/>
        <a:lstStyle/>
        <a:p>
          <a:endParaRPr lang="es-CO"/>
        </a:p>
      </dgm:t>
    </dgm:pt>
    <dgm:pt modelId="{46E4EAA8-66CF-4EB6-AF4F-3DD555FC70F3}">
      <dgm:prSet phldrT="[Texto]" custT="1"/>
      <dgm:spPr/>
      <dgm:t>
        <a:bodyPr/>
        <a:lstStyle/>
        <a:p>
          <a:pPr algn="just"/>
          <a:r>
            <a:rPr lang="es-CO" sz="1800" b="1" i="0" dirty="0">
              <a:solidFill>
                <a:srgbClr val="FF0000"/>
              </a:solidFill>
              <a:effectLst>
                <a:outerShdw blurRad="38100" dist="38100" dir="2700000" algn="tl">
                  <a:srgbClr val="000000">
                    <a:alpha val="43137"/>
                  </a:srgbClr>
                </a:outerShdw>
              </a:effectLst>
            </a:rPr>
            <a:t>El servidor público que se interese en provecho propio o de un tercero, en cualquier clase de contrato u operación en que deba intervenir por razón de su cargo o de sus funciones</a:t>
          </a:r>
          <a:r>
            <a:rPr lang="es-CO" sz="1900" b="1" i="0" dirty="0"/>
            <a:t>,</a:t>
          </a:r>
          <a:r>
            <a:rPr lang="es-CO" sz="1900" b="0" i="0" dirty="0"/>
            <a:t> incurrirá en prisión de 64 a 216 meses, multa de 66.66 a 300 SMLMV, e inhabilitación para el ejercicio de derechos y funciones públicas de 80 a 216 meses.</a:t>
          </a:r>
          <a:endParaRPr lang="es-CO" sz="1900" dirty="0"/>
        </a:p>
      </dgm:t>
    </dgm:pt>
    <dgm:pt modelId="{916D7ABB-CCAD-43E4-A245-B4B21F0C01B5}" type="parTrans" cxnId="{4B42F440-C473-40D9-B409-E4A06A28239D}">
      <dgm:prSet/>
      <dgm:spPr/>
      <dgm:t>
        <a:bodyPr/>
        <a:lstStyle/>
        <a:p>
          <a:endParaRPr lang="es-CO"/>
        </a:p>
      </dgm:t>
    </dgm:pt>
    <dgm:pt modelId="{232C883C-20A9-484D-95BA-B83BDD2946CA}" type="sibTrans" cxnId="{4B42F440-C473-40D9-B409-E4A06A28239D}">
      <dgm:prSet/>
      <dgm:spPr/>
      <dgm:t>
        <a:bodyPr/>
        <a:lstStyle/>
        <a:p>
          <a:endParaRPr lang="es-CO"/>
        </a:p>
      </dgm:t>
    </dgm:pt>
    <dgm:pt modelId="{E0A1A445-CAEC-44CC-BF50-32668195D01B}">
      <dgm:prSet phldrT="[Texto]"/>
      <dgm:spPr/>
      <dgm:t>
        <a:bodyPr/>
        <a:lstStyle/>
        <a:p>
          <a:r>
            <a:rPr lang="es-CO" b="1" i="0" u="none"/>
            <a:t>Artículo 410. Contrato sin cumplimiento de requisitos legales. </a:t>
          </a:r>
        </a:p>
      </dgm:t>
    </dgm:pt>
    <dgm:pt modelId="{D8DA2534-5492-4E7B-9DED-88F8D8D67775}" type="parTrans" cxnId="{0BE27F5E-2C34-4E84-8F22-0A334705F250}">
      <dgm:prSet/>
      <dgm:spPr/>
      <dgm:t>
        <a:bodyPr/>
        <a:lstStyle/>
        <a:p>
          <a:endParaRPr lang="es-CO"/>
        </a:p>
      </dgm:t>
    </dgm:pt>
    <dgm:pt modelId="{BAD85987-5475-47C0-8772-AD0C3056B175}" type="sibTrans" cxnId="{0BE27F5E-2C34-4E84-8F22-0A334705F250}">
      <dgm:prSet/>
      <dgm:spPr/>
      <dgm:t>
        <a:bodyPr/>
        <a:lstStyle/>
        <a:p>
          <a:endParaRPr lang="es-CO"/>
        </a:p>
      </dgm:t>
    </dgm:pt>
    <dgm:pt modelId="{57FF2125-BC0A-4E46-9F49-078DE2A5E903}">
      <dgm:prSet phldrT="[Texto]"/>
      <dgm:spPr/>
      <dgm:t>
        <a:bodyPr/>
        <a:lstStyle/>
        <a:p>
          <a:pPr algn="just"/>
          <a:r>
            <a:rPr lang="es-CO" b="1" i="0" dirty="0">
              <a:solidFill>
                <a:srgbClr val="FF0000"/>
              </a:solidFill>
              <a:effectLst>
                <a:outerShdw blurRad="38100" dist="38100" dir="2700000" algn="tl">
                  <a:srgbClr val="000000">
                    <a:alpha val="43137"/>
                  </a:srgbClr>
                </a:outerShdw>
              </a:effectLst>
            </a:rPr>
            <a:t>El servidor público que por razón del ejercicio de sus funciones tramite contrato sin observancia de los requisitos legales esenciales o lo celebre o liquide sin verificar el cumplimiento de los mismos, </a:t>
          </a:r>
          <a:r>
            <a:rPr lang="es-CO" b="0" i="0" dirty="0"/>
            <a:t>incurrirá en prisión de 64 a 216 meses, multa de 66.66 a 300 SMLMV, e inhabilitación para el ejercicio de derechos y funciones pública</a:t>
          </a:r>
          <a:r>
            <a:rPr lang="es-CO" b="0" i="0" u="sng" dirty="0"/>
            <a:t>s de 80 a 216 meses</a:t>
          </a:r>
          <a:r>
            <a:rPr lang="es-CO" b="0" i="0" dirty="0"/>
            <a:t>.</a:t>
          </a:r>
          <a:endParaRPr lang="es-CO" dirty="0"/>
        </a:p>
      </dgm:t>
    </dgm:pt>
    <dgm:pt modelId="{BCF9DB26-6D17-4161-84ED-E5BC3DE86F37}" type="parTrans" cxnId="{03E91558-1C6A-45B7-ACC9-9BDEDBB684BD}">
      <dgm:prSet/>
      <dgm:spPr/>
      <dgm:t>
        <a:bodyPr/>
        <a:lstStyle/>
        <a:p>
          <a:endParaRPr lang="es-CO"/>
        </a:p>
      </dgm:t>
    </dgm:pt>
    <dgm:pt modelId="{E520BD15-C304-4324-BEFB-C95EFB03005B}" type="sibTrans" cxnId="{03E91558-1C6A-45B7-ACC9-9BDEDBB684BD}">
      <dgm:prSet/>
      <dgm:spPr/>
      <dgm:t>
        <a:bodyPr/>
        <a:lstStyle/>
        <a:p>
          <a:endParaRPr lang="es-CO"/>
        </a:p>
      </dgm:t>
    </dgm:pt>
    <dgm:pt modelId="{AA9522E2-0383-4A0B-A12A-F8FE9CDA201D}">
      <dgm:prSet phldrT="[Texto]"/>
      <dgm:spPr/>
      <dgm:t>
        <a:bodyPr/>
        <a:lstStyle/>
        <a:p>
          <a:pPr algn="l"/>
          <a:endParaRPr lang="es-CO" sz="1900"/>
        </a:p>
      </dgm:t>
    </dgm:pt>
    <dgm:pt modelId="{11B90EA0-23F7-4681-9644-C2629445D1EC}" type="parTrans" cxnId="{60382071-F985-434E-AE8D-8674692693EC}">
      <dgm:prSet/>
      <dgm:spPr/>
      <dgm:t>
        <a:bodyPr/>
        <a:lstStyle/>
        <a:p>
          <a:endParaRPr lang="es-CO"/>
        </a:p>
      </dgm:t>
    </dgm:pt>
    <dgm:pt modelId="{2CD30541-0CF1-4828-B00E-E2970F2D7EBD}" type="sibTrans" cxnId="{60382071-F985-434E-AE8D-8674692693EC}">
      <dgm:prSet/>
      <dgm:spPr/>
      <dgm:t>
        <a:bodyPr/>
        <a:lstStyle/>
        <a:p>
          <a:endParaRPr lang="es-CO"/>
        </a:p>
      </dgm:t>
    </dgm:pt>
    <dgm:pt modelId="{54302645-8130-3448-B93F-A145EFB64354}" type="pres">
      <dgm:prSet presAssocID="{9D4A54D9-ACAE-4AB7-B1D1-87BB44BE2878}" presName="Name0" presStyleCnt="0">
        <dgm:presLayoutVars>
          <dgm:dir/>
          <dgm:animLvl val="lvl"/>
          <dgm:resizeHandles val="exact"/>
        </dgm:presLayoutVars>
      </dgm:prSet>
      <dgm:spPr/>
    </dgm:pt>
    <dgm:pt modelId="{81883AB0-9B27-0246-A886-A19065260D38}" type="pres">
      <dgm:prSet presAssocID="{28C054E9-5B1E-4A8D-B10B-5A23EF4CCF79}" presName="composite" presStyleCnt="0"/>
      <dgm:spPr/>
    </dgm:pt>
    <dgm:pt modelId="{97183236-81DD-4C44-A600-51956930C04D}" type="pres">
      <dgm:prSet presAssocID="{28C054E9-5B1E-4A8D-B10B-5A23EF4CCF79}" presName="parTx" presStyleLbl="alignNode1" presStyleIdx="0" presStyleCnt="3">
        <dgm:presLayoutVars>
          <dgm:chMax val="0"/>
          <dgm:chPref val="0"/>
          <dgm:bulletEnabled val="1"/>
        </dgm:presLayoutVars>
      </dgm:prSet>
      <dgm:spPr/>
    </dgm:pt>
    <dgm:pt modelId="{A350901F-067D-0044-8381-15B6B74D653B}" type="pres">
      <dgm:prSet presAssocID="{28C054E9-5B1E-4A8D-B10B-5A23EF4CCF79}" presName="desTx" presStyleLbl="alignAccFollowNode1" presStyleIdx="0" presStyleCnt="3" custScaleY="100000">
        <dgm:presLayoutVars>
          <dgm:bulletEnabled val="1"/>
        </dgm:presLayoutVars>
      </dgm:prSet>
      <dgm:spPr/>
    </dgm:pt>
    <dgm:pt modelId="{D52EA51F-1DB6-6844-9D6E-AD04469AE54D}" type="pres">
      <dgm:prSet presAssocID="{B0A9DE32-1064-4526-9ECE-71C9F14FF526}" presName="space" presStyleCnt="0"/>
      <dgm:spPr/>
    </dgm:pt>
    <dgm:pt modelId="{3914D72D-B023-1C4C-B5E6-F9BB2E448BF4}" type="pres">
      <dgm:prSet presAssocID="{117165CD-FB0F-456D-ABA4-C3B26FE779B5}" presName="composite" presStyleCnt="0"/>
      <dgm:spPr/>
    </dgm:pt>
    <dgm:pt modelId="{69EED876-29C0-FE40-A277-842BCF4F8373}" type="pres">
      <dgm:prSet presAssocID="{117165CD-FB0F-456D-ABA4-C3B26FE779B5}" presName="parTx" presStyleLbl="alignNode1" presStyleIdx="1" presStyleCnt="3">
        <dgm:presLayoutVars>
          <dgm:chMax val="0"/>
          <dgm:chPref val="0"/>
          <dgm:bulletEnabled val="1"/>
        </dgm:presLayoutVars>
      </dgm:prSet>
      <dgm:spPr/>
    </dgm:pt>
    <dgm:pt modelId="{C22319D7-703E-1B44-B593-502EC107045A}" type="pres">
      <dgm:prSet presAssocID="{117165CD-FB0F-456D-ABA4-C3B26FE779B5}" presName="desTx" presStyleLbl="alignAccFollowNode1" presStyleIdx="1" presStyleCnt="3">
        <dgm:presLayoutVars>
          <dgm:bulletEnabled val="1"/>
        </dgm:presLayoutVars>
      </dgm:prSet>
      <dgm:spPr/>
    </dgm:pt>
    <dgm:pt modelId="{1F25ED47-273F-1E4F-A5EF-15A4CD8E6E13}" type="pres">
      <dgm:prSet presAssocID="{846280BA-8535-48B2-AD87-F4D78D369640}" presName="space" presStyleCnt="0"/>
      <dgm:spPr/>
    </dgm:pt>
    <dgm:pt modelId="{E90FF6E5-DF14-9B40-B57C-41677E1DDCC4}" type="pres">
      <dgm:prSet presAssocID="{E0A1A445-CAEC-44CC-BF50-32668195D01B}" presName="composite" presStyleCnt="0"/>
      <dgm:spPr/>
    </dgm:pt>
    <dgm:pt modelId="{09BC2EE5-B228-E14A-935C-AD92A9D6C454}" type="pres">
      <dgm:prSet presAssocID="{E0A1A445-CAEC-44CC-BF50-32668195D01B}" presName="parTx" presStyleLbl="alignNode1" presStyleIdx="2" presStyleCnt="3">
        <dgm:presLayoutVars>
          <dgm:chMax val="0"/>
          <dgm:chPref val="0"/>
          <dgm:bulletEnabled val="1"/>
        </dgm:presLayoutVars>
      </dgm:prSet>
      <dgm:spPr/>
    </dgm:pt>
    <dgm:pt modelId="{F365E772-6AD2-2B48-8B35-CDE68B15495B}" type="pres">
      <dgm:prSet presAssocID="{E0A1A445-CAEC-44CC-BF50-32668195D01B}" presName="desTx" presStyleLbl="alignAccFollowNode1" presStyleIdx="2" presStyleCnt="3">
        <dgm:presLayoutVars>
          <dgm:bulletEnabled val="1"/>
        </dgm:presLayoutVars>
      </dgm:prSet>
      <dgm:spPr/>
    </dgm:pt>
  </dgm:ptLst>
  <dgm:cxnLst>
    <dgm:cxn modelId="{56EA9105-5765-4541-A88C-77ED02268F6A}" type="presOf" srcId="{117165CD-FB0F-456D-ABA4-C3B26FE779B5}" destId="{69EED876-29C0-FE40-A277-842BCF4F8373}" srcOrd="0" destOrd="0" presId="urn:microsoft.com/office/officeart/2005/8/layout/hList1"/>
    <dgm:cxn modelId="{A4FF051D-4FE0-9F4E-88BB-3623A46A9D7D}" type="presOf" srcId="{9D4A54D9-ACAE-4AB7-B1D1-87BB44BE2878}" destId="{54302645-8130-3448-B93F-A145EFB64354}" srcOrd="0" destOrd="0" presId="urn:microsoft.com/office/officeart/2005/8/layout/hList1"/>
    <dgm:cxn modelId="{70986839-D0DB-4E96-BFA7-560B24D71D9F}" srcId="{9D4A54D9-ACAE-4AB7-B1D1-87BB44BE2878}" destId="{28C054E9-5B1E-4A8D-B10B-5A23EF4CCF79}" srcOrd="0" destOrd="0" parTransId="{D0BE35A5-E57A-4106-89BC-7806F3D78BE6}" sibTransId="{B0A9DE32-1064-4526-9ECE-71C9F14FF526}"/>
    <dgm:cxn modelId="{4B82163E-58E8-B34C-B25C-BF7BA0E60DCC}" type="presOf" srcId="{28C054E9-5B1E-4A8D-B10B-5A23EF4CCF79}" destId="{97183236-81DD-4C44-A600-51956930C04D}" srcOrd="0" destOrd="0" presId="urn:microsoft.com/office/officeart/2005/8/layout/hList1"/>
    <dgm:cxn modelId="{4B42F440-C473-40D9-B409-E4A06A28239D}" srcId="{117165CD-FB0F-456D-ABA4-C3B26FE779B5}" destId="{46E4EAA8-66CF-4EB6-AF4F-3DD555FC70F3}" srcOrd="0" destOrd="0" parTransId="{916D7ABB-CCAD-43E4-A245-B4B21F0C01B5}" sibTransId="{232C883C-20A9-484D-95BA-B83BDD2946CA}"/>
    <dgm:cxn modelId="{03E91558-1C6A-45B7-ACC9-9BDEDBB684BD}" srcId="{E0A1A445-CAEC-44CC-BF50-32668195D01B}" destId="{57FF2125-BC0A-4E46-9F49-078DE2A5E903}" srcOrd="0" destOrd="0" parTransId="{BCF9DB26-6D17-4161-84ED-E5BC3DE86F37}" sibTransId="{E520BD15-C304-4324-BEFB-C95EFB03005B}"/>
    <dgm:cxn modelId="{0BE27F5E-2C34-4E84-8F22-0A334705F250}" srcId="{9D4A54D9-ACAE-4AB7-B1D1-87BB44BE2878}" destId="{E0A1A445-CAEC-44CC-BF50-32668195D01B}" srcOrd="2" destOrd="0" parTransId="{D8DA2534-5492-4E7B-9DED-88F8D8D67775}" sibTransId="{BAD85987-5475-47C0-8772-AD0C3056B175}"/>
    <dgm:cxn modelId="{1EDBE369-F35D-4789-966A-F67B697ACEE6}" srcId="{28C054E9-5B1E-4A8D-B10B-5A23EF4CCF79}" destId="{9B554F7D-672D-4F25-8048-E99AA6245DE7}" srcOrd="0" destOrd="0" parTransId="{C3744F0B-8B3D-48A3-8572-D20B6EF41CAF}" sibTransId="{281C3E86-330F-4A77-A8C1-5165E4A866CD}"/>
    <dgm:cxn modelId="{60382071-F985-434E-AE8D-8674692693EC}" srcId="{117165CD-FB0F-456D-ABA4-C3B26FE779B5}" destId="{AA9522E2-0383-4A0B-A12A-F8FE9CDA201D}" srcOrd="1" destOrd="0" parTransId="{11B90EA0-23F7-4681-9644-C2629445D1EC}" sibTransId="{2CD30541-0CF1-4828-B00E-E2970F2D7EBD}"/>
    <dgm:cxn modelId="{106C0A8A-988C-5C4B-AF77-3BBE435F001E}" type="presOf" srcId="{46E4EAA8-66CF-4EB6-AF4F-3DD555FC70F3}" destId="{C22319D7-703E-1B44-B593-502EC107045A}" srcOrd="0" destOrd="0" presId="urn:microsoft.com/office/officeart/2005/8/layout/hList1"/>
    <dgm:cxn modelId="{7A1FD9BD-6867-4643-B6B5-E1478CB20AE4}" type="presOf" srcId="{E0A1A445-CAEC-44CC-BF50-32668195D01B}" destId="{09BC2EE5-B228-E14A-935C-AD92A9D6C454}" srcOrd="0" destOrd="0" presId="urn:microsoft.com/office/officeart/2005/8/layout/hList1"/>
    <dgm:cxn modelId="{F91494C9-C7A4-BD45-BAE9-77FA8ADAAA7F}" type="presOf" srcId="{9B554F7D-672D-4F25-8048-E99AA6245DE7}" destId="{A350901F-067D-0044-8381-15B6B74D653B}" srcOrd="0" destOrd="0" presId="urn:microsoft.com/office/officeart/2005/8/layout/hList1"/>
    <dgm:cxn modelId="{7286C5C9-9421-F942-BA7E-A8F33A2A6571}" type="presOf" srcId="{57FF2125-BC0A-4E46-9F49-078DE2A5E903}" destId="{F365E772-6AD2-2B48-8B35-CDE68B15495B}" srcOrd="0" destOrd="0" presId="urn:microsoft.com/office/officeart/2005/8/layout/hList1"/>
    <dgm:cxn modelId="{EF8933CC-1722-4C4D-A8A0-04326540EEDB}" type="presOf" srcId="{AA9522E2-0383-4A0B-A12A-F8FE9CDA201D}" destId="{C22319D7-703E-1B44-B593-502EC107045A}" srcOrd="0" destOrd="1" presId="urn:microsoft.com/office/officeart/2005/8/layout/hList1"/>
    <dgm:cxn modelId="{440DAFD6-7626-4C1A-9D31-46A27FAD67E1}" srcId="{9D4A54D9-ACAE-4AB7-B1D1-87BB44BE2878}" destId="{117165CD-FB0F-456D-ABA4-C3B26FE779B5}" srcOrd="1" destOrd="0" parTransId="{3A34E6CE-9A25-41DD-BE07-F60E779C80D7}" sibTransId="{846280BA-8535-48B2-AD87-F4D78D369640}"/>
    <dgm:cxn modelId="{37C2EF4D-F055-BC42-8580-915DDEFB5FB0}" type="presParOf" srcId="{54302645-8130-3448-B93F-A145EFB64354}" destId="{81883AB0-9B27-0246-A886-A19065260D38}" srcOrd="0" destOrd="0" presId="urn:microsoft.com/office/officeart/2005/8/layout/hList1"/>
    <dgm:cxn modelId="{8305BE0B-13F4-6C45-AF43-54EFA8F761B2}" type="presParOf" srcId="{81883AB0-9B27-0246-A886-A19065260D38}" destId="{97183236-81DD-4C44-A600-51956930C04D}" srcOrd="0" destOrd="0" presId="urn:microsoft.com/office/officeart/2005/8/layout/hList1"/>
    <dgm:cxn modelId="{4EF72A33-25C7-4842-A1ED-225867B8B7C8}" type="presParOf" srcId="{81883AB0-9B27-0246-A886-A19065260D38}" destId="{A350901F-067D-0044-8381-15B6B74D653B}" srcOrd="1" destOrd="0" presId="urn:microsoft.com/office/officeart/2005/8/layout/hList1"/>
    <dgm:cxn modelId="{ACFA04BC-20EA-5C47-A269-6C2AA7DD37B2}" type="presParOf" srcId="{54302645-8130-3448-B93F-A145EFB64354}" destId="{D52EA51F-1DB6-6844-9D6E-AD04469AE54D}" srcOrd="1" destOrd="0" presId="urn:microsoft.com/office/officeart/2005/8/layout/hList1"/>
    <dgm:cxn modelId="{859ED722-909E-8545-8A88-D77C2BD0265B}" type="presParOf" srcId="{54302645-8130-3448-B93F-A145EFB64354}" destId="{3914D72D-B023-1C4C-B5E6-F9BB2E448BF4}" srcOrd="2" destOrd="0" presId="urn:microsoft.com/office/officeart/2005/8/layout/hList1"/>
    <dgm:cxn modelId="{52640AA5-18CC-264B-A45D-BAC2A65F55AB}" type="presParOf" srcId="{3914D72D-B023-1C4C-B5E6-F9BB2E448BF4}" destId="{69EED876-29C0-FE40-A277-842BCF4F8373}" srcOrd="0" destOrd="0" presId="urn:microsoft.com/office/officeart/2005/8/layout/hList1"/>
    <dgm:cxn modelId="{102773A7-358F-6544-8990-68770952156B}" type="presParOf" srcId="{3914D72D-B023-1C4C-B5E6-F9BB2E448BF4}" destId="{C22319D7-703E-1B44-B593-502EC107045A}" srcOrd="1" destOrd="0" presId="urn:microsoft.com/office/officeart/2005/8/layout/hList1"/>
    <dgm:cxn modelId="{1521BFDA-6FE4-C44D-93D6-3E71A3B2F0EC}" type="presParOf" srcId="{54302645-8130-3448-B93F-A145EFB64354}" destId="{1F25ED47-273F-1E4F-A5EF-15A4CD8E6E13}" srcOrd="3" destOrd="0" presId="urn:microsoft.com/office/officeart/2005/8/layout/hList1"/>
    <dgm:cxn modelId="{8228353C-105A-2248-A9EC-4DCD0A389939}" type="presParOf" srcId="{54302645-8130-3448-B93F-A145EFB64354}" destId="{E90FF6E5-DF14-9B40-B57C-41677E1DDCC4}" srcOrd="4" destOrd="0" presId="urn:microsoft.com/office/officeart/2005/8/layout/hList1"/>
    <dgm:cxn modelId="{F654C733-74B8-7448-AF10-CC7F7D39BD1D}" type="presParOf" srcId="{E90FF6E5-DF14-9B40-B57C-41677E1DDCC4}" destId="{09BC2EE5-B228-E14A-935C-AD92A9D6C454}" srcOrd="0" destOrd="0" presId="urn:microsoft.com/office/officeart/2005/8/layout/hList1"/>
    <dgm:cxn modelId="{E6717C57-057F-5841-8F94-CE5494A68095}" type="presParOf" srcId="{E90FF6E5-DF14-9B40-B57C-41677E1DDCC4}" destId="{F365E772-6AD2-2B48-8B35-CDE68B1549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C447F-C936-4077-8EBF-42FF899F805A}">
      <dsp:nvSpPr>
        <dsp:cNvPr id="0" name=""/>
        <dsp:cNvSpPr/>
      </dsp:nvSpPr>
      <dsp:spPr>
        <a:xfrm>
          <a:off x="7594" y="2015933"/>
          <a:ext cx="1824543" cy="15048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Humana</a:t>
          </a:r>
          <a:endParaRPr lang="es-CO" sz="1400" kern="1200" dirty="0"/>
        </a:p>
        <a:p>
          <a:pPr marL="114300" lvl="1" indent="-114300" algn="l" defTabSz="622300">
            <a:lnSpc>
              <a:spcPct val="90000"/>
            </a:lnSpc>
            <a:spcBef>
              <a:spcPct val="0"/>
            </a:spcBef>
            <a:spcAft>
              <a:spcPct val="15000"/>
            </a:spcAft>
            <a:buChar char="•"/>
          </a:pPr>
          <a:r>
            <a:rPr lang="es-ES" sz="1400" kern="1200" dirty="0"/>
            <a:t>Externa </a:t>
          </a:r>
          <a:endParaRPr lang="es-CO" sz="1400" kern="1200" dirty="0"/>
        </a:p>
        <a:p>
          <a:pPr marL="114300" lvl="1" indent="-114300" algn="l" defTabSz="622300">
            <a:lnSpc>
              <a:spcPct val="90000"/>
            </a:lnSpc>
            <a:spcBef>
              <a:spcPct val="0"/>
            </a:spcBef>
            <a:spcAft>
              <a:spcPct val="15000"/>
            </a:spcAft>
            <a:buChar char="•"/>
          </a:pPr>
          <a:r>
            <a:rPr lang="es-ES" sz="1400" kern="1200" dirty="0"/>
            <a:t>Voluntaria</a:t>
          </a:r>
          <a:endParaRPr lang="es-CO" sz="1400" kern="1200" dirty="0"/>
        </a:p>
        <a:p>
          <a:pPr marL="114300" lvl="1" indent="-114300" algn="l" defTabSz="622300">
            <a:lnSpc>
              <a:spcPct val="90000"/>
            </a:lnSpc>
            <a:spcBef>
              <a:spcPct val="0"/>
            </a:spcBef>
            <a:spcAft>
              <a:spcPct val="15000"/>
            </a:spcAft>
            <a:buChar char="•"/>
          </a:pPr>
          <a:r>
            <a:rPr lang="es-ES" sz="1400" kern="1200" dirty="0"/>
            <a:t>Acción, omisión y comisión por omisión</a:t>
          </a:r>
          <a:endParaRPr lang="es-CO" sz="1400" kern="1200" dirty="0"/>
        </a:p>
      </dsp:txBody>
      <dsp:txXfrm>
        <a:off x="42225" y="2050564"/>
        <a:ext cx="1755281" cy="1113133"/>
      </dsp:txXfrm>
    </dsp:sp>
    <dsp:sp modelId="{8E4BBDEF-4295-4C65-960F-B23D092B0A94}">
      <dsp:nvSpPr>
        <dsp:cNvPr id="0" name=""/>
        <dsp:cNvSpPr/>
      </dsp:nvSpPr>
      <dsp:spPr>
        <a:xfrm>
          <a:off x="1106905" y="2489787"/>
          <a:ext cx="2122640" cy="2122640"/>
        </a:xfrm>
        <a:prstGeom prst="leftCircularArrow">
          <a:avLst>
            <a:gd name="adj1" fmla="val 3170"/>
            <a:gd name="adj2" fmla="val 390202"/>
            <a:gd name="adj3" fmla="val 2909671"/>
            <a:gd name="adj4" fmla="val 9768448"/>
            <a:gd name="adj5" fmla="val 36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10137-D5EF-44E4-8266-0116E9B9AE40}">
      <dsp:nvSpPr>
        <dsp:cNvPr id="0" name=""/>
        <dsp:cNvSpPr/>
      </dsp:nvSpPr>
      <dsp:spPr>
        <a:xfrm>
          <a:off x="413048" y="3198328"/>
          <a:ext cx="1621816" cy="644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Conducta</a:t>
          </a:r>
        </a:p>
        <a:p>
          <a:pPr marL="0" lvl="0" indent="0" algn="ctr" defTabSz="711200">
            <a:lnSpc>
              <a:spcPct val="90000"/>
            </a:lnSpc>
            <a:spcBef>
              <a:spcPct val="0"/>
            </a:spcBef>
            <a:spcAft>
              <a:spcPct val="35000"/>
            </a:spcAft>
            <a:buNone/>
          </a:pPr>
          <a:r>
            <a:rPr lang="es-ES" sz="1600" kern="1200" dirty="0"/>
            <a:t>Artículo 9 C.P. </a:t>
          </a:r>
          <a:endParaRPr lang="es-CO" sz="1600" kern="1200" dirty="0"/>
        </a:p>
      </dsp:txBody>
      <dsp:txXfrm>
        <a:off x="431938" y="3217218"/>
        <a:ext cx="1584036" cy="607162"/>
      </dsp:txXfrm>
    </dsp:sp>
    <dsp:sp modelId="{6ACD01E7-1930-4B12-B339-B575D8640D19}">
      <dsp:nvSpPr>
        <dsp:cNvPr id="0" name=""/>
        <dsp:cNvSpPr/>
      </dsp:nvSpPr>
      <dsp:spPr>
        <a:xfrm>
          <a:off x="2267336" y="1674554"/>
          <a:ext cx="2061716" cy="29058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66725">
            <a:lnSpc>
              <a:spcPct val="90000"/>
            </a:lnSpc>
            <a:spcBef>
              <a:spcPct val="0"/>
            </a:spcBef>
            <a:spcAft>
              <a:spcPct val="15000"/>
            </a:spcAft>
            <a:buChar char="•"/>
          </a:pPr>
          <a:r>
            <a:rPr lang="es-ES" sz="1050" kern="1200" dirty="0">
              <a:solidFill>
                <a:schemeClr val="tx1"/>
              </a:solidFill>
            </a:rPr>
            <a:t>Clasificación general de los tipos. </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Tipo objetivo</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 Nexo de causalidad e Imputación objetiva </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 Elementos subjetivos distintos del dolo</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Tipo subjetivo</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 Error de tipo </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Autoría y participación </a:t>
          </a:r>
          <a:endParaRPr lang="es-CO" sz="1050" kern="1200" dirty="0">
            <a:solidFill>
              <a:schemeClr val="tx1"/>
            </a:solidFill>
          </a:endParaRPr>
        </a:p>
        <a:p>
          <a:pPr marL="57150" lvl="1" indent="-57150" algn="l" defTabSz="466725">
            <a:lnSpc>
              <a:spcPct val="90000"/>
            </a:lnSpc>
            <a:spcBef>
              <a:spcPct val="0"/>
            </a:spcBef>
            <a:spcAft>
              <a:spcPct val="15000"/>
            </a:spcAft>
            <a:buChar char="•"/>
          </a:pPr>
          <a:r>
            <a:rPr lang="es-ES" sz="1050" kern="1200" dirty="0">
              <a:solidFill>
                <a:schemeClr val="tx1"/>
              </a:solidFill>
            </a:rPr>
            <a:t>Dispositivos amplificadores del tipo (tentativa, concursos, omisión). </a:t>
          </a:r>
          <a:endParaRPr lang="es-CO" sz="1050" kern="1200" dirty="0">
            <a:solidFill>
              <a:schemeClr val="tx1"/>
            </a:solidFill>
          </a:endParaRPr>
        </a:p>
      </dsp:txBody>
      <dsp:txXfrm>
        <a:off x="2327722" y="2357619"/>
        <a:ext cx="1940944" cy="2162386"/>
      </dsp:txXfrm>
    </dsp:sp>
    <dsp:sp modelId="{6722E9B6-B436-4EE7-AEBA-D0B157F83DA3}">
      <dsp:nvSpPr>
        <dsp:cNvPr id="0" name=""/>
        <dsp:cNvSpPr/>
      </dsp:nvSpPr>
      <dsp:spPr>
        <a:xfrm>
          <a:off x="3489648" y="1066927"/>
          <a:ext cx="2249962" cy="2249962"/>
        </a:xfrm>
        <a:prstGeom prst="circularArrow">
          <a:avLst>
            <a:gd name="adj1" fmla="val 2990"/>
            <a:gd name="adj2" fmla="val 366568"/>
            <a:gd name="adj3" fmla="val 19536691"/>
            <a:gd name="adj4" fmla="val 12654280"/>
            <a:gd name="adj5" fmla="val 34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EEF32-2DE4-4188-AF47-5A27B7D695D0}">
      <dsp:nvSpPr>
        <dsp:cNvPr id="0" name=""/>
        <dsp:cNvSpPr/>
      </dsp:nvSpPr>
      <dsp:spPr>
        <a:xfrm>
          <a:off x="2900999" y="1651540"/>
          <a:ext cx="1621816" cy="644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Típica</a:t>
          </a:r>
        </a:p>
        <a:p>
          <a:pPr marL="0" lvl="0" indent="0" algn="ctr" defTabSz="711200">
            <a:lnSpc>
              <a:spcPct val="90000"/>
            </a:lnSpc>
            <a:spcBef>
              <a:spcPct val="0"/>
            </a:spcBef>
            <a:spcAft>
              <a:spcPct val="35000"/>
            </a:spcAft>
            <a:buNone/>
          </a:pPr>
          <a:r>
            <a:rPr lang="es-ES" sz="1600" kern="1200" dirty="0"/>
            <a:t>Artículo 10 C.P. </a:t>
          </a:r>
          <a:endParaRPr lang="es-CO" sz="1600" kern="1200" dirty="0"/>
        </a:p>
      </dsp:txBody>
      <dsp:txXfrm>
        <a:off x="2919889" y="1670430"/>
        <a:ext cx="1584036" cy="607162"/>
      </dsp:txXfrm>
    </dsp:sp>
    <dsp:sp modelId="{8DA80093-19E3-4205-94DE-C06D1A44E80C}">
      <dsp:nvSpPr>
        <dsp:cNvPr id="0" name=""/>
        <dsp:cNvSpPr/>
      </dsp:nvSpPr>
      <dsp:spPr>
        <a:xfrm>
          <a:off x="4821477" y="2015933"/>
          <a:ext cx="1824543" cy="15048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66725">
            <a:lnSpc>
              <a:spcPct val="90000"/>
            </a:lnSpc>
            <a:spcBef>
              <a:spcPct val="0"/>
            </a:spcBef>
            <a:spcAft>
              <a:spcPct val="15000"/>
            </a:spcAft>
            <a:buChar char="•"/>
          </a:pPr>
          <a:r>
            <a:rPr lang="es-ES" sz="1050" kern="1200" dirty="0"/>
            <a:t>Antijuridicidad formal </a:t>
          </a:r>
          <a:endParaRPr lang="es-CO" sz="1050" kern="1200" dirty="0"/>
        </a:p>
        <a:p>
          <a:pPr marL="57150" lvl="1" indent="-57150" algn="l" defTabSz="466725">
            <a:lnSpc>
              <a:spcPct val="90000"/>
            </a:lnSpc>
            <a:spcBef>
              <a:spcPct val="0"/>
            </a:spcBef>
            <a:spcAft>
              <a:spcPct val="15000"/>
            </a:spcAft>
            <a:buChar char="•"/>
          </a:pPr>
          <a:r>
            <a:rPr lang="es-ES" sz="1050" kern="1200" dirty="0"/>
            <a:t>VS causales de ausencia de responsabilidad. </a:t>
          </a:r>
          <a:endParaRPr lang="es-CO" sz="1050" kern="1200" dirty="0"/>
        </a:p>
        <a:p>
          <a:pPr marL="57150" lvl="1" indent="-57150" algn="l" defTabSz="466725">
            <a:lnSpc>
              <a:spcPct val="90000"/>
            </a:lnSpc>
            <a:spcBef>
              <a:spcPct val="0"/>
            </a:spcBef>
            <a:spcAft>
              <a:spcPct val="15000"/>
            </a:spcAft>
            <a:buChar char="•"/>
          </a:pPr>
          <a:r>
            <a:rPr lang="es-ES" sz="1050" kern="1200" dirty="0"/>
            <a:t>Antijuridicidad Material</a:t>
          </a:r>
          <a:endParaRPr lang="es-CO" sz="1050" kern="1200" dirty="0"/>
        </a:p>
        <a:p>
          <a:pPr marL="57150" lvl="1" indent="-57150" algn="l" defTabSz="466725">
            <a:lnSpc>
              <a:spcPct val="90000"/>
            </a:lnSpc>
            <a:spcBef>
              <a:spcPct val="0"/>
            </a:spcBef>
            <a:spcAft>
              <a:spcPct val="15000"/>
            </a:spcAft>
            <a:buChar char="•"/>
          </a:pPr>
          <a:r>
            <a:rPr lang="es-ES" sz="1050" kern="1200" dirty="0"/>
            <a:t>VS bagatela / inocuidad </a:t>
          </a:r>
          <a:endParaRPr lang="es-CO" sz="1050" kern="1200" dirty="0"/>
        </a:p>
      </dsp:txBody>
      <dsp:txXfrm>
        <a:off x="4856108" y="2050564"/>
        <a:ext cx="1755281" cy="1113133"/>
      </dsp:txXfrm>
    </dsp:sp>
    <dsp:sp modelId="{E35E8BEA-17A5-477A-A969-505CDD3334EF}">
      <dsp:nvSpPr>
        <dsp:cNvPr id="0" name=""/>
        <dsp:cNvSpPr/>
      </dsp:nvSpPr>
      <dsp:spPr>
        <a:xfrm>
          <a:off x="5841336" y="2354637"/>
          <a:ext cx="2041247" cy="2041247"/>
        </a:xfrm>
        <a:prstGeom prst="leftCircularArrow">
          <a:avLst>
            <a:gd name="adj1" fmla="val 3296"/>
            <a:gd name="adj2" fmla="val 406976"/>
            <a:gd name="adj3" fmla="val 2182487"/>
            <a:gd name="adj4" fmla="val 9024489"/>
            <a:gd name="adj5" fmla="val 38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4D147-49ED-420F-960A-31C1EFDA4DC2}">
      <dsp:nvSpPr>
        <dsp:cNvPr id="0" name=""/>
        <dsp:cNvSpPr/>
      </dsp:nvSpPr>
      <dsp:spPr>
        <a:xfrm>
          <a:off x="5226931" y="3198328"/>
          <a:ext cx="1621816" cy="644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Antijurídica</a:t>
          </a:r>
        </a:p>
        <a:p>
          <a:pPr marL="0" lvl="0" indent="0" algn="ctr" defTabSz="711200">
            <a:lnSpc>
              <a:spcPct val="90000"/>
            </a:lnSpc>
            <a:spcBef>
              <a:spcPct val="0"/>
            </a:spcBef>
            <a:spcAft>
              <a:spcPct val="35000"/>
            </a:spcAft>
            <a:buNone/>
          </a:pPr>
          <a:r>
            <a:rPr lang="es-ES" sz="1600" kern="1200" dirty="0"/>
            <a:t>Artículo 11 C.P.  </a:t>
          </a:r>
          <a:endParaRPr lang="es-CO" sz="1600" kern="1200" dirty="0"/>
        </a:p>
      </dsp:txBody>
      <dsp:txXfrm>
        <a:off x="5245821" y="3217218"/>
        <a:ext cx="1584036" cy="607162"/>
      </dsp:txXfrm>
    </dsp:sp>
    <dsp:sp modelId="{CAC41111-5181-45A5-9E90-021887E8706A}">
      <dsp:nvSpPr>
        <dsp:cNvPr id="0" name=""/>
        <dsp:cNvSpPr/>
      </dsp:nvSpPr>
      <dsp:spPr>
        <a:xfrm>
          <a:off x="7169126" y="2015933"/>
          <a:ext cx="1824543" cy="15048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66725">
            <a:lnSpc>
              <a:spcPct val="90000"/>
            </a:lnSpc>
            <a:spcBef>
              <a:spcPct val="0"/>
            </a:spcBef>
            <a:spcAft>
              <a:spcPct val="15000"/>
            </a:spcAft>
            <a:buChar char="•"/>
          </a:pPr>
          <a:r>
            <a:rPr lang="es-ES" sz="1050" kern="1200" dirty="0"/>
            <a:t>Imputabilidad/Inimputabilidad</a:t>
          </a:r>
          <a:endParaRPr lang="es-CO" sz="1050" kern="1200" dirty="0"/>
        </a:p>
        <a:p>
          <a:pPr marL="57150" lvl="1" indent="-57150" algn="l" defTabSz="466725">
            <a:lnSpc>
              <a:spcPct val="90000"/>
            </a:lnSpc>
            <a:spcBef>
              <a:spcPct val="0"/>
            </a:spcBef>
            <a:spcAft>
              <a:spcPct val="15000"/>
            </a:spcAft>
            <a:buChar char="•"/>
          </a:pPr>
          <a:r>
            <a:rPr lang="es-ES" sz="1050" kern="1200" dirty="0"/>
            <a:t>Conciencia de la antijuridicidad</a:t>
          </a:r>
          <a:endParaRPr lang="es-CO" sz="1050" kern="1200" dirty="0"/>
        </a:p>
        <a:p>
          <a:pPr marL="57150" lvl="1" indent="-57150" algn="l" defTabSz="466725">
            <a:lnSpc>
              <a:spcPct val="90000"/>
            </a:lnSpc>
            <a:spcBef>
              <a:spcPct val="0"/>
            </a:spcBef>
            <a:spcAft>
              <a:spcPct val="15000"/>
            </a:spcAft>
            <a:buChar char="•"/>
          </a:pPr>
          <a:r>
            <a:rPr lang="es-ES" sz="1050" kern="1200" dirty="0"/>
            <a:t>- Error de prohibición  </a:t>
          </a:r>
          <a:endParaRPr lang="es-CO" sz="1050" kern="1200" dirty="0"/>
        </a:p>
        <a:p>
          <a:pPr marL="57150" lvl="1" indent="-57150" algn="l" defTabSz="466725">
            <a:lnSpc>
              <a:spcPct val="90000"/>
            </a:lnSpc>
            <a:spcBef>
              <a:spcPct val="0"/>
            </a:spcBef>
            <a:spcAft>
              <a:spcPct val="15000"/>
            </a:spcAft>
            <a:buChar char="•"/>
          </a:pPr>
          <a:r>
            <a:rPr lang="es-ES" sz="1050" kern="1200" dirty="0"/>
            <a:t>Reproche personal </a:t>
          </a:r>
          <a:endParaRPr lang="es-CO" sz="1050" kern="1200" dirty="0"/>
        </a:p>
      </dsp:txBody>
      <dsp:txXfrm>
        <a:off x="7203757" y="2373036"/>
        <a:ext cx="1755281" cy="1113133"/>
      </dsp:txXfrm>
    </dsp:sp>
    <dsp:sp modelId="{2A764034-0E13-429C-B32D-A4BA5615F880}">
      <dsp:nvSpPr>
        <dsp:cNvPr id="0" name=""/>
        <dsp:cNvSpPr/>
      </dsp:nvSpPr>
      <dsp:spPr>
        <a:xfrm>
          <a:off x="8173780" y="1081843"/>
          <a:ext cx="2274383" cy="2274383"/>
        </a:xfrm>
        <a:prstGeom prst="circularArrow">
          <a:avLst>
            <a:gd name="adj1" fmla="val 2958"/>
            <a:gd name="adj2" fmla="val 362359"/>
            <a:gd name="adj3" fmla="val 19462131"/>
            <a:gd name="adj4" fmla="val 12575511"/>
            <a:gd name="adj5" fmla="val 34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A323DA-564D-4194-8A95-057073C5BFE5}">
      <dsp:nvSpPr>
        <dsp:cNvPr id="0" name=""/>
        <dsp:cNvSpPr/>
      </dsp:nvSpPr>
      <dsp:spPr>
        <a:xfrm>
          <a:off x="7574580" y="1693462"/>
          <a:ext cx="1621816" cy="644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Culpable</a:t>
          </a:r>
        </a:p>
        <a:p>
          <a:pPr marL="0" lvl="0" indent="0" algn="ctr" defTabSz="711200">
            <a:lnSpc>
              <a:spcPct val="90000"/>
            </a:lnSpc>
            <a:spcBef>
              <a:spcPct val="0"/>
            </a:spcBef>
            <a:spcAft>
              <a:spcPct val="35000"/>
            </a:spcAft>
            <a:buNone/>
          </a:pPr>
          <a:r>
            <a:rPr lang="es-ES" sz="1600" kern="1200" dirty="0"/>
            <a:t>Artículo 12 C.P.  </a:t>
          </a:r>
          <a:endParaRPr lang="es-CO" sz="1600" kern="1200" dirty="0"/>
        </a:p>
      </dsp:txBody>
      <dsp:txXfrm>
        <a:off x="7593470" y="1712352"/>
        <a:ext cx="1584036" cy="607162"/>
      </dsp:txXfrm>
    </dsp:sp>
    <dsp:sp modelId="{DC03E29E-456F-4CAE-B78F-75848E1214A7}">
      <dsp:nvSpPr>
        <dsp:cNvPr id="0" name=""/>
        <dsp:cNvSpPr/>
      </dsp:nvSpPr>
      <dsp:spPr>
        <a:xfrm>
          <a:off x="9516774" y="2015933"/>
          <a:ext cx="1824543" cy="15048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Defectos de punibilidad</a:t>
          </a:r>
          <a:endParaRPr lang="es-CO" sz="1400" kern="1200" dirty="0"/>
        </a:p>
        <a:p>
          <a:pPr marL="114300" lvl="1" indent="-114300" algn="l" defTabSz="622300">
            <a:lnSpc>
              <a:spcPct val="90000"/>
            </a:lnSpc>
            <a:spcBef>
              <a:spcPct val="0"/>
            </a:spcBef>
            <a:spcAft>
              <a:spcPct val="15000"/>
            </a:spcAft>
            <a:buChar char="•"/>
          </a:pPr>
          <a:r>
            <a:rPr lang="es-ES" sz="1400" kern="1200" dirty="0"/>
            <a:t>Circunstancias exculpantes de punibilidad. </a:t>
          </a:r>
          <a:endParaRPr lang="es-CO" sz="1400" kern="1200" dirty="0"/>
        </a:p>
      </dsp:txBody>
      <dsp:txXfrm>
        <a:off x="9551405" y="2050564"/>
        <a:ext cx="1755281" cy="1113133"/>
      </dsp:txXfrm>
    </dsp:sp>
    <dsp:sp modelId="{CB44BDA4-19D3-477E-8B4E-A0E819062FED}">
      <dsp:nvSpPr>
        <dsp:cNvPr id="0" name=""/>
        <dsp:cNvSpPr/>
      </dsp:nvSpPr>
      <dsp:spPr>
        <a:xfrm>
          <a:off x="9922228" y="3198328"/>
          <a:ext cx="1621816" cy="6449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Punible: PENA</a:t>
          </a:r>
          <a:endParaRPr lang="es-CO" sz="1600" kern="1200" dirty="0"/>
        </a:p>
      </dsp:txBody>
      <dsp:txXfrm>
        <a:off x="9941118" y="3217218"/>
        <a:ext cx="1584036" cy="607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9B9C9-59FF-4EFE-91A6-3FFA0D5378EC}">
      <dsp:nvSpPr>
        <dsp:cNvPr id="0" name=""/>
        <dsp:cNvSpPr/>
      </dsp:nvSpPr>
      <dsp:spPr>
        <a:xfrm>
          <a:off x="8103" y="758090"/>
          <a:ext cx="3499774" cy="261250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es-CO" sz="1800" b="1" i="0" kern="1200" dirty="0">
              <a:solidFill>
                <a:srgbClr val="FF0000"/>
              </a:solidFill>
              <a:effectLst>
                <a:outerShdw blurRad="38100" dist="38100" dir="2700000" algn="tl">
                  <a:srgbClr val="000000">
                    <a:alpha val="43137"/>
                  </a:srgbClr>
                </a:outerShdw>
              </a:effectLst>
            </a:rPr>
            <a:t>El servidor público que profiera resolución, dictamen o concepto manifiestamente contrario a la ley</a:t>
          </a:r>
          <a:r>
            <a:rPr lang="es-CO" sz="1800" b="0" i="0" kern="1200" dirty="0"/>
            <a:t>, incurrirá en prisión de 48 a 144 meses, multa de 66.66 a 300 SMLMV, e inhabilitación para el ejercicio de derechos y funciones públicas de 80 a 144 meses.</a:t>
          </a:r>
          <a:endParaRPr lang="es-CO" sz="1800" kern="1200" dirty="0"/>
        </a:p>
      </dsp:txBody>
      <dsp:txXfrm>
        <a:off x="69317" y="819304"/>
        <a:ext cx="3377346" cy="2551293"/>
      </dsp:txXfrm>
    </dsp:sp>
    <dsp:sp modelId="{69CC8484-437C-4AE1-B114-27FFC7FD2AAC}">
      <dsp:nvSpPr>
        <dsp:cNvPr id="0" name=""/>
        <dsp:cNvSpPr/>
      </dsp:nvSpPr>
      <dsp:spPr>
        <a:xfrm>
          <a:off x="8103" y="3370597"/>
          <a:ext cx="3499774" cy="1123378"/>
        </a:xfrm>
        <a:prstGeom prst="rect">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chemeClr val="bg1"/>
              </a:solidFill>
            </a:rPr>
            <a:t>POR ACCIÓN </a:t>
          </a:r>
        </a:p>
      </dsp:txBody>
      <dsp:txXfrm>
        <a:off x="8103" y="3370597"/>
        <a:ext cx="2464629" cy="1123378"/>
      </dsp:txXfrm>
    </dsp:sp>
    <dsp:sp modelId="{FBE491CA-FD93-4FDF-B94B-C26922E97F11}">
      <dsp:nvSpPr>
        <dsp:cNvPr id="0" name=""/>
        <dsp:cNvSpPr/>
      </dsp:nvSpPr>
      <dsp:spPr>
        <a:xfrm>
          <a:off x="2571735" y="3549035"/>
          <a:ext cx="1224920" cy="1224920"/>
        </a:xfrm>
        <a:prstGeom prst="ellipse">
          <a:avLst/>
        </a:prstGeom>
        <a:blipFill rotWithShape="1">
          <a:blip xmlns:r="http://schemas.openxmlformats.org/officeDocument/2006/relationships" r:embed="rId1"/>
          <a:stretch>
            <a:fillRect/>
          </a:stretch>
        </a:blip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5F0E2-51EA-409F-A8FB-C4E91A7B5D0A}">
      <dsp:nvSpPr>
        <dsp:cNvPr id="0" name=""/>
        <dsp:cNvSpPr/>
      </dsp:nvSpPr>
      <dsp:spPr>
        <a:xfrm>
          <a:off x="4100123" y="758090"/>
          <a:ext cx="3499774" cy="261250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shade val="80000"/>
              <a:hueOff val="-221791"/>
              <a:satOff val="-11249"/>
              <a:lumOff val="15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es-CO" sz="1800" b="1" i="0" u="none" kern="1200" dirty="0">
              <a:solidFill>
                <a:srgbClr val="FF0000"/>
              </a:solidFill>
              <a:effectLst>
                <a:outerShdw blurRad="38100" dist="38100" dir="2700000" algn="tl">
                  <a:srgbClr val="000000">
                    <a:alpha val="43137"/>
                  </a:srgbClr>
                </a:outerShdw>
              </a:effectLst>
            </a:rPr>
            <a:t>El servidor público que omita retarde, rehúse o deniegue un acto propio de sus funciones, </a:t>
          </a:r>
          <a:r>
            <a:rPr lang="es-CO" sz="1800" b="0" i="0" kern="1200" dirty="0"/>
            <a:t>incurrirá en prisión de 32 a 90 meses, multa de 13.33 a 75 SMLMV, e inhabilitación para el ejercicio de derechos y funciones públicas por 80 meses.</a:t>
          </a:r>
          <a:endParaRPr lang="es-CO" sz="1800" kern="1200" dirty="0"/>
        </a:p>
      </dsp:txBody>
      <dsp:txXfrm>
        <a:off x="4161337" y="819304"/>
        <a:ext cx="3377346" cy="2551293"/>
      </dsp:txXfrm>
    </dsp:sp>
    <dsp:sp modelId="{16C16E4B-A4DA-40C6-89F3-20C1F723DC1B}">
      <dsp:nvSpPr>
        <dsp:cNvPr id="0" name=""/>
        <dsp:cNvSpPr/>
      </dsp:nvSpPr>
      <dsp:spPr>
        <a:xfrm>
          <a:off x="4100123" y="3370597"/>
          <a:ext cx="3499774" cy="1123378"/>
        </a:xfrm>
        <a:prstGeom prst="rect">
          <a:avLst/>
        </a:prstGeom>
        <a:solidFill>
          <a:schemeClr val="accent2">
            <a:shade val="80000"/>
            <a:hueOff val="-221791"/>
            <a:satOff val="-11249"/>
            <a:lumOff val="15164"/>
            <a:alphaOff val="0"/>
          </a:schemeClr>
        </a:solidFill>
        <a:ln w="15875" cap="flat" cmpd="sng" algn="ctr">
          <a:solidFill>
            <a:schemeClr val="accent2">
              <a:shade val="80000"/>
              <a:hueOff val="-221791"/>
              <a:satOff val="-11249"/>
              <a:lumOff val="151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chemeClr val="bg1"/>
              </a:solidFill>
            </a:rPr>
            <a:t>POR OMISIÓN</a:t>
          </a:r>
        </a:p>
      </dsp:txBody>
      <dsp:txXfrm>
        <a:off x="4100123" y="3370597"/>
        <a:ext cx="2464629" cy="1123378"/>
      </dsp:txXfrm>
    </dsp:sp>
    <dsp:sp modelId="{879C2171-1322-401C-B28C-2BE99D266D97}">
      <dsp:nvSpPr>
        <dsp:cNvPr id="0" name=""/>
        <dsp:cNvSpPr/>
      </dsp:nvSpPr>
      <dsp:spPr>
        <a:xfrm>
          <a:off x="6663755" y="3549035"/>
          <a:ext cx="1224920" cy="1224920"/>
        </a:xfrm>
        <a:prstGeom prst="ellipse">
          <a:avLst/>
        </a:prstGeom>
        <a:blipFill rotWithShape="1">
          <a:blip xmlns:r="http://schemas.openxmlformats.org/officeDocument/2006/relationships" r:embed="rId2"/>
          <a:stretch>
            <a:fillRect/>
          </a:stretch>
        </a:blip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A5F5D-129C-49F5-8569-09C74A552B32}">
      <dsp:nvSpPr>
        <dsp:cNvPr id="0" name=""/>
        <dsp:cNvSpPr/>
      </dsp:nvSpPr>
      <dsp:spPr>
        <a:xfrm>
          <a:off x="8192143" y="758090"/>
          <a:ext cx="3499774" cy="261250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shade val="80000"/>
              <a:hueOff val="-443583"/>
              <a:satOff val="-22497"/>
              <a:lumOff val="30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CO" sz="1400" b="0" i="0" kern="1200" dirty="0"/>
            <a:t>Las penas establecidas en los artículos anteriores se aumentarán hasta en una tercera parte cuando las conductas se realicen en actuaciones judiciales o administrativas que se adelanten por delitos de genocidio, homicidio, tortura, desplazamiento forzado, desaparición forzada, secuestro, secuestro extorsivo, extorsión, rebelión, terrorismo, concierto para delinquir, narcotráfico, enriquecimiento ilícito, lavado de activos, o cualquiera de las conductas contempladas en el título II de este Libro.</a:t>
          </a:r>
          <a:endParaRPr lang="es-CO" sz="1400" kern="1200" dirty="0"/>
        </a:p>
      </dsp:txBody>
      <dsp:txXfrm>
        <a:off x="8253357" y="819304"/>
        <a:ext cx="3377346" cy="2551293"/>
      </dsp:txXfrm>
    </dsp:sp>
    <dsp:sp modelId="{9906E9C3-25B4-4DBB-A095-4694DF766817}">
      <dsp:nvSpPr>
        <dsp:cNvPr id="0" name=""/>
        <dsp:cNvSpPr/>
      </dsp:nvSpPr>
      <dsp:spPr>
        <a:xfrm>
          <a:off x="8192143" y="3384448"/>
          <a:ext cx="3499774" cy="1123378"/>
        </a:xfrm>
        <a:prstGeom prst="rect">
          <a:avLst/>
        </a:prstGeom>
        <a:solidFill>
          <a:schemeClr val="accent2">
            <a:shade val="80000"/>
            <a:hueOff val="-443583"/>
            <a:satOff val="-22497"/>
            <a:lumOff val="30327"/>
            <a:alphaOff val="0"/>
          </a:schemeClr>
        </a:solidFill>
        <a:ln w="15875" cap="flat" cmpd="sng" algn="ctr">
          <a:solidFill>
            <a:schemeClr val="accent2">
              <a:shade val="80000"/>
              <a:hueOff val="-443583"/>
              <a:satOff val="-22497"/>
              <a:lumOff val="303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chemeClr val="bg1"/>
              </a:solidFill>
            </a:rPr>
            <a:t>CIRCUNSTANCIAS DE AGRAVACIÓN PUNITIVA</a:t>
          </a:r>
        </a:p>
      </dsp:txBody>
      <dsp:txXfrm>
        <a:off x="8192143" y="3384448"/>
        <a:ext cx="2464629" cy="1123378"/>
      </dsp:txXfrm>
    </dsp:sp>
    <dsp:sp modelId="{373C554C-C659-4700-8E68-90FF4FB125DA}">
      <dsp:nvSpPr>
        <dsp:cNvPr id="0" name=""/>
        <dsp:cNvSpPr/>
      </dsp:nvSpPr>
      <dsp:spPr>
        <a:xfrm>
          <a:off x="10755776" y="3549035"/>
          <a:ext cx="1224920" cy="1224920"/>
        </a:xfrm>
        <a:prstGeom prst="ellipse">
          <a:avLst/>
        </a:prstGeom>
        <a:blipFill rotWithShape="1">
          <a:blip xmlns:r="http://schemas.openxmlformats.org/officeDocument/2006/relationships" r:embed="rId3"/>
          <a:stretch>
            <a:fillRect/>
          </a:stretch>
        </a:blip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A0161-9171-8F43-A26A-559C3E93EE38}">
      <dsp:nvSpPr>
        <dsp:cNvPr id="0" name=""/>
        <dsp:cNvSpPr/>
      </dsp:nvSpPr>
      <dsp:spPr>
        <a:xfrm>
          <a:off x="0" y="207066"/>
          <a:ext cx="10515600" cy="911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CO" sz="3800" b="1" kern="1200"/>
            <a:t>Inhabilidad intemporal de carácter constitucional.</a:t>
          </a:r>
          <a:endParaRPr lang="es-AR" sz="3800" kern="1200"/>
        </a:p>
      </dsp:txBody>
      <dsp:txXfrm>
        <a:off x="44492" y="251558"/>
        <a:ext cx="10426616" cy="822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7B385-FCB3-5F4F-AC74-9F5B96AB330B}">
      <dsp:nvSpPr>
        <dsp:cNvPr id="0" name=""/>
        <dsp:cNvSpPr/>
      </dsp:nvSpPr>
      <dsp:spPr>
        <a:xfrm>
          <a:off x="0" y="166020"/>
          <a:ext cx="11308080" cy="4197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CO" sz="2300" kern="1200" dirty="0"/>
            <a:t>	Los delitos contra la Administración Pública deben ser leídos en clave constitucional, especialmente teniendo en consideración las previsiones del artículo 122 de la Constitución Política, cuando dispone que: </a:t>
          </a:r>
          <a:r>
            <a:rPr lang="es-CO" sz="2300" i="1" kern="1200" dirty="0"/>
            <a:t>“Sin perjuicio de las demás sanciones que establezca la ley, </a:t>
          </a:r>
          <a:r>
            <a:rPr lang="es-CO" sz="2300" b="1" i="1" kern="1200" dirty="0"/>
            <a:t>no podrán ser inscritos como candidatos a cargos de elección popular, ni elegidos, ni designados como servidores públicos, ni celebrar personalmente, o por interpuesta persona, contratos con el Estado</a:t>
          </a:r>
          <a:r>
            <a:rPr lang="es-CO" sz="2300" i="1" kern="1200" dirty="0"/>
            <a:t>, quienes hayan sido condenados, en cualquier tiempo, por la comisión de delitos que afecten el patrimonio del Estado o quienes hayan sido condenados por delitos relacionados con la pertenencia, promoción o financiación de grupos armados ilegales, delitos de lesa humanidad o por narcotráfico en Colombia o en el exterior”</a:t>
          </a:r>
          <a:r>
            <a:rPr lang="es-CO" sz="2300" kern="1200" dirty="0"/>
            <a:t>. Colombia, Corte Constitucional, sentencia C-541 de 30/06/2010, Magistrado Ponente: Gabriel Eduardo Mendoza Martelo.</a:t>
          </a:r>
          <a:endParaRPr lang="es-AR" sz="2300" kern="1200" dirty="0"/>
        </a:p>
      </dsp:txBody>
      <dsp:txXfrm>
        <a:off x="204928" y="370948"/>
        <a:ext cx="10898224" cy="37881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4110B-E33D-4FA3-BCDA-1C30E8630D4C}">
      <dsp:nvSpPr>
        <dsp:cNvPr id="0" name=""/>
        <dsp:cNvSpPr/>
      </dsp:nvSpPr>
      <dsp:spPr>
        <a:xfrm rot="10800000">
          <a:off x="2518796" y="59"/>
          <a:ext cx="8107680" cy="1906547"/>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735" tIns="68580" rIns="128016" bIns="68580" numCol="1" spcCol="1270" anchor="t" anchorCtr="0">
          <a:noAutofit/>
        </a:bodyPr>
        <a:lstStyle/>
        <a:p>
          <a:pPr marL="0" lvl="0" indent="0" algn="l" defTabSz="800100">
            <a:lnSpc>
              <a:spcPct val="90000"/>
            </a:lnSpc>
            <a:spcBef>
              <a:spcPct val="0"/>
            </a:spcBef>
            <a:spcAft>
              <a:spcPct val="35000"/>
            </a:spcAft>
            <a:buNone/>
          </a:pPr>
          <a:r>
            <a:rPr lang="es-CO" sz="1800" b="1" i="0" u="none" kern="1200" dirty="0"/>
            <a:t>418. REVELACION DE SECRETO</a:t>
          </a:r>
          <a:endParaRPr lang="es-CO" sz="1800" kern="1200" dirty="0"/>
        </a:p>
        <a:p>
          <a:pPr marL="171450" lvl="1" indent="-171450" algn="just" defTabSz="800100">
            <a:lnSpc>
              <a:spcPct val="90000"/>
            </a:lnSpc>
            <a:spcBef>
              <a:spcPct val="0"/>
            </a:spcBef>
            <a:spcAft>
              <a:spcPct val="15000"/>
            </a:spcAft>
            <a:buChar char="•"/>
          </a:pPr>
          <a:r>
            <a:rPr lang="es-CO" sz="1800" b="0" i="0" kern="1200" dirty="0"/>
            <a:t>El </a:t>
          </a:r>
          <a:r>
            <a:rPr lang="es-CO" sz="1800" b="1" i="0" kern="1200" dirty="0"/>
            <a:t>servidor público </a:t>
          </a:r>
          <a:r>
            <a:rPr lang="es-CO" sz="1800" b="0" i="0" kern="1200" dirty="0"/>
            <a:t>que indebidamente </a:t>
          </a:r>
          <a:r>
            <a:rPr lang="es-CO" sz="20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dé a conocer documento o noticia que deba mantener en secreto o reserva</a:t>
          </a:r>
          <a:r>
            <a:rPr lang="es-CO" sz="1800" b="0" i="0" kern="1200" dirty="0"/>
            <a:t>, incurrirá en multa y pérdida del empleo o cargo público. Si de la conducta resultare perjuicio, la pena será de 16 a 54 meses de prisión, multa de 20 a 90 SMLMV, e inhabilitación para el ejercicio de derechos y funciones públicas por 80 meses.</a:t>
          </a:r>
          <a:endParaRPr lang="es-CO" sz="1800" kern="1200" dirty="0"/>
        </a:p>
      </dsp:txBody>
      <dsp:txXfrm rot="10800000">
        <a:off x="2995433" y="59"/>
        <a:ext cx="7631043" cy="1906547"/>
      </dsp:txXfrm>
    </dsp:sp>
    <dsp:sp modelId="{B3635DD7-7AD7-4E2C-9666-215D5880F7A8}">
      <dsp:nvSpPr>
        <dsp:cNvPr id="0" name=""/>
        <dsp:cNvSpPr/>
      </dsp:nvSpPr>
      <dsp:spPr>
        <a:xfrm>
          <a:off x="1565523" y="59"/>
          <a:ext cx="1906547" cy="1906547"/>
        </a:xfrm>
        <a:prstGeom prst="ellipse">
          <a:avLst/>
        </a:prstGeom>
        <a:blipFill rotWithShape="1">
          <a:blip xmlns:r="http://schemas.openxmlformats.org/officeDocument/2006/relationships" r:embed="rId1"/>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4A929-5069-409B-947D-92B998972B6C}">
      <dsp:nvSpPr>
        <dsp:cNvPr id="0" name=""/>
        <dsp:cNvSpPr/>
      </dsp:nvSpPr>
      <dsp:spPr>
        <a:xfrm rot="10800000">
          <a:off x="2518796" y="2475726"/>
          <a:ext cx="8107680" cy="1906547"/>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735" tIns="68580" rIns="128016" bIns="68580" numCol="1" spcCol="1270" anchor="t" anchorCtr="0">
          <a:noAutofit/>
        </a:bodyPr>
        <a:lstStyle/>
        <a:p>
          <a:pPr marL="0" lvl="0" indent="0" algn="l" defTabSz="800100">
            <a:lnSpc>
              <a:spcPct val="90000"/>
            </a:lnSpc>
            <a:spcBef>
              <a:spcPct val="0"/>
            </a:spcBef>
            <a:spcAft>
              <a:spcPct val="35000"/>
            </a:spcAft>
            <a:buNone/>
          </a:pPr>
          <a:r>
            <a:rPr lang="es-CO" sz="1800" b="1" i="0" u="none" kern="1200" dirty="0"/>
            <a:t>419. </a:t>
          </a:r>
          <a:r>
            <a:rPr lang="es-CO" sz="1600" b="1" i="0" u="none" kern="1200" dirty="0"/>
            <a:t>UTILIZACION DE ASUNTO SOMETIDO A SECRETO O RESERVA</a:t>
          </a:r>
          <a:endParaRPr lang="es-CO" sz="1600" kern="1200" dirty="0"/>
        </a:p>
        <a:p>
          <a:pPr marL="171450" lvl="1" indent="-171450" algn="just" defTabSz="711200">
            <a:lnSpc>
              <a:spcPct val="90000"/>
            </a:lnSpc>
            <a:spcBef>
              <a:spcPct val="0"/>
            </a:spcBef>
            <a:spcAft>
              <a:spcPct val="15000"/>
            </a:spcAft>
            <a:buChar char="•"/>
          </a:pPr>
          <a:r>
            <a:rPr lang="es-CO" sz="1600" b="0" i="0" kern="1200" dirty="0"/>
            <a:t>El </a:t>
          </a:r>
          <a:r>
            <a:rPr lang="es-CO" sz="1600" b="1" i="0" kern="1200" dirty="0"/>
            <a:t>servidor público </a:t>
          </a:r>
          <a:r>
            <a:rPr lang="es-CO" sz="1600" b="0" i="0" kern="1200" dirty="0"/>
            <a:t>que </a:t>
          </a:r>
          <a:r>
            <a:rPr lang="es-CO" sz="1800" b="1" u="none" kern="1200" dirty="0">
              <a:ln>
                <a:solidFill>
                  <a:schemeClr val="bg1">
                    <a:lumMod val="75000"/>
                    <a:lumOff val="25000"/>
                    <a:alpha val="10000"/>
                  </a:schemeClr>
                </a:solidFill>
              </a:ln>
              <a:solidFill>
                <a:schemeClr val="accent2">
                  <a:lumMod val="75000"/>
                </a:schemeClr>
              </a:solidFill>
              <a:effectLst/>
              <a:latin typeface="+mn-lt"/>
              <a:ea typeface="+mn-ea"/>
              <a:cs typeface="+mn-cs"/>
            </a:rPr>
            <a:t>utilice</a:t>
          </a:r>
          <a:r>
            <a:rPr lang="es-CO" sz="2000" b="1" u="none" kern="1200" dirty="0">
              <a:ln>
                <a:solidFill>
                  <a:schemeClr val="bg1">
                    <a:lumMod val="75000"/>
                    <a:lumOff val="25000"/>
                    <a:alpha val="10000"/>
                  </a:schemeClr>
                </a:solidFill>
              </a:ln>
              <a:solidFill>
                <a:schemeClr val="accent2">
                  <a:lumMod val="75000"/>
                </a:schemeClr>
              </a:solidFill>
              <a:effectLst/>
              <a:latin typeface="+mn-lt"/>
              <a:ea typeface="+mn-ea"/>
              <a:cs typeface="+mn-cs"/>
            </a:rPr>
            <a:t> </a:t>
          </a:r>
          <a:r>
            <a:rPr lang="es-CO" sz="1600" b="0" i="0" u="none" kern="1200" dirty="0"/>
            <a:t>en</a:t>
          </a:r>
          <a:r>
            <a:rPr lang="es-CO" sz="1600" b="0" i="0" kern="1200" dirty="0"/>
            <a:t> provecho propio o ajeno, </a:t>
          </a:r>
          <a:r>
            <a:rPr lang="es-CO" sz="16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descubrimiento científico, u otra información o dato llegados a su conocimiento por razón de sus funciones y que deban permanecer en secreto o reserva</a:t>
          </a:r>
          <a:r>
            <a:rPr lang="es-CO" sz="1600" b="0" i="0" kern="1200" dirty="0"/>
            <a:t>, incurrirá en multa y pérdida del empleo o cargo público, siempre que la conducta no constituya otro delito sancionado con pena mayor</a:t>
          </a:r>
          <a:r>
            <a:rPr lang="es-CO" sz="1400" b="0" i="0" kern="1200" dirty="0"/>
            <a:t>.</a:t>
          </a:r>
          <a:endParaRPr lang="es-CO" sz="1400" kern="1200" dirty="0"/>
        </a:p>
      </dsp:txBody>
      <dsp:txXfrm rot="10800000">
        <a:off x="2995433" y="2475726"/>
        <a:ext cx="7631043" cy="1906547"/>
      </dsp:txXfrm>
    </dsp:sp>
    <dsp:sp modelId="{C83C07F2-966D-4A88-BAD1-5677C865CC8D}">
      <dsp:nvSpPr>
        <dsp:cNvPr id="0" name=""/>
        <dsp:cNvSpPr/>
      </dsp:nvSpPr>
      <dsp:spPr>
        <a:xfrm>
          <a:off x="1565523" y="2475726"/>
          <a:ext cx="1906547" cy="1906547"/>
        </a:xfrm>
        <a:prstGeom prst="ellipse">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96264-A63A-461F-8CB6-E372E030E540}">
      <dsp:nvSpPr>
        <dsp:cNvPr id="0" name=""/>
        <dsp:cNvSpPr/>
      </dsp:nvSpPr>
      <dsp:spPr>
        <a:xfrm rot="10800000">
          <a:off x="2518796" y="4951392"/>
          <a:ext cx="8107680" cy="1906547"/>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735" tIns="60960" rIns="113792" bIns="60960" numCol="1" spcCol="1270" anchor="t" anchorCtr="0">
          <a:noAutofit/>
        </a:bodyPr>
        <a:lstStyle/>
        <a:p>
          <a:pPr marL="0" lvl="0" indent="0" algn="l" defTabSz="800100">
            <a:lnSpc>
              <a:spcPct val="90000"/>
            </a:lnSpc>
            <a:spcBef>
              <a:spcPct val="0"/>
            </a:spcBef>
            <a:spcAft>
              <a:spcPct val="35000"/>
            </a:spcAft>
            <a:buNone/>
          </a:pPr>
          <a:r>
            <a:rPr lang="es-CO" sz="1800" b="1" i="0" u="none" kern="1200" dirty="0"/>
            <a:t>420. UTILIZACION INDEBIDA DE INFORMACION OFICIAL PRIVILEGIADA</a:t>
          </a:r>
          <a:endParaRPr lang="es-CO" sz="1800" kern="1200" dirty="0"/>
        </a:p>
        <a:p>
          <a:pPr marL="171450" lvl="1" indent="-171450" algn="just" defTabSz="711200">
            <a:lnSpc>
              <a:spcPct val="90000"/>
            </a:lnSpc>
            <a:spcBef>
              <a:spcPct val="0"/>
            </a:spcBef>
            <a:spcAft>
              <a:spcPct val="15000"/>
            </a:spcAft>
            <a:buChar char="•"/>
          </a:pPr>
          <a:r>
            <a:rPr lang="es-CO" sz="1600" b="0" i="0" kern="1200" dirty="0"/>
            <a:t>El </a:t>
          </a:r>
          <a:r>
            <a:rPr lang="es-CO" sz="1600" b="1" i="0" kern="1200" dirty="0"/>
            <a:t>servidor público </a:t>
          </a:r>
          <a:r>
            <a:rPr lang="es-CO" sz="1600" b="0" i="0" kern="1200" dirty="0"/>
            <a:t>que como empleado o directivo o miembro de una junta u órgano de administración de cualquier entidad pública, que haga </a:t>
          </a:r>
          <a:r>
            <a:rPr lang="es-CO" sz="1600" b="1" u="sng" kern="1200" dirty="0">
              <a:ln>
                <a:solidFill>
                  <a:schemeClr val="bg1">
                    <a:lumMod val="75000"/>
                    <a:lumOff val="25000"/>
                    <a:alpha val="10000"/>
                  </a:schemeClr>
                </a:solidFill>
              </a:ln>
              <a:solidFill>
                <a:schemeClr val="accent2">
                  <a:lumMod val="75000"/>
                </a:schemeClr>
              </a:solidFill>
              <a:effectLst/>
              <a:latin typeface="+mn-lt"/>
              <a:ea typeface="+mn-ea"/>
              <a:cs typeface="+mn-cs"/>
            </a:rPr>
            <a:t>uso indebido de información </a:t>
          </a:r>
          <a:r>
            <a:rPr lang="es-CO" sz="1600" b="0" i="0" kern="1200" dirty="0"/>
            <a:t>que haya conocido por razón o con ocasión de sus funciones y </a:t>
          </a:r>
          <a:r>
            <a:rPr lang="es-CO" sz="1600" b="0" i="0" u="sng" kern="1200" dirty="0"/>
            <a:t>que no sea objeto de conocimiento público, con el fin de obtener provecho para sí o para un tercero,</a:t>
          </a:r>
          <a:r>
            <a:rPr lang="es-CO" sz="1600" b="0" i="0" kern="1200" dirty="0"/>
            <a:t> sea éste persona natural o jurídica, incurrirá en multa y pérdida del empleo o cargo público.  </a:t>
          </a:r>
          <a:endParaRPr lang="es-CO" sz="1600" kern="1200" dirty="0"/>
        </a:p>
      </dsp:txBody>
      <dsp:txXfrm rot="10800000">
        <a:off x="2995433" y="4951392"/>
        <a:ext cx="7631043" cy="1906547"/>
      </dsp:txXfrm>
    </dsp:sp>
    <dsp:sp modelId="{63695E60-E1BC-42D4-BC02-152F9C0F2431}">
      <dsp:nvSpPr>
        <dsp:cNvPr id="0" name=""/>
        <dsp:cNvSpPr/>
      </dsp:nvSpPr>
      <dsp:spPr>
        <a:xfrm>
          <a:off x="1565523" y="4951392"/>
          <a:ext cx="1906547" cy="1906547"/>
        </a:xfrm>
        <a:prstGeom prst="ellipse">
          <a:avLst/>
        </a:prstGeom>
        <a:blipFill rotWithShape="1">
          <a:blip xmlns:r="http://schemas.openxmlformats.org/officeDocument/2006/relationships" r:embed="rId3"/>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F33D-4BD9-4434-BE16-A62DEE50695C}">
      <dsp:nvSpPr>
        <dsp:cNvPr id="0" name=""/>
        <dsp:cNvSpPr/>
      </dsp:nvSpPr>
      <dsp:spPr>
        <a:xfrm>
          <a:off x="0" y="0"/>
          <a:ext cx="11620500"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B5A74-3FA6-449D-A4C7-FE5AC84AAED7}">
      <dsp:nvSpPr>
        <dsp:cNvPr id="0" name=""/>
        <dsp:cNvSpPr/>
      </dsp:nvSpPr>
      <dsp:spPr>
        <a:xfrm>
          <a:off x="0" y="0"/>
          <a:ext cx="2324100" cy="626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CO" sz="2800" b="1" kern="1200" dirty="0">
              <a:ln>
                <a:solidFill>
                  <a:schemeClr val="bg1">
                    <a:lumMod val="75000"/>
                    <a:lumOff val="25000"/>
                    <a:alpha val="10000"/>
                  </a:schemeClr>
                </a:solidFill>
              </a:ln>
              <a:solidFill>
                <a:schemeClr val="accent2">
                  <a:lumMod val="75000"/>
                </a:schemeClr>
              </a:solidFill>
              <a:effectLst/>
              <a:latin typeface="+mn-lt"/>
              <a:ea typeface="+mn-ea"/>
              <a:cs typeface="+mn-cs"/>
            </a:rPr>
            <a:t>Utilización indebida de información y de influencias derivadas del ejercicio de función pública</a:t>
          </a:r>
        </a:p>
      </dsp:txBody>
      <dsp:txXfrm>
        <a:off x="0" y="0"/>
        <a:ext cx="2324100" cy="6261100"/>
      </dsp:txXfrm>
    </dsp:sp>
    <dsp:sp modelId="{27E63172-F385-4C08-A0E1-AC4E9ADC545D}">
      <dsp:nvSpPr>
        <dsp:cNvPr id="0" name=""/>
        <dsp:cNvSpPr/>
      </dsp:nvSpPr>
      <dsp:spPr>
        <a:xfrm>
          <a:off x="2498407" y="97829"/>
          <a:ext cx="9122092" cy="19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i="0" u="none" kern="1200" dirty="0"/>
            <a:t>431. UTILIZACIÓN INDEBIDA DE INFORMACIÓN OBTENIDA EN EL EJERCICIO DE FUNCIÓN PÚBLICA.</a:t>
          </a:r>
          <a:r>
            <a:rPr lang="es-CO" sz="1600" b="0" i="0" kern="1200" dirty="0"/>
            <a:t> </a:t>
          </a:r>
        </a:p>
        <a:p>
          <a:pPr marL="0" lvl="0" indent="0" algn="just" defTabSz="711200">
            <a:lnSpc>
              <a:spcPct val="90000"/>
            </a:lnSpc>
            <a:spcBef>
              <a:spcPct val="0"/>
            </a:spcBef>
            <a:spcAft>
              <a:spcPct val="35000"/>
            </a:spcAft>
            <a:buNone/>
          </a:pPr>
          <a:r>
            <a:rPr lang="es-CO" sz="1800" b="0" i="0" kern="1200" dirty="0"/>
            <a:t>El que </a:t>
          </a:r>
          <a:r>
            <a:rPr lang="es-CO" sz="1800" b="1" i="0" u="sng" kern="1200" dirty="0"/>
            <a:t>habiéndose desempeñado como servidor público</a:t>
          </a:r>
          <a:r>
            <a:rPr lang="es-CO" sz="1800" b="0" i="0" kern="1200" dirty="0"/>
            <a:t> </a:t>
          </a:r>
          <a:r>
            <a:rPr lang="es-CO" sz="1800" b="0" i="1" u="none" kern="1200" dirty="0"/>
            <a:t>durante el año inmediatamente anterior</a:t>
          </a:r>
          <a:r>
            <a:rPr lang="es-CO" sz="1800" b="0" i="0" kern="1200" dirty="0"/>
            <a:t> </a:t>
          </a:r>
          <a:r>
            <a:rPr lang="es-CO" sz="1800" b="1" i="0" kern="1200" dirty="0"/>
            <a:t>utilice, en provecho propio o de un tercero, información obtenida en calidad de tal y que no sea objeto de conocimiento público, incurrirá en multa.</a:t>
          </a:r>
          <a:endParaRPr lang="es-CO" sz="1800" b="1" kern="1200" dirty="0"/>
        </a:p>
      </dsp:txBody>
      <dsp:txXfrm>
        <a:off x="2498407" y="97829"/>
        <a:ext cx="9122092" cy="1956593"/>
      </dsp:txXfrm>
    </dsp:sp>
    <dsp:sp modelId="{FAD5E3AA-9EB8-4F72-B117-3A49930E9D5F}">
      <dsp:nvSpPr>
        <dsp:cNvPr id="0" name=""/>
        <dsp:cNvSpPr/>
      </dsp:nvSpPr>
      <dsp:spPr>
        <a:xfrm>
          <a:off x="2324100" y="2054423"/>
          <a:ext cx="929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7859-D7CC-4F00-9BF1-E597CD0447EC}">
      <dsp:nvSpPr>
        <dsp:cNvPr id="0" name=""/>
        <dsp:cNvSpPr/>
      </dsp:nvSpPr>
      <dsp:spPr>
        <a:xfrm>
          <a:off x="2498407" y="2152253"/>
          <a:ext cx="9122092" cy="19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i="0" u="none" kern="1200" dirty="0"/>
            <a:t>432. UTILIZACION INDEBIDA DE INFLUENCIAS DERIVADAS DEL EJERCICIO DE FUNCION PUBLICA.</a:t>
          </a:r>
          <a:r>
            <a:rPr lang="es-CO" sz="1600" b="0" i="0" kern="1200" dirty="0"/>
            <a:t> </a:t>
          </a:r>
        </a:p>
        <a:p>
          <a:pPr marL="0" lvl="0" indent="0" algn="l" defTabSz="711200">
            <a:lnSpc>
              <a:spcPct val="90000"/>
            </a:lnSpc>
            <a:spcBef>
              <a:spcPct val="0"/>
            </a:spcBef>
            <a:spcAft>
              <a:spcPct val="35000"/>
            </a:spcAft>
            <a:buNone/>
          </a:pPr>
          <a:r>
            <a:rPr lang="es-CO" sz="1800" b="0" i="0" kern="1200" dirty="0"/>
            <a:t>El que </a:t>
          </a:r>
          <a:r>
            <a:rPr lang="es-CO" sz="1800" b="1" i="0" u="sng" kern="1200" dirty="0"/>
            <a:t>habiéndose desempeñado como servidor público </a:t>
          </a:r>
          <a:r>
            <a:rPr lang="es-CO" sz="1800" b="0" i="1" kern="1200" dirty="0"/>
            <a:t>durante el año inmediatamente anterior</a:t>
          </a:r>
          <a:r>
            <a:rPr lang="es-CO" sz="1800" b="0" i="0" kern="1200" dirty="0"/>
            <a:t> </a:t>
          </a:r>
          <a:r>
            <a:rPr lang="es-CO" sz="2000" b="1" i="0" u="sng" kern="1200" dirty="0"/>
            <a:t>utilice</a:t>
          </a:r>
          <a:r>
            <a:rPr lang="es-CO" sz="1800" b="0" i="0" kern="1200" dirty="0"/>
            <a:t>, </a:t>
          </a:r>
          <a:r>
            <a:rPr lang="es-CO" sz="1800" b="1" i="0" kern="1200" dirty="0"/>
            <a:t>en provecho propio o de un tercero, influencias derivadas del ejercicio del cargo o de la función cumplida, con el fin de obtener ventajas en un trámite oficial, incurrirá en multa</a:t>
          </a:r>
          <a:r>
            <a:rPr lang="es-CO" sz="1800" b="0" i="0" kern="1200" dirty="0"/>
            <a:t>.</a:t>
          </a:r>
          <a:endParaRPr lang="es-CO" sz="1800" kern="1200" dirty="0"/>
        </a:p>
      </dsp:txBody>
      <dsp:txXfrm>
        <a:off x="2498407" y="2152253"/>
        <a:ext cx="9122092" cy="1956593"/>
      </dsp:txXfrm>
    </dsp:sp>
    <dsp:sp modelId="{48F1ADE5-FAD6-4F4E-A684-12D20373730D}">
      <dsp:nvSpPr>
        <dsp:cNvPr id="0" name=""/>
        <dsp:cNvSpPr/>
      </dsp:nvSpPr>
      <dsp:spPr>
        <a:xfrm>
          <a:off x="2324100" y="4108846"/>
          <a:ext cx="929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757E4-ED84-4C72-B8F1-38A05D1C6457}">
      <dsp:nvSpPr>
        <dsp:cNvPr id="0" name=""/>
        <dsp:cNvSpPr/>
      </dsp:nvSpPr>
      <dsp:spPr>
        <a:xfrm>
          <a:off x="2498407" y="4206676"/>
          <a:ext cx="9122092" cy="19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i="0" u="none" kern="1200" dirty="0"/>
            <a:t>433. SOBORNO TRANSNACIONAL.  </a:t>
          </a:r>
        </a:p>
        <a:p>
          <a:pPr marL="0" lvl="0" indent="0" algn="just" defTabSz="711200">
            <a:lnSpc>
              <a:spcPct val="90000"/>
            </a:lnSpc>
            <a:spcBef>
              <a:spcPct val="0"/>
            </a:spcBef>
            <a:spcAft>
              <a:spcPct val="35000"/>
            </a:spcAft>
            <a:buNone/>
          </a:pPr>
          <a:r>
            <a:rPr lang="es-CO" sz="1800" b="1" i="0" u="sng" kern="1200" dirty="0"/>
            <a:t>El que dé, prometa u ofrezca a un servidor público </a:t>
          </a:r>
          <a:r>
            <a:rPr lang="es-CO" sz="1600" b="0" i="0" kern="1200" dirty="0"/>
            <a:t>extranjero, en provecho de este o de un tercero, directa o indirectamente, sumas de dinero, cualquier objeto de valor pecuniario u otro beneficio o utilidad a cambio de que este realice, omita o retarde cualquier acto relacionado con el ejercicio de sus funciones y en relación con un negocio o transacción internacional, incurrirá en prisión de nueve (9) a quince (15) años, inhabilitación para el ejercicio de derechos y funciones públicas por el mismo término y multa de seiscientos cincuenta (650) a cincuenta mil (50.000) salarios mínimos legales mensuales vigentes.</a:t>
          </a:r>
          <a:endParaRPr lang="es-CO" sz="1600" kern="1200" dirty="0"/>
        </a:p>
      </dsp:txBody>
      <dsp:txXfrm>
        <a:off x="2498407" y="4206676"/>
        <a:ext cx="9122092" cy="1956593"/>
      </dsp:txXfrm>
    </dsp:sp>
    <dsp:sp modelId="{42C5FE36-855D-41E0-AAF2-ADBC88F4358C}">
      <dsp:nvSpPr>
        <dsp:cNvPr id="0" name=""/>
        <dsp:cNvSpPr/>
      </dsp:nvSpPr>
      <dsp:spPr>
        <a:xfrm>
          <a:off x="2324100" y="6163270"/>
          <a:ext cx="9296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C9A66-8FFF-4AB6-A89A-6E8FB0A54514}">
      <dsp:nvSpPr>
        <dsp:cNvPr id="0" name=""/>
        <dsp:cNvSpPr/>
      </dsp:nvSpPr>
      <dsp:spPr>
        <a:xfrm>
          <a:off x="3170" y="57188"/>
          <a:ext cx="3091313" cy="76273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ACCIÓN</a:t>
          </a:r>
          <a:r>
            <a:rPr lang="es-ES" sz="2100" kern="1200" dirty="0"/>
            <a:t> </a:t>
          </a:r>
          <a:endParaRPr lang="es-CO" sz="2100" kern="1200" dirty="0"/>
        </a:p>
      </dsp:txBody>
      <dsp:txXfrm>
        <a:off x="3170" y="57188"/>
        <a:ext cx="3091313" cy="762731"/>
      </dsp:txXfrm>
    </dsp:sp>
    <dsp:sp modelId="{E51CB09D-16BB-4C1F-8FD5-BC08BB99E491}">
      <dsp:nvSpPr>
        <dsp:cNvPr id="0" name=""/>
        <dsp:cNvSpPr/>
      </dsp:nvSpPr>
      <dsp:spPr>
        <a:xfrm>
          <a:off x="3170" y="819919"/>
          <a:ext cx="3091313" cy="241748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comportamiento humano que lesione o ponga en peligro un bien jurídico tutelado por la ley penal. </a:t>
          </a:r>
          <a:endParaRPr lang="es-CO" sz="2100" kern="1200" dirty="0"/>
        </a:p>
      </dsp:txBody>
      <dsp:txXfrm>
        <a:off x="3170" y="819919"/>
        <a:ext cx="3091313" cy="2417487"/>
      </dsp:txXfrm>
    </dsp:sp>
    <dsp:sp modelId="{CB260216-F427-4636-9F59-FA8974E5B9F7}">
      <dsp:nvSpPr>
        <dsp:cNvPr id="0" name=""/>
        <dsp:cNvSpPr/>
      </dsp:nvSpPr>
      <dsp:spPr>
        <a:xfrm>
          <a:off x="3527267" y="57188"/>
          <a:ext cx="3091313" cy="762731"/>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OMISIÓN</a:t>
          </a:r>
          <a:endParaRPr lang="es-CO" sz="2100" b="1" kern="1200" dirty="0">
            <a:effectLst>
              <a:outerShdw blurRad="38100" dist="38100" dir="2700000" algn="tl">
                <a:srgbClr val="000000">
                  <a:alpha val="43137"/>
                </a:srgbClr>
              </a:outerShdw>
            </a:effectLst>
          </a:endParaRPr>
        </a:p>
      </dsp:txBody>
      <dsp:txXfrm>
        <a:off x="3527267" y="57188"/>
        <a:ext cx="3091313" cy="762731"/>
      </dsp:txXfrm>
    </dsp:sp>
    <dsp:sp modelId="{6C941EE3-00A4-4159-8D05-5A471186E0FB}">
      <dsp:nvSpPr>
        <dsp:cNvPr id="0" name=""/>
        <dsp:cNvSpPr/>
      </dsp:nvSpPr>
      <dsp:spPr>
        <a:xfrm>
          <a:off x="3527267" y="819919"/>
          <a:ext cx="3091313" cy="2417487"/>
        </a:xfrm>
        <a:prstGeom prst="rect">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no realizar la conducta esperada - actuar en sentido contrario a lo prescrito por la ley penal.</a:t>
          </a:r>
          <a:endParaRPr lang="es-CO" sz="2100" kern="1200" dirty="0"/>
        </a:p>
        <a:p>
          <a:pPr marL="228600" lvl="1" indent="-228600" algn="l" defTabSz="933450">
            <a:lnSpc>
              <a:spcPct val="90000"/>
            </a:lnSpc>
            <a:spcBef>
              <a:spcPct val="0"/>
            </a:spcBef>
            <a:spcAft>
              <a:spcPct val="15000"/>
            </a:spcAft>
            <a:buChar char="•"/>
          </a:pPr>
          <a:r>
            <a:rPr lang="es-ES" sz="2100" kern="1200" dirty="0"/>
            <a:t>Hacer algo distinto a lo que ordena la norma.</a:t>
          </a:r>
          <a:endParaRPr lang="es-CO" sz="2100" kern="1200" dirty="0"/>
        </a:p>
      </dsp:txBody>
      <dsp:txXfrm>
        <a:off x="3527267" y="819919"/>
        <a:ext cx="3091313" cy="2417487"/>
      </dsp:txXfrm>
    </dsp:sp>
    <dsp:sp modelId="{18DAC549-FD56-4633-8A70-CE9CE7A6D34B}">
      <dsp:nvSpPr>
        <dsp:cNvPr id="0" name=""/>
        <dsp:cNvSpPr/>
      </dsp:nvSpPr>
      <dsp:spPr>
        <a:xfrm>
          <a:off x="7051365" y="57188"/>
          <a:ext cx="3091313" cy="762731"/>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COMISIÓN POR OMISIÓN </a:t>
          </a:r>
          <a:endParaRPr lang="es-CO" sz="2100" b="1" kern="1200" dirty="0">
            <a:effectLst>
              <a:outerShdw blurRad="38100" dist="38100" dir="2700000" algn="tl">
                <a:srgbClr val="000000">
                  <a:alpha val="43137"/>
                </a:srgbClr>
              </a:outerShdw>
            </a:effectLst>
          </a:endParaRPr>
        </a:p>
      </dsp:txBody>
      <dsp:txXfrm>
        <a:off x="7051365" y="57188"/>
        <a:ext cx="3091313" cy="762731"/>
      </dsp:txXfrm>
    </dsp:sp>
    <dsp:sp modelId="{4579628F-F349-4133-8FE9-7FC3E07F949D}">
      <dsp:nvSpPr>
        <dsp:cNvPr id="0" name=""/>
        <dsp:cNvSpPr/>
      </dsp:nvSpPr>
      <dsp:spPr>
        <a:xfrm>
          <a:off x="7051365" y="819919"/>
          <a:ext cx="3091313" cy="2417487"/>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no evitación de un resultado lesivo para un bien jurídico por quien pudo y debía hacerlo.</a:t>
          </a:r>
          <a:endParaRPr lang="es-CO" sz="2100" kern="1200" dirty="0"/>
        </a:p>
        <a:p>
          <a:pPr marL="228600" lvl="1" indent="-228600" algn="l" defTabSz="933450">
            <a:lnSpc>
              <a:spcPct val="90000"/>
            </a:lnSpc>
            <a:spcBef>
              <a:spcPct val="0"/>
            </a:spcBef>
            <a:spcAft>
              <a:spcPct val="15000"/>
            </a:spcAft>
            <a:buChar char="•"/>
          </a:pPr>
          <a:r>
            <a:rPr lang="es-ES" sz="2100" kern="1200" dirty="0"/>
            <a:t>Salvamento  </a:t>
          </a:r>
          <a:endParaRPr lang="es-CO" sz="2100" kern="1200" dirty="0"/>
        </a:p>
      </dsp:txBody>
      <dsp:txXfrm>
        <a:off x="7051365" y="819919"/>
        <a:ext cx="3091313" cy="2417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28356-3162-4819-8110-1DADD3DC8C75}">
      <dsp:nvSpPr>
        <dsp:cNvPr id="0" name=""/>
        <dsp:cNvSpPr/>
      </dsp:nvSpPr>
      <dsp:spPr>
        <a:xfrm>
          <a:off x="2353636" y="0"/>
          <a:ext cx="3530455" cy="3780447"/>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S" sz="2800" kern="1200" dirty="0"/>
            <a:t>Protección de un bien jurídico </a:t>
          </a:r>
          <a:endParaRPr lang="es-CO" sz="2800" kern="1200" dirty="0"/>
        </a:p>
        <a:p>
          <a:pPr marL="285750" lvl="1" indent="-285750" algn="l" defTabSz="1244600">
            <a:lnSpc>
              <a:spcPct val="90000"/>
            </a:lnSpc>
            <a:spcBef>
              <a:spcPct val="0"/>
            </a:spcBef>
            <a:spcAft>
              <a:spcPct val="15000"/>
            </a:spcAft>
            <a:buChar char="•"/>
          </a:pPr>
          <a:r>
            <a:rPr lang="es-ES" sz="2800" kern="1200" dirty="0"/>
            <a:t>Control de un fuente de riesgo-peligro</a:t>
          </a:r>
          <a:endParaRPr lang="es-CO" sz="2800" kern="1200" dirty="0"/>
        </a:p>
      </dsp:txBody>
      <dsp:txXfrm>
        <a:off x="2353636" y="472556"/>
        <a:ext cx="2206534" cy="2835335"/>
      </dsp:txXfrm>
    </dsp:sp>
    <dsp:sp modelId="{84F7A15E-ACE5-4C62-B069-64D0E7CC4D25}">
      <dsp:nvSpPr>
        <dsp:cNvPr id="0" name=""/>
        <dsp:cNvSpPr/>
      </dsp:nvSpPr>
      <dsp:spPr>
        <a:xfrm>
          <a:off x="0" y="0"/>
          <a:ext cx="2353636" cy="37804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t>S.A. se especifica en función de</a:t>
          </a:r>
          <a:endParaRPr lang="es-CO" sz="3600" kern="1200" dirty="0"/>
        </a:p>
      </dsp:txBody>
      <dsp:txXfrm>
        <a:off x="114895" y="114895"/>
        <a:ext cx="2123846" cy="3550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DEBD1-B67C-4E9A-9A9E-F58B781698DA}">
      <dsp:nvSpPr>
        <dsp:cNvPr id="0" name=""/>
        <dsp:cNvSpPr/>
      </dsp:nvSpPr>
      <dsp:spPr>
        <a:xfrm>
          <a:off x="0" y="1364086"/>
          <a:ext cx="5530335" cy="201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11CF9F-28F5-4807-8996-D37CAE17F8BF}">
      <dsp:nvSpPr>
        <dsp:cNvPr id="0" name=""/>
        <dsp:cNvSpPr/>
      </dsp:nvSpPr>
      <dsp:spPr>
        <a:xfrm>
          <a:off x="276246" y="5306"/>
          <a:ext cx="3389746" cy="13186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3" tIns="0" rIns="146323" bIns="0" numCol="1" spcCol="1270" anchor="ctr" anchorCtr="0">
          <a:noAutofit/>
        </a:bodyPr>
        <a:lstStyle/>
        <a:p>
          <a:pPr marL="0" lvl="0" indent="0" algn="l" defTabSz="711200">
            <a:lnSpc>
              <a:spcPct val="90000"/>
            </a:lnSpc>
            <a:spcBef>
              <a:spcPct val="0"/>
            </a:spcBef>
            <a:spcAft>
              <a:spcPct val="35000"/>
            </a:spcAft>
            <a:buNone/>
          </a:pPr>
          <a:r>
            <a:rPr lang="es-ES" sz="1600" kern="1200" dirty="0"/>
            <a:t>Competencia por organización: riesgos + deberes de seguridad</a:t>
          </a:r>
          <a:endParaRPr lang="es-CO" sz="1600" kern="1200" dirty="0"/>
        </a:p>
      </dsp:txBody>
      <dsp:txXfrm>
        <a:off x="340616" y="69676"/>
        <a:ext cx="3261006" cy="1189880"/>
      </dsp:txXfrm>
    </dsp:sp>
    <dsp:sp modelId="{2EB7CA73-E533-4910-B387-6F4A2C3DED14}">
      <dsp:nvSpPr>
        <dsp:cNvPr id="0" name=""/>
        <dsp:cNvSpPr/>
      </dsp:nvSpPr>
      <dsp:spPr>
        <a:xfrm>
          <a:off x="0" y="2630474"/>
          <a:ext cx="5530335" cy="201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1394-AEE8-46C7-8689-383BB2706281}">
      <dsp:nvSpPr>
        <dsp:cNvPr id="0" name=""/>
        <dsp:cNvSpPr/>
      </dsp:nvSpPr>
      <dsp:spPr>
        <a:xfrm>
          <a:off x="220281" y="1516972"/>
          <a:ext cx="3477382" cy="113966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3" tIns="0" rIns="146323" bIns="0" numCol="1" spcCol="1270" anchor="ctr" anchorCtr="0">
          <a:noAutofit/>
        </a:bodyPr>
        <a:lstStyle/>
        <a:p>
          <a:pPr marL="0" lvl="0" indent="0" algn="l" defTabSz="533400">
            <a:lnSpc>
              <a:spcPct val="90000"/>
            </a:lnSpc>
            <a:spcBef>
              <a:spcPct val="0"/>
            </a:spcBef>
            <a:spcAft>
              <a:spcPct val="35000"/>
            </a:spcAft>
            <a:buNone/>
          </a:pPr>
          <a:r>
            <a:rPr lang="es-ES" sz="1200" kern="1200" dirty="0"/>
            <a:t>Competencia por institución: Deber (sin riesgo) + solidaridad por estar en instituciones de alto interés social</a:t>
          </a:r>
          <a:endParaRPr lang="es-CO" sz="1200" kern="1200" dirty="0"/>
        </a:p>
      </dsp:txBody>
      <dsp:txXfrm>
        <a:off x="275915" y="1572606"/>
        <a:ext cx="3366114" cy="1028400"/>
      </dsp:txXfrm>
    </dsp:sp>
    <dsp:sp modelId="{DA4224DB-3D62-4967-921F-943A5C27E935}">
      <dsp:nvSpPr>
        <dsp:cNvPr id="0" name=""/>
        <dsp:cNvSpPr/>
      </dsp:nvSpPr>
      <dsp:spPr>
        <a:xfrm>
          <a:off x="0" y="3996481"/>
          <a:ext cx="5530335" cy="201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8B732-316B-4DC8-94A4-E77DEDC5B983}">
      <dsp:nvSpPr>
        <dsp:cNvPr id="0" name=""/>
        <dsp:cNvSpPr/>
      </dsp:nvSpPr>
      <dsp:spPr>
        <a:xfrm>
          <a:off x="220281" y="2753139"/>
          <a:ext cx="3460907" cy="1239287"/>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3" tIns="0" rIns="146323" bIns="0" numCol="1" spcCol="1270" anchor="ctr" anchorCtr="0">
          <a:noAutofit/>
        </a:bodyPr>
        <a:lstStyle/>
        <a:p>
          <a:pPr marL="0" lvl="0" indent="0" algn="l" defTabSz="800100">
            <a:lnSpc>
              <a:spcPct val="90000"/>
            </a:lnSpc>
            <a:spcBef>
              <a:spcPct val="0"/>
            </a:spcBef>
            <a:spcAft>
              <a:spcPct val="35000"/>
            </a:spcAft>
            <a:buNone/>
          </a:pPr>
          <a:r>
            <a:rPr lang="es-ES" sz="1800" kern="1200" dirty="0"/>
            <a:t>Injerencia: creación de riesgo para bien jurídico + deberes de salvamento</a:t>
          </a:r>
          <a:endParaRPr lang="es-CO" sz="1800" kern="1200" dirty="0"/>
        </a:p>
      </dsp:txBody>
      <dsp:txXfrm>
        <a:off x="280778" y="2813636"/>
        <a:ext cx="3339913" cy="1118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EBF7F-4A2E-4B2D-B034-8E9ECBF1803D}">
      <dsp:nvSpPr>
        <dsp:cNvPr id="0" name=""/>
        <dsp:cNvSpPr/>
      </dsp:nvSpPr>
      <dsp:spPr>
        <a:xfrm rot="16200000">
          <a:off x="-1524004" y="2456552"/>
          <a:ext cx="3701070" cy="52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3413" bIns="0" numCol="1" spcCol="1270" anchor="t" anchorCtr="0">
          <a:noAutofit/>
        </a:bodyPr>
        <a:lstStyle/>
        <a:p>
          <a:pPr marL="0" lvl="0" indent="0" algn="r" defTabSz="666750">
            <a:lnSpc>
              <a:spcPct val="90000"/>
            </a:lnSpc>
            <a:spcBef>
              <a:spcPct val="0"/>
            </a:spcBef>
            <a:spcAft>
              <a:spcPct val="35000"/>
            </a:spcAft>
            <a:buNone/>
          </a:pPr>
          <a:r>
            <a:rPr lang="es-ES" sz="1500" b="1" kern="1200" dirty="0">
              <a:effectLst>
                <a:outerShdw blurRad="38100" dist="38100" dir="2700000" algn="tl">
                  <a:srgbClr val="000000">
                    <a:alpha val="43137"/>
                  </a:srgbClr>
                </a:outerShdw>
              </a:effectLst>
            </a:rPr>
            <a:t>FORMALES</a:t>
          </a:r>
          <a:endParaRPr lang="es-CO" sz="1500" b="1" kern="1200" dirty="0">
            <a:effectLst>
              <a:outerShdw blurRad="38100" dist="38100" dir="2700000" algn="tl">
                <a:srgbClr val="000000">
                  <a:alpha val="43137"/>
                </a:srgbClr>
              </a:outerShdw>
            </a:effectLst>
          </a:endParaRPr>
        </a:p>
      </dsp:txBody>
      <dsp:txXfrm>
        <a:off x="-1524004" y="2456552"/>
        <a:ext cx="3701070" cy="525444"/>
      </dsp:txXfrm>
    </dsp:sp>
    <dsp:sp modelId="{38E64545-342A-476B-BADA-9E2DBE95A166}">
      <dsp:nvSpPr>
        <dsp:cNvPr id="0" name=""/>
        <dsp:cNvSpPr/>
      </dsp:nvSpPr>
      <dsp:spPr>
        <a:xfrm>
          <a:off x="589253" y="868739"/>
          <a:ext cx="2617271" cy="370107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63413" rIns="135128" bIns="135128" numCol="1" spcCol="1270" anchor="t" anchorCtr="0">
          <a:noAutofit/>
        </a:bodyPr>
        <a:lstStyle/>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Constitución </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Ley</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Contrato </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Control de fuente de riesgo o peligro (Art 25).</a:t>
          </a:r>
          <a:endParaRPr lang="es-CO" sz="1500" kern="1200" dirty="0"/>
        </a:p>
      </dsp:txBody>
      <dsp:txXfrm>
        <a:off x="589253" y="868739"/>
        <a:ext cx="2617271" cy="3701070"/>
      </dsp:txXfrm>
    </dsp:sp>
    <dsp:sp modelId="{5420E1C2-73A7-489D-A34B-0761F6F2E116}">
      <dsp:nvSpPr>
        <dsp:cNvPr id="0" name=""/>
        <dsp:cNvSpPr/>
      </dsp:nvSpPr>
      <dsp:spPr>
        <a:xfrm>
          <a:off x="63808" y="175152"/>
          <a:ext cx="1050889" cy="1050889"/>
        </a:xfrm>
        <a:prstGeom prst="rect">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F91A6-A1C4-4FED-AA6E-24F118166EAD}">
      <dsp:nvSpPr>
        <dsp:cNvPr id="0" name=""/>
        <dsp:cNvSpPr/>
      </dsp:nvSpPr>
      <dsp:spPr>
        <a:xfrm rot="16200000">
          <a:off x="2309811" y="2456552"/>
          <a:ext cx="3701070" cy="52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3413" bIns="0" numCol="1" spcCol="1270" anchor="t" anchorCtr="0">
          <a:noAutofit/>
        </a:bodyPr>
        <a:lstStyle/>
        <a:p>
          <a:pPr marL="0" lvl="0" indent="0" algn="r" defTabSz="666750">
            <a:lnSpc>
              <a:spcPct val="90000"/>
            </a:lnSpc>
            <a:spcBef>
              <a:spcPct val="0"/>
            </a:spcBef>
            <a:spcAft>
              <a:spcPct val="35000"/>
            </a:spcAft>
            <a:buNone/>
          </a:pPr>
          <a:r>
            <a:rPr lang="es-ES" sz="1500" b="1" kern="1200" dirty="0">
              <a:effectLst>
                <a:outerShdw blurRad="38100" dist="38100" dir="2700000" algn="tl">
                  <a:srgbClr val="000000">
                    <a:alpha val="43137"/>
                  </a:srgbClr>
                </a:outerShdw>
              </a:effectLst>
            </a:rPr>
            <a:t>MATERIALES: PERSONAS</a:t>
          </a:r>
        </a:p>
        <a:p>
          <a:pPr marL="0" lvl="0" indent="0" algn="r" defTabSz="666750">
            <a:lnSpc>
              <a:spcPct val="90000"/>
            </a:lnSpc>
            <a:spcBef>
              <a:spcPct val="0"/>
            </a:spcBef>
            <a:spcAft>
              <a:spcPct val="35000"/>
            </a:spcAft>
            <a:buNone/>
          </a:pPr>
          <a:r>
            <a:rPr lang="es-CO" sz="1500" b="1" kern="1200" dirty="0">
              <a:effectLst>
                <a:outerShdw blurRad="38100" dist="38100" dir="2700000" algn="tl">
                  <a:srgbClr val="000000">
                    <a:alpha val="43137"/>
                  </a:srgbClr>
                </a:outerShdw>
              </a:effectLst>
            </a:rPr>
            <a:t>PROTECCIÓN DE BIEN JURÍDICO</a:t>
          </a:r>
        </a:p>
      </dsp:txBody>
      <dsp:txXfrm>
        <a:off x="2309811" y="2456552"/>
        <a:ext cx="3701070" cy="525444"/>
      </dsp:txXfrm>
    </dsp:sp>
    <dsp:sp modelId="{5D171AB9-79AB-44C1-A330-D54543817A3E}">
      <dsp:nvSpPr>
        <dsp:cNvPr id="0" name=""/>
        <dsp:cNvSpPr/>
      </dsp:nvSpPr>
      <dsp:spPr>
        <a:xfrm>
          <a:off x="4423069" y="868739"/>
          <a:ext cx="2617271" cy="3701070"/>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63413" rIns="135128" bIns="135128" numCol="1" spcCol="1270" anchor="t" anchorCtr="0">
          <a:noAutofit/>
        </a:bodyPr>
        <a:lstStyle/>
        <a:p>
          <a:pPr marL="114300" lvl="1" indent="-114300" algn="l" defTabSz="666750">
            <a:lnSpc>
              <a:spcPct val="90000"/>
            </a:lnSpc>
            <a:spcBef>
              <a:spcPct val="0"/>
            </a:spcBef>
            <a:spcAft>
              <a:spcPct val="15000"/>
            </a:spcAft>
            <a:buChar char="•"/>
          </a:pPr>
          <a:r>
            <a:rPr lang="es-ES" sz="1500" kern="1200" dirty="0"/>
            <a:t>Estrecho vínculo familiar - comunidad de vida. (No. 2 Art 25-Art 42 const)</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Comunidad de peligro(No.3 Art 25).</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Asunción voluntaria (No. 1 Art 25).</a:t>
          </a:r>
          <a:endParaRPr lang="es-CO" sz="1500" kern="1200" dirty="0"/>
        </a:p>
      </dsp:txBody>
      <dsp:txXfrm>
        <a:off x="4423069" y="868739"/>
        <a:ext cx="2617271" cy="3701070"/>
      </dsp:txXfrm>
    </dsp:sp>
    <dsp:sp modelId="{74C91CCE-E2B5-4E04-A472-7B55B4DCC2C0}">
      <dsp:nvSpPr>
        <dsp:cNvPr id="0" name=""/>
        <dsp:cNvSpPr/>
      </dsp:nvSpPr>
      <dsp:spPr>
        <a:xfrm>
          <a:off x="3897624" y="175152"/>
          <a:ext cx="1050889" cy="1050889"/>
        </a:xfrm>
        <a:prstGeom prst="rect">
          <a:avLst/>
        </a:prstGeom>
        <a:solidFill>
          <a:schemeClr val="accent2">
            <a:tint val="50000"/>
            <a:hueOff val="120066"/>
            <a:satOff val="-12199"/>
            <a:lumOff val="-16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30539-DE1A-4349-BCBC-CBA170123CD1}">
      <dsp:nvSpPr>
        <dsp:cNvPr id="0" name=""/>
        <dsp:cNvSpPr/>
      </dsp:nvSpPr>
      <dsp:spPr>
        <a:xfrm rot="16200000">
          <a:off x="6143628" y="2456552"/>
          <a:ext cx="3701070" cy="52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3413" bIns="0" numCol="1" spcCol="1270" anchor="t" anchorCtr="0">
          <a:noAutofit/>
        </a:bodyPr>
        <a:lstStyle/>
        <a:p>
          <a:pPr marL="0" lvl="0" indent="0" algn="r" defTabSz="666750">
            <a:lnSpc>
              <a:spcPct val="90000"/>
            </a:lnSpc>
            <a:spcBef>
              <a:spcPct val="0"/>
            </a:spcBef>
            <a:spcAft>
              <a:spcPct val="35000"/>
            </a:spcAft>
            <a:buNone/>
          </a:pPr>
          <a:r>
            <a:rPr lang="es-ES" sz="1500" b="1" kern="1200" dirty="0">
              <a:effectLst>
                <a:outerShdw blurRad="38100" dist="38100" dir="2700000" algn="tl">
                  <a:srgbClr val="000000">
                    <a:alpha val="43137"/>
                  </a:srgbClr>
                </a:outerShdw>
              </a:effectLst>
            </a:rPr>
            <a:t>MATERIALES:FUENTES DE PELIGRO</a:t>
          </a:r>
          <a:endParaRPr lang="es-CO" sz="1500" b="1" kern="1200" dirty="0">
            <a:effectLst>
              <a:outerShdw blurRad="38100" dist="38100" dir="2700000" algn="tl">
                <a:srgbClr val="000000">
                  <a:alpha val="43137"/>
                </a:srgbClr>
              </a:outerShdw>
            </a:effectLst>
          </a:endParaRPr>
        </a:p>
      </dsp:txBody>
      <dsp:txXfrm>
        <a:off x="6143628" y="2456552"/>
        <a:ext cx="3701070" cy="525444"/>
      </dsp:txXfrm>
    </dsp:sp>
    <dsp:sp modelId="{5BF1D739-1F60-473E-A2D2-B882F1FD98FD}">
      <dsp:nvSpPr>
        <dsp:cNvPr id="0" name=""/>
        <dsp:cNvSpPr/>
      </dsp:nvSpPr>
      <dsp:spPr>
        <a:xfrm>
          <a:off x="8256885" y="868739"/>
          <a:ext cx="2617271" cy="3701070"/>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63413" rIns="135128" bIns="135128" numCol="1" spcCol="1270" anchor="t" anchorCtr="0">
          <a:noAutofit/>
        </a:bodyPr>
        <a:lstStyle/>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r>
            <a:rPr lang="es-ES" sz="1500" kern="1200" dirty="0"/>
            <a:t>Injerencia o actuar precedente (No. 4 Art 25):</a:t>
          </a:r>
          <a:endParaRPr lang="es-CO" sz="1500" kern="1200" dirty="0"/>
        </a:p>
        <a:p>
          <a:pPr marL="114300" lvl="1" indent="-114300" algn="l" defTabSz="666750">
            <a:lnSpc>
              <a:spcPct val="90000"/>
            </a:lnSpc>
            <a:spcBef>
              <a:spcPct val="0"/>
            </a:spcBef>
            <a:spcAft>
              <a:spcPct val="15000"/>
            </a:spcAft>
            <a:buChar char="•"/>
          </a:pPr>
          <a:r>
            <a:rPr lang="es-ES" sz="1500" kern="1200" dirty="0"/>
            <a:t>voluntaria-imprudente?</a:t>
          </a:r>
          <a:endParaRPr lang="es-CO" sz="1500" kern="1200" dirty="0"/>
        </a:p>
        <a:p>
          <a:pPr marL="114300" lvl="1" indent="-114300" algn="l" defTabSz="666750">
            <a:lnSpc>
              <a:spcPct val="90000"/>
            </a:lnSpc>
            <a:spcBef>
              <a:spcPct val="0"/>
            </a:spcBef>
            <a:spcAft>
              <a:spcPct val="15000"/>
            </a:spcAft>
            <a:buChar char="•"/>
          </a:pPr>
          <a:r>
            <a:rPr lang="es-ES" sz="1500" kern="1200" dirty="0"/>
            <a:t>Antijurídica – sin relevancia? Nuestro</a:t>
          </a:r>
          <a:endParaRPr lang="es-CO" sz="1500" kern="1200" dirty="0"/>
        </a:p>
        <a:p>
          <a:pPr marL="114300" lvl="1" indent="-114300" algn="l" defTabSz="666750">
            <a:lnSpc>
              <a:spcPct val="90000"/>
            </a:lnSpc>
            <a:spcBef>
              <a:spcPct val="0"/>
            </a:spcBef>
            <a:spcAft>
              <a:spcPct val="15000"/>
            </a:spcAft>
            <a:buChar char="•"/>
          </a:pPr>
          <a:r>
            <a:rPr lang="es-ES" sz="1500" kern="1200" dirty="0"/>
            <a:t>Control de fuente de riesgo o peligro que opera en el propio ámbito dominio (Art 25).</a:t>
          </a:r>
          <a:endParaRPr lang="es-CO" sz="1500" kern="1200" dirty="0"/>
        </a:p>
        <a:p>
          <a:pPr marL="114300" lvl="1" indent="-114300" algn="l" defTabSz="666750">
            <a:lnSpc>
              <a:spcPct val="90000"/>
            </a:lnSpc>
            <a:spcBef>
              <a:spcPct val="0"/>
            </a:spcBef>
            <a:spcAft>
              <a:spcPct val="15000"/>
            </a:spcAft>
            <a:buChar char="•"/>
          </a:pPr>
          <a:endParaRPr lang="es-CO" sz="1500" kern="1200" dirty="0"/>
        </a:p>
        <a:p>
          <a:pPr marL="114300" lvl="1" indent="-114300" algn="l" defTabSz="666750">
            <a:lnSpc>
              <a:spcPct val="90000"/>
            </a:lnSpc>
            <a:spcBef>
              <a:spcPct val="0"/>
            </a:spcBef>
            <a:spcAft>
              <a:spcPct val="15000"/>
            </a:spcAft>
            <a:buChar char="•"/>
          </a:pPr>
          <a:endParaRPr lang="es-CO" sz="1500" kern="1200" dirty="0"/>
        </a:p>
      </dsp:txBody>
      <dsp:txXfrm>
        <a:off x="8256885" y="868739"/>
        <a:ext cx="2617271" cy="3701070"/>
      </dsp:txXfrm>
    </dsp:sp>
    <dsp:sp modelId="{D8554994-D994-4BF9-B0CB-FBC1421075F1}">
      <dsp:nvSpPr>
        <dsp:cNvPr id="0" name=""/>
        <dsp:cNvSpPr/>
      </dsp:nvSpPr>
      <dsp:spPr>
        <a:xfrm>
          <a:off x="7731441" y="175152"/>
          <a:ext cx="1050889" cy="1050889"/>
        </a:xfrm>
        <a:prstGeom prst="rect">
          <a:avLst/>
        </a:prstGeom>
        <a:solidFill>
          <a:schemeClr val="accent2">
            <a:tint val="50000"/>
            <a:hueOff val="240133"/>
            <a:satOff val="-24397"/>
            <a:lumOff val="-32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B80E0-D137-4D76-B6B7-FA7912587C3E}">
      <dsp:nvSpPr>
        <dsp:cNvPr id="0" name=""/>
        <dsp:cNvSpPr/>
      </dsp:nvSpPr>
      <dsp:spPr>
        <a:xfrm>
          <a:off x="1861046" y="0"/>
          <a:ext cx="3213693" cy="12006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Delito Especial: No tiene cualidades del S.A. cualificado (extraneus) </a:t>
          </a:r>
          <a:endParaRPr lang="es-CO" sz="1800" kern="1200" dirty="0"/>
        </a:p>
      </dsp:txBody>
      <dsp:txXfrm>
        <a:off x="1896213" y="35167"/>
        <a:ext cx="3143359" cy="1130345"/>
      </dsp:txXfrm>
    </dsp:sp>
    <dsp:sp modelId="{11F3EB25-F071-4BD8-BB81-B66F2F7C8017}">
      <dsp:nvSpPr>
        <dsp:cNvPr id="0" name=""/>
        <dsp:cNvSpPr/>
      </dsp:nvSpPr>
      <dsp:spPr>
        <a:xfrm rot="5400000">
          <a:off x="3242766" y="1230696"/>
          <a:ext cx="450254" cy="5403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5400000">
        <a:off x="3305802" y="1275721"/>
        <a:ext cx="324183" cy="315178"/>
      </dsp:txXfrm>
    </dsp:sp>
    <dsp:sp modelId="{AB76FC43-F7C2-4FEF-9741-3128168E8E74}">
      <dsp:nvSpPr>
        <dsp:cNvPr id="0" name=""/>
        <dsp:cNvSpPr/>
      </dsp:nvSpPr>
      <dsp:spPr>
        <a:xfrm>
          <a:off x="1861046" y="1801018"/>
          <a:ext cx="3213693" cy="1200679"/>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Interviene en el delito de S.A. cualificado (Intraneus)</a:t>
          </a:r>
          <a:endParaRPr lang="es-CO" sz="1800" kern="1200" dirty="0"/>
        </a:p>
      </dsp:txBody>
      <dsp:txXfrm>
        <a:off x="1896213" y="1836185"/>
        <a:ext cx="3143359" cy="1130345"/>
      </dsp:txXfrm>
    </dsp:sp>
    <dsp:sp modelId="{604C1B2B-431A-47F2-A3F9-C4A5D8F1D00D}">
      <dsp:nvSpPr>
        <dsp:cNvPr id="0" name=""/>
        <dsp:cNvSpPr/>
      </dsp:nvSpPr>
      <dsp:spPr>
        <a:xfrm rot="5400000">
          <a:off x="3242766" y="3031715"/>
          <a:ext cx="450254" cy="540305"/>
        </a:xfrm>
        <a:prstGeom prst="rightArrow">
          <a:avLst>
            <a:gd name="adj1" fmla="val 60000"/>
            <a:gd name="adj2" fmla="val 5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5400000">
        <a:off x="3305802" y="3076740"/>
        <a:ext cx="324183" cy="315178"/>
      </dsp:txXfrm>
    </dsp:sp>
    <dsp:sp modelId="{0E70F596-0B8A-48EC-8A09-2704EC6C2F68}">
      <dsp:nvSpPr>
        <dsp:cNvPr id="0" name=""/>
        <dsp:cNvSpPr/>
      </dsp:nvSpPr>
      <dsp:spPr>
        <a:xfrm>
          <a:off x="1861046" y="3602037"/>
          <a:ext cx="3213693" cy="1200679"/>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Antes, durante o después de la conducta punible y puede ser un aporte esencial o no esencial </a:t>
          </a:r>
          <a:endParaRPr lang="es-CO" sz="1800" kern="1200" dirty="0"/>
        </a:p>
      </dsp:txBody>
      <dsp:txXfrm>
        <a:off x="1896213" y="3637204"/>
        <a:ext cx="3143359" cy="1130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B80E0-D137-4D76-B6B7-FA7912587C3E}">
      <dsp:nvSpPr>
        <dsp:cNvPr id="0" name=""/>
        <dsp:cNvSpPr/>
      </dsp:nvSpPr>
      <dsp:spPr>
        <a:xfrm>
          <a:off x="1768181" y="0"/>
          <a:ext cx="3399423" cy="12006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Delito Especial: No tiene cualidades del S.A. cualificado (extraneus) </a:t>
          </a:r>
          <a:endParaRPr lang="es-CO" sz="1300" kern="1200" dirty="0"/>
        </a:p>
      </dsp:txBody>
      <dsp:txXfrm>
        <a:off x="1803348" y="35167"/>
        <a:ext cx="3329089" cy="1130345"/>
      </dsp:txXfrm>
    </dsp:sp>
    <dsp:sp modelId="{11F3EB25-F071-4BD8-BB81-B66F2F7C8017}">
      <dsp:nvSpPr>
        <dsp:cNvPr id="0" name=""/>
        <dsp:cNvSpPr/>
      </dsp:nvSpPr>
      <dsp:spPr>
        <a:xfrm rot="5400000">
          <a:off x="3242766" y="1230696"/>
          <a:ext cx="450254" cy="5403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5400000">
        <a:off x="3305802" y="1275721"/>
        <a:ext cx="324183" cy="315178"/>
      </dsp:txXfrm>
    </dsp:sp>
    <dsp:sp modelId="{AB76FC43-F7C2-4FEF-9741-3128168E8E74}">
      <dsp:nvSpPr>
        <dsp:cNvPr id="0" name=""/>
        <dsp:cNvSpPr/>
      </dsp:nvSpPr>
      <dsp:spPr>
        <a:xfrm>
          <a:off x="1768181" y="1801018"/>
          <a:ext cx="3399423" cy="1200679"/>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Contribuye en el delito con S.A. cualificado (Intraneus) – coautor interviniente (2003-2019) </a:t>
          </a:r>
        </a:p>
        <a:p>
          <a:pPr marL="0" lvl="0" indent="0" algn="ctr" defTabSz="577850">
            <a:lnSpc>
              <a:spcPct val="90000"/>
            </a:lnSpc>
            <a:spcBef>
              <a:spcPct val="0"/>
            </a:spcBef>
            <a:spcAft>
              <a:spcPct val="35000"/>
            </a:spcAft>
            <a:buNone/>
          </a:pPr>
          <a:r>
            <a:rPr lang="es-ES" sz="1300" kern="1200" dirty="0"/>
            <a:t>Si es determinador/cómplice será la rebaja + la rebaja del interviniente (2002)/ sólo determinación o sólo complicidad (2003)</a:t>
          </a:r>
          <a:endParaRPr lang="es-CO" sz="1300" kern="1200" dirty="0"/>
        </a:p>
      </dsp:txBody>
      <dsp:txXfrm>
        <a:off x="1803348" y="1836185"/>
        <a:ext cx="3329089" cy="1130345"/>
      </dsp:txXfrm>
    </dsp:sp>
    <dsp:sp modelId="{604C1B2B-431A-47F2-A3F9-C4A5D8F1D00D}">
      <dsp:nvSpPr>
        <dsp:cNvPr id="0" name=""/>
        <dsp:cNvSpPr/>
      </dsp:nvSpPr>
      <dsp:spPr>
        <a:xfrm rot="5400000">
          <a:off x="3242766" y="3031715"/>
          <a:ext cx="450254" cy="540305"/>
        </a:xfrm>
        <a:prstGeom prst="rightArrow">
          <a:avLst>
            <a:gd name="adj1" fmla="val 60000"/>
            <a:gd name="adj2" fmla="val 5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5400000">
        <a:off x="3305802" y="3076740"/>
        <a:ext cx="324183" cy="315178"/>
      </dsp:txXfrm>
    </dsp:sp>
    <dsp:sp modelId="{0E70F596-0B8A-48EC-8A09-2704EC6C2F68}">
      <dsp:nvSpPr>
        <dsp:cNvPr id="0" name=""/>
        <dsp:cNvSpPr/>
      </dsp:nvSpPr>
      <dsp:spPr>
        <a:xfrm>
          <a:off x="1768181" y="3602037"/>
          <a:ext cx="3399423" cy="1200679"/>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Su aporte es esencial: dominio o co-dominio material o funcional sobre la ejecución del ilícito  </a:t>
          </a:r>
          <a:endParaRPr lang="es-CO" sz="1300" kern="1200" dirty="0"/>
        </a:p>
      </dsp:txBody>
      <dsp:txXfrm>
        <a:off x="1803348" y="3637204"/>
        <a:ext cx="3329089" cy="1130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33B58-A59F-B947-9213-B01512AC984B}">
      <dsp:nvSpPr>
        <dsp:cNvPr id="0" name=""/>
        <dsp:cNvSpPr/>
      </dsp:nvSpPr>
      <dsp:spPr>
        <a:xfrm>
          <a:off x="0" y="231925"/>
          <a:ext cx="10058399" cy="35588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CO" sz="2600" kern="1200" dirty="0"/>
            <a:t>“La administración pública es un bien jurídico que, de una parte, protege el interés general y la función pública, y de otra, los bienes del Estado ante actos de apropiación o uso indebido, o frente a comportamientos en los cuales el servidor público no obra conforme al deber de cuidado que le es exigible en defensa del patrimonio público.” </a:t>
          </a:r>
        </a:p>
        <a:p>
          <a:pPr marL="0" lvl="0" indent="0" algn="just" defTabSz="1155700">
            <a:lnSpc>
              <a:spcPct val="90000"/>
            </a:lnSpc>
            <a:spcBef>
              <a:spcPct val="0"/>
            </a:spcBef>
            <a:spcAft>
              <a:spcPct val="35000"/>
            </a:spcAft>
            <a:buNone/>
          </a:pPr>
          <a:r>
            <a:rPr lang="es-CO" sz="1800" kern="1200" dirty="0"/>
            <a:t>Colombia, Corte Suprema de Justicia, Sala de Casación Penal, Sentencia de Segunda Instancia proceso 39417, providencia de 04/02/2015, Magistrado Ponente: Eugenio Fernández Carlier</a:t>
          </a:r>
          <a:r>
            <a:rPr lang="es-AR" sz="1800" kern="1200" dirty="0"/>
            <a:t> </a:t>
          </a:r>
        </a:p>
      </dsp:txBody>
      <dsp:txXfrm>
        <a:off x="173730" y="405655"/>
        <a:ext cx="9710939" cy="3211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83236-81DD-4C44-A600-51956930C04D}">
      <dsp:nvSpPr>
        <dsp:cNvPr id="0" name=""/>
        <dsp:cNvSpPr/>
      </dsp:nvSpPr>
      <dsp:spPr>
        <a:xfrm>
          <a:off x="3584" y="122133"/>
          <a:ext cx="3495242" cy="123855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i="0" u="none" kern="1200" dirty="0"/>
            <a:t>Artículo 408. Violación del régimen legal o constitucional de inhabilidades e incompatibilidades </a:t>
          </a:r>
          <a:endParaRPr lang="es-CO" sz="1900" kern="1200" dirty="0"/>
        </a:p>
      </dsp:txBody>
      <dsp:txXfrm>
        <a:off x="3584" y="122133"/>
        <a:ext cx="3495242" cy="1238553"/>
      </dsp:txXfrm>
    </dsp:sp>
    <dsp:sp modelId="{A350901F-067D-0044-8381-15B6B74D653B}">
      <dsp:nvSpPr>
        <dsp:cNvPr id="0" name=""/>
        <dsp:cNvSpPr/>
      </dsp:nvSpPr>
      <dsp:spPr>
        <a:xfrm>
          <a:off x="3584" y="1360687"/>
          <a:ext cx="3495242" cy="385946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CO" sz="1800" b="1" i="0" u="none" kern="1200" dirty="0">
              <a:solidFill>
                <a:srgbClr val="FF0000"/>
              </a:solidFill>
              <a:effectLst>
                <a:outerShdw blurRad="38100" dist="38100" dir="2700000" algn="tl">
                  <a:srgbClr val="000000">
                    <a:alpha val="43137"/>
                  </a:srgbClr>
                </a:outerShdw>
              </a:effectLst>
            </a:rPr>
            <a:t>El servidor público que en ejercicio de sus funciones intervenga en la tramitación, aprobación o celebración de un contrato con violación al régimen legal o a lo dispuesto en normas constitucionales, sobre inhabilidades o incompatibilidades</a:t>
          </a:r>
          <a:r>
            <a:rPr lang="es-CO" sz="1800" b="0" i="0" kern="1200" dirty="0"/>
            <a:t>, incurrirá en prisión de 64 a 216 meses, multa de 66.66 a 300 SMLMV, e inhabilitación para el ejercicio de derechos y funciones públicas </a:t>
          </a:r>
          <a:r>
            <a:rPr lang="es-CO" sz="1800" b="0" i="0" u="sng" kern="1200" dirty="0"/>
            <a:t>de 80 a 216 meses</a:t>
          </a:r>
          <a:r>
            <a:rPr lang="es-CO" sz="1800" b="0" i="0" kern="1200" dirty="0"/>
            <a:t>.</a:t>
          </a:r>
          <a:endParaRPr lang="es-CO" sz="1800" kern="1200" dirty="0"/>
        </a:p>
      </dsp:txBody>
      <dsp:txXfrm>
        <a:off x="3584" y="1360687"/>
        <a:ext cx="3495242" cy="3859469"/>
      </dsp:txXfrm>
    </dsp:sp>
    <dsp:sp modelId="{69EED876-29C0-FE40-A277-842BCF4F8373}">
      <dsp:nvSpPr>
        <dsp:cNvPr id="0" name=""/>
        <dsp:cNvSpPr/>
      </dsp:nvSpPr>
      <dsp:spPr>
        <a:xfrm>
          <a:off x="3988160" y="122133"/>
          <a:ext cx="3495242" cy="12385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i="0" u="none" kern="1200" dirty="0"/>
            <a:t>Artículo 409. Interés indebido en la celebración de contratos</a:t>
          </a:r>
        </a:p>
      </dsp:txBody>
      <dsp:txXfrm>
        <a:off x="3988160" y="122133"/>
        <a:ext cx="3495242" cy="1238553"/>
      </dsp:txXfrm>
    </dsp:sp>
    <dsp:sp modelId="{C22319D7-703E-1B44-B593-502EC107045A}">
      <dsp:nvSpPr>
        <dsp:cNvPr id="0" name=""/>
        <dsp:cNvSpPr/>
      </dsp:nvSpPr>
      <dsp:spPr>
        <a:xfrm>
          <a:off x="3988160" y="1360687"/>
          <a:ext cx="3495242" cy="385946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CO" sz="1800" b="1" i="0" kern="1200" dirty="0">
              <a:solidFill>
                <a:srgbClr val="FF0000"/>
              </a:solidFill>
              <a:effectLst>
                <a:outerShdw blurRad="38100" dist="38100" dir="2700000" algn="tl">
                  <a:srgbClr val="000000">
                    <a:alpha val="43137"/>
                  </a:srgbClr>
                </a:outerShdw>
              </a:effectLst>
            </a:rPr>
            <a:t>El servidor público que se interese en provecho propio o de un tercero, en cualquier clase de contrato u operación en que deba intervenir por razón de su cargo o de sus funciones</a:t>
          </a:r>
          <a:r>
            <a:rPr lang="es-CO" sz="1900" b="1" i="0" kern="1200" dirty="0"/>
            <a:t>,</a:t>
          </a:r>
          <a:r>
            <a:rPr lang="es-CO" sz="1900" b="0" i="0" kern="1200" dirty="0"/>
            <a:t> incurrirá en prisión de 64 a 216 meses, multa de 66.66 a 300 SMLMV, e inhabilitación para el ejercicio de derechos y funciones públicas de 80 a 216 meses.</a:t>
          </a:r>
          <a:endParaRPr lang="es-CO" sz="1900" kern="1200" dirty="0"/>
        </a:p>
        <a:p>
          <a:pPr marL="171450" lvl="1" indent="-171450" algn="l" defTabSz="844550">
            <a:lnSpc>
              <a:spcPct val="90000"/>
            </a:lnSpc>
            <a:spcBef>
              <a:spcPct val="0"/>
            </a:spcBef>
            <a:spcAft>
              <a:spcPct val="15000"/>
            </a:spcAft>
            <a:buChar char="•"/>
          </a:pPr>
          <a:endParaRPr lang="es-CO" sz="1900" kern="1200"/>
        </a:p>
      </dsp:txBody>
      <dsp:txXfrm>
        <a:off x="3988160" y="1360687"/>
        <a:ext cx="3495242" cy="3859469"/>
      </dsp:txXfrm>
    </dsp:sp>
    <dsp:sp modelId="{09BC2EE5-B228-E14A-935C-AD92A9D6C454}">
      <dsp:nvSpPr>
        <dsp:cNvPr id="0" name=""/>
        <dsp:cNvSpPr/>
      </dsp:nvSpPr>
      <dsp:spPr>
        <a:xfrm>
          <a:off x="7972736" y="122133"/>
          <a:ext cx="3495242" cy="123855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O" sz="1900" b="1" i="0" u="none" kern="1200"/>
            <a:t>Artículo 410. Contrato sin cumplimiento de requisitos legales. </a:t>
          </a:r>
        </a:p>
      </dsp:txBody>
      <dsp:txXfrm>
        <a:off x="7972736" y="122133"/>
        <a:ext cx="3495242" cy="1238553"/>
      </dsp:txXfrm>
    </dsp:sp>
    <dsp:sp modelId="{F365E772-6AD2-2B48-8B35-CDE68B15495B}">
      <dsp:nvSpPr>
        <dsp:cNvPr id="0" name=""/>
        <dsp:cNvSpPr/>
      </dsp:nvSpPr>
      <dsp:spPr>
        <a:xfrm>
          <a:off x="7972736" y="1360687"/>
          <a:ext cx="3495242" cy="385946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CO" sz="1900" b="1" i="0" kern="1200" dirty="0">
              <a:solidFill>
                <a:srgbClr val="FF0000"/>
              </a:solidFill>
              <a:effectLst>
                <a:outerShdw blurRad="38100" dist="38100" dir="2700000" algn="tl">
                  <a:srgbClr val="000000">
                    <a:alpha val="43137"/>
                  </a:srgbClr>
                </a:outerShdw>
              </a:effectLst>
            </a:rPr>
            <a:t>El servidor público que por razón del ejercicio de sus funciones tramite contrato sin observancia de los requisitos legales esenciales o lo celebre o liquide sin verificar el cumplimiento de los mismos, </a:t>
          </a:r>
          <a:r>
            <a:rPr lang="es-CO" sz="1900" b="0" i="0" kern="1200" dirty="0"/>
            <a:t>incurrirá en prisión de 64 a 216 meses, multa de 66.66 a 300 SMLMV, e inhabilitación para el ejercicio de derechos y funciones pública</a:t>
          </a:r>
          <a:r>
            <a:rPr lang="es-CO" sz="1900" b="0" i="0" u="sng" kern="1200" dirty="0"/>
            <a:t>s de 80 a 216 meses</a:t>
          </a:r>
          <a:r>
            <a:rPr lang="es-CO" sz="1900" b="0" i="0" kern="1200" dirty="0"/>
            <a:t>.</a:t>
          </a:r>
          <a:endParaRPr lang="es-CO" sz="1900" kern="1200" dirty="0"/>
        </a:p>
      </dsp:txBody>
      <dsp:txXfrm>
        <a:off x="7972736" y="1360687"/>
        <a:ext cx="3495242" cy="38594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8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363140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75915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1055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8011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241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40034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24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86698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30445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96282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33657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36636D-D922-432D-A958-524484B5923D}" type="datetimeFigureOut">
              <a:rPr lang="en-US" smtClean="0"/>
              <a:pPr/>
              <a:t>5/31/23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70534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n-US" smtClean="0"/>
              <a:pPr/>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62878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36636D-D922-432D-A958-524484B5923D}" type="datetimeFigureOut">
              <a:rPr lang="en-US" smtClean="0"/>
              <a:pPr/>
              <a:t>5/31/23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28FB93-0A08-4E7D-8E63-9EFA29F1E093}"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6780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hyperlink" Target="https://www.abc.es/familia/padres-hijos/abci-cuando-hablamos-familia-201606172352_noticia.html?ref=https://www.google.com/" TargetMode="External"/><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8.jpeg"/><Relationship Id="rId5" Type="http://schemas.openxmlformats.org/officeDocument/2006/relationships/diagramColors" Target="../diagrams/colors5.xml"/><Relationship Id="rId10" Type="http://schemas.openxmlformats.org/officeDocument/2006/relationships/image" Target="../media/image7.jpeg"/><Relationship Id="rId4" Type="http://schemas.openxmlformats.org/officeDocument/2006/relationships/diagramQuickStyle" Target="../diagrams/quickStyle5.xml"/><Relationship Id="rId9" Type="http://schemas.openxmlformats.org/officeDocument/2006/relationships/hyperlink" Target="https://finde.latercera.com/cultura-pop/parques-de-diversiones-increibles-mund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QCc5kjZK6Q?feature=oembed" TargetMode="External"/><Relationship Id="rId4" Type="http://schemas.openxmlformats.org/officeDocument/2006/relationships/hyperlink" Target="https://www.youtube.com/watch?v=iQCc5kjZK6Q" TargetMode="Externa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zS9xqiNzIU?feature=oembed" TargetMode="External"/><Relationship Id="rId4" Type="http://schemas.openxmlformats.org/officeDocument/2006/relationships/hyperlink" Target="https://especiales.semana.com/la-serie-de-odebrecht-escandalo-de-corrupcion-en-colombia-por-maria-jimena-duzan/index.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mana.com/especiales-editoriales/articulo/con-licencia-para-delinquir-la-guajira-fraude-entre-gobernador-y-cientifico/202223/"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R-V_fxOCBoo?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acnur.org/asilo-y-migracion.html" TargetMode="External"/><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hyperlink" Target="https://www.youtube.com/watch?v=IIlSHr_gq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lombia.as.com/actualidad/que-dijo-salvatore-mancuso-sobre-las-convivir-ante-la-jep-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rtesuprema.gov.co/corte/index.php/2022/10/18/sala-penal-concede-la-libertad-del-exfiscal-anticorrupcion-luis-gustavo-moreno-por-pena-cumplida/#:~:text=por%20pena%20cumplida-,Sala%20Penal%20concede%20la%20libertad%20del%20exfiscal,Gustavo%20Moreno%20por%20pena%20cumplida&amp;text=Bogot%C3%A1%2C%20D.C.%2C%20martes%2018%20de%20octubre%20de%202022."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s://www.elheraldo.co/caricaturas/carrusel-de-la-contratacion-134401"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cortesuprema.gov.co/corte/index.php/2023/05/19/corte-ratifica-absolucion-del-exmagistrado-rodrigo-escobar-gi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ransparenciacolombia.org.co/2019/08/27/corrupc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cortesuprema.gov.co/corte/index.php/2021/08/13/corte-condena-a-116-meses-de-prision-al-exmagistrado-gustavo-malo-fernandez/#:~:text=Corte%20condena%20a%20116%20meses%20de%20prisi%C3%B3n%20al%20exmagistrado%20Gustavo%20Malo%20Fern%C3%A1ndez,-13%20agosto%2C%202021&amp;text=Bogot%C3%A1%2C%20D.C.%2C%20viernes%2013%20de%20agosto%20de%20202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ecretariasenado.gov.co/senado/basedoc/ley_0599_2000.html#inicio" TargetMode="External"/><Relationship Id="rId2" Type="http://schemas.openxmlformats.org/officeDocument/2006/relationships/hyperlink" Target="http://www.secretariasenado.gov.co/senado/basedoc/ley_1474_2011.html#inicio"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funcionpublica.gov.co/eva/gestornormativo/norma.php?i=43292#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uncionpublica.gov.co/eva/gestornormativo/norma.php?i=43292#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funcionpublica.gov.co/eva/gestornormativo/norma.php?i=43292#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ecretariasenado.gov.co/senado/basedoc/constitucion_politica_1991_pr011.html#3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uncionpublica.gov.co/eva/gestornormativo/norma.php?i=4329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Imagen 5" descr="Diagrama&#10;&#10;Descripción generada automáticamente">
            <a:extLst>
              <a:ext uri="{FF2B5EF4-FFF2-40B4-BE49-F238E27FC236}">
                <a16:creationId xmlns:a16="http://schemas.microsoft.com/office/drawing/2014/main" id="{FF37516F-E00E-24D9-8243-2D836592D424}"/>
              </a:ext>
            </a:extLst>
          </p:cNvPr>
          <p:cNvPicPr>
            <a:picLocks noChangeAspect="1"/>
          </p:cNvPicPr>
          <p:nvPr/>
        </p:nvPicPr>
        <p:blipFill>
          <a:blip r:embed="rId2"/>
          <a:stretch>
            <a:fillRect/>
          </a:stretch>
        </p:blipFill>
        <p:spPr>
          <a:xfrm>
            <a:off x="633999" y="895200"/>
            <a:ext cx="6275667" cy="5067600"/>
          </a:xfrm>
          <a:prstGeom prst="rect">
            <a:avLst/>
          </a:prstGeom>
        </p:spPr>
      </p:pic>
      <p:sp>
        <p:nvSpPr>
          <p:cNvPr id="24" name="Rectangle 1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80B7FB42-727D-0F45-8A95-B8AD50FEB622}"/>
              </a:ext>
            </a:extLst>
          </p:cNvPr>
          <p:cNvSpPr>
            <a:spLocks noGrp="1"/>
          </p:cNvSpPr>
          <p:nvPr>
            <p:ph type="ctrTitle"/>
          </p:nvPr>
        </p:nvSpPr>
        <p:spPr>
          <a:xfrm>
            <a:off x="7588910" y="1763459"/>
            <a:ext cx="4706912" cy="2926080"/>
          </a:xfrm>
        </p:spPr>
        <p:txBody>
          <a:bodyPr>
            <a:noAutofit/>
          </a:bodyPr>
          <a:lstStyle/>
          <a:p>
            <a:r>
              <a:rPr lang="es-AR" sz="5400" b="1" dirty="0">
                <a:solidFill>
                  <a:srgbClr val="FFFFFF"/>
                </a:solidFill>
                <a:effectLst>
                  <a:outerShdw blurRad="38100" dist="38100" dir="2700000" algn="tl">
                    <a:srgbClr val="000000">
                      <a:alpha val="43137"/>
                    </a:srgbClr>
                  </a:outerShdw>
                </a:effectLst>
              </a:rPr>
              <a:t>DERECHO PENAL, CORRUPCIÓN Y DELITOS ASOCIADOS</a:t>
            </a:r>
          </a:p>
        </p:txBody>
      </p:sp>
      <p:sp>
        <p:nvSpPr>
          <p:cNvPr id="3" name="Subtítulo 2">
            <a:extLst>
              <a:ext uri="{FF2B5EF4-FFF2-40B4-BE49-F238E27FC236}">
                <a16:creationId xmlns:a16="http://schemas.microsoft.com/office/drawing/2014/main" id="{3DD0266E-AB5A-8142-B598-BE52DC5A37D1}"/>
              </a:ext>
            </a:extLst>
          </p:cNvPr>
          <p:cNvSpPr>
            <a:spLocks noGrp="1"/>
          </p:cNvSpPr>
          <p:nvPr>
            <p:ph type="subTitle" idx="1"/>
          </p:nvPr>
        </p:nvSpPr>
        <p:spPr>
          <a:xfrm>
            <a:off x="7613485" y="5834600"/>
            <a:ext cx="4287569" cy="1023400"/>
          </a:xfrm>
        </p:spPr>
        <p:txBody>
          <a:bodyPr>
            <a:normAutofit/>
          </a:bodyPr>
          <a:lstStyle/>
          <a:p>
            <a:r>
              <a:rPr lang="es-AR" sz="1500" b="1" dirty="0">
                <a:solidFill>
                  <a:srgbClr val="FFFFFF"/>
                </a:solidFill>
                <a:effectLst>
                  <a:outerShdw blurRad="38100" dist="38100" dir="2700000" algn="tl">
                    <a:srgbClr val="000000">
                      <a:alpha val="43137"/>
                    </a:srgbClr>
                  </a:outerShdw>
                </a:effectLst>
              </a:rPr>
              <a:t>Prof. Maite bayona Aristizábal </a:t>
            </a:r>
          </a:p>
          <a:p>
            <a:r>
              <a:rPr lang="es-AR" sz="1500" b="1" dirty="0">
                <a:solidFill>
                  <a:srgbClr val="FFFFFF"/>
                </a:solidFill>
                <a:effectLst>
                  <a:outerShdw blurRad="38100" dist="38100" dir="2700000" algn="tl">
                    <a:srgbClr val="000000">
                      <a:alpha val="43137"/>
                    </a:srgbClr>
                  </a:outerShdw>
                </a:effectLst>
              </a:rPr>
              <a:t>MAITEBAYONA28@GMAIL.COM</a:t>
            </a:r>
          </a:p>
        </p:txBody>
      </p:sp>
      <p:sp>
        <p:nvSpPr>
          <p:cNvPr id="15" name="Rectangle 1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677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011FA-1E6E-4949-A02A-5C81C58A13BD}"/>
              </a:ext>
            </a:extLst>
          </p:cNvPr>
          <p:cNvSpPr>
            <a:spLocks noGrp="1"/>
          </p:cNvSpPr>
          <p:nvPr>
            <p:ph type="title"/>
          </p:nvPr>
        </p:nvSpPr>
        <p:spPr>
          <a:xfrm>
            <a:off x="929134" y="711431"/>
            <a:ext cx="8281511" cy="830997"/>
          </a:xfrm>
        </p:spPr>
        <p:txBody>
          <a:bodyPr>
            <a:normAutofit fontScale="90000"/>
          </a:bodyPr>
          <a:lstStyle/>
          <a:p>
            <a:r>
              <a:rPr lang="es-ES" sz="3100" b="1" dirty="0">
                <a:solidFill>
                  <a:schemeClr val="tx1"/>
                </a:solidFill>
                <a:effectLst>
                  <a:outerShdw blurRad="38100" dist="38100" dir="2700000" algn="tl">
                    <a:srgbClr val="000000">
                      <a:alpha val="43137"/>
                    </a:srgbClr>
                  </a:outerShdw>
                </a:effectLst>
              </a:rPr>
              <a:t>CONDUCTA PUNIBLE - COMPORTAMIENTO JCO. PENALMENTE RELEVANTE </a:t>
            </a:r>
            <a:br>
              <a:rPr lang="es-ES" b="1" dirty="0">
                <a:solidFill>
                  <a:schemeClr val="tx1"/>
                </a:solidFill>
                <a:effectLst>
                  <a:outerShdw blurRad="38100" dist="38100" dir="2700000" algn="tl">
                    <a:srgbClr val="000000">
                      <a:alpha val="43137"/>
                    </a:srgbClr>
                  </a:outerShdw>
                </a:effectLst>
              </a:rPr>
            </a:br>
            <a:r>
              <a:rPr lang="es-ES" sz="2200" b="1" dirty="0">
                <a:solidFill>
                  <a:schemeClr val="tx1"/>
                </a:solidFill>
                <a:effectLst>
                  <a:outerShdw blurRad="38100" dist="38100" dir="2700000" algn="tl">
                    <a:srgbClr val="000000">
                      <a:alpha val="43137"/>
                    </a:srgbClr>
                  </a:outerShdw>
                </a:effectLst>
              </a:rPr>
              <a:t>artículo 9 de la ley 906 de 2004</a:t>
            </a:r>
            <a:endParaRPr lang="es-CO" b="1" dirty="0">
              <a:solidFill>
                <a:schemeClr val="tx1"/>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61352E45-506A-4D73-88ED-ED1630BA11AF}"/>
              </a:ext>
            </a:extLst>
          </p:cNvPr>
          <p:cNvSpPr txBox="1"/>
          <p:nvPr/>
        </p:nvSpPr>
        <p:spPr>
          <a:xfrm>
            <a:off x="849513" y="1862238"/>
            <a:ext cx="10566632" cy="830997"/>
          </a:xfrm>
          <a:prstGeom prst="rect">
            <a:avLst/>
          </a:prstGeom>
          <a:noFill/>
        </p:spPr>
        <p:txBody>
          <a:bodyPr wrap="square" rtlCol="0">
            <a:spAutoFit/>
          </a:bodyPr>
          <a:lstStyle/>
          <a:p>
            <a:pPr algn="just"/>
            <a:r>
              <a:rPr lang="es-ES" sz="2400" b="1" u="sng" dirty="0">
                <a:effectLst>
                  <a:outerShdw blurRad="38100" dist="38100" dir="2700000" algn="tl">
                    <a:srgbClr val="000000">
                      <a:alpha val="43137"/>
                    </a:srgbClr>
                  </a:outerShdw>
                </a:effectLst>
              </a:rPr>
              <a:t>CONCEPTO: </a:t>
            </a:r>
            <a:r>
              <a:rPr lang="es-ES" sz="2400" dirty="0"/>
              <a:t>Comportamiento humano positivo (hacer) o negativo (no hacer) encaminado a un propósito.</a:t>
            </a:r>
            <a:r>
              <a:rPr lang="es-ES" sz="2400" b="1" u="sng" dirty="0">
                <a:effectLst>
                  <a:outerShdw blurRad="38100" dist="38100" dir="2700000" algn="tl">
                    <a:srgbClr val="000000">
                      <a:alpha val="43137"/>
                    </a:srgbClr>
                  </a:outerShdw>
                </a:effectLst>
              </a:rPr>
              <a:t> </a:t>
            </a:r>
            <a:endParaRPr lang="es-CO" sz="2000" b="1" u="sng" dirty="0">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71702F57-7A98-4F87-A1C8-AA24B1193B55}"/>
              </a:ext>
            </a:extLst>
          </p:cNvPr>
          <p:cNvGraphicFramePr/>
          <p:nvPr>
            <p:extLst>
              <p:ext uri="{D42A27DB-BD31-4B8C-83A1-F6EECF244321}">
                <p14:modId xmlns:p14="http://schemas.microsoft.com/office/powerpoint/2010/main" val="3829461189"/>
              </p:ext>
            </p:extLst>
          </p:nvPr>
        </p:nvGraphicFramePr>
        <p:xfrm>
          <a:off x="849513" y="2751112"/>
          <a:ext cx="10145849" cy="329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97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0D962-BAE2-4BE6-9981-76F5AD6FC2BE}"/>
              </a:ext>
            </a:extLst>
          </p:cNvPr>
          <p:cNvSpPr>
            <a:spLocks noGrp="1"/>
          </p:cNvSpPr>
          <p:nvPr>
            <p:ph type="title"/>
          </p:nvPr>
        </p:nvSpPr>
        <p:spPr>
          <a:xfrm>
            <a:off x="1640156" y="238477"/>
            <a:ext cx="8911687" cy="708301"/>
          </a:xfrm>
        </p:spPr>
        <p:txBody>
          <a:bodyPr>
            <a:normAutofit fontScale="90000"/>
          </a:bodyPr>
          <a:lstStyle/>
          <a:p>
            <a:r>
              <a:rPr lang="es-ES" b="1" dirty="0">
                <a:effectLst>
                  <a:outerShdw blurRad="38100" dist="38100" dir="2700000" algn="tl">
                    <a:srgbClr val="000000">
                      <a:alpha val="43137"/>
                    </a:srgbClr>
                  </a:outerShdw>
                </a:effectLst>
              </a:rPr>
              <a:t>POSICIÓN DE GARANTIA </a:t>
            </a:r>
            <a:endParaRPr lang="es-CO" b="1"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E5716A82-C2F6-482F-8F3D-8A718F6FCFCE}"/>
              </a:ext>
            </a:extLst>
          </p:cNvPr>
          <p:cNvSpPr txBox="1"/>
          <p:nvPr/>
        </p:nvSpPr>
        <p:spPr>
          <a:xfrm>
            <a:off x="1177106" y="946778"/>
            <a:ext cx="1014205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dirty="0"/>
              <a:t>Relación funcional (teoría de las funciones) existente entre el sujeto y el bien jurídico</a:t>
            </a:r>
            <a:r>
              <a:rPr lang="es-ES" sz="1400" dirty="0"/>
              <a:t>. </a:t>
            </a:r>
            <a:endParaRPr lang="es-CO" sz="1400" dirty="0"/>
          </a:p>
        </p:txBody>
      </p:sp>
      <p:graphicFrame>
        <p:nvGraphicFramePr>
          <p:cNvPr id="3" name="Diagrama 2">
            <a:extLst>
              <a:ext uri="{FF2B5EF4-FFF2-40B4-BE49-F238E27FC236}">
                <a16:creationId xmlns:a16="http://schemas.microsoft.com/office/drawing/2014/main" id="{A3391E01-E03B-4081-B98D-7F3A133B7821}"/>
              </a:ext>
            </a:extLst>
          </p:cNvPr>
          <p:cNvGraphicFramePr/>
          <p:nvPr/>
        </p:nvGraphicFramePr>
        <p:xfrm>
          <a:off x="422206" y="2301658"/>
          <a:ext cx="5884092" cy="378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96867484-4A18-4788-B128-ACE26C988F49}"/>
              </a:ext>
            </a:extLst>
          </p:cNvPr>
          <p:cNvGraphicFramePr/>
          <p:nvPr>
            <p:extLst>
              <p:ext uri="{D42A27DB-BD31-4B8C-83A1-F6EECF244321}">
                <p14:modId xmlns:p14="http://schemas.microsoft.com/office/powerpoint/2010/main" val="297891489"/>
              </p:ext>
            </p:extLst>
          </p:nvPr>
        </p:nvGraphicFramePr>
        <p:xfrm>
          <a:off x="5623697" y="2105075"/>
          <a:ext cx="5530335" cy="4361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1B593153-377A-4671-8DED-37FB82CD318B}"/>
              </a:ext>
            </a:extLst>
          </p:cNvPr>
          <p:cNvSpPr txBox="1"/>
          <p:nvPr/>
        </p:nvSpPr>
        <p:spPr>
          <a:xfrm>
            <a:off x="9168714" y="6414498"/>
            <a:ext cx="3023286" cy="261610"/>
          </a:xfrm>
          <a:prstGeom prst="rect">
            <a:avLst/>
          </a:prstGeom>
          <a:noFill/>
        </p:spPr>
        <p:txBody>
          <a:bodyPr wrap="square" rtlCol="0">
            <a:spAutoFit/>
          </a:bodyPr>
          <a:lstStyle/>
          <a:p>
            <a:r>
              <a:rPr lang="es-ES" sz="1100" dirty="0"/>
              <a:t>Sentencia SP1291-2018</a:t>
            </a:r>
            <a:endParaRPr lang="es-CO" sz="1100" dirty="0"/>
          </a:p>
        </p:txBody>
      </p:sp>
    </p:spTree>
    <p:extLst>
      <p:ext uri="{BB962C8B-B14F-4D97-AF65-F5344CB8AC3E}">
        <p14:creationId xmlns:p14="http://schemas.microsoft.com/office/powerpoint/2010/main" val="231750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0D962-BAE2-4BE6-9981-76F5AD6FC2BE}"/>
              </a:ext>
            </a:extLst>
          </p:cNvPr>
          <p:cNvSpPr>
            <a:spLocks noGrp="1"/>
          </p:cNvSpPr>
          <p:nvPr>
            <p:ph type="title"/>
          </p:nvPr>
        </p:nvSpPr>
        <p:spPr>
          <a:xfrm>
            <a:off x="1640156" y="238477"/>
            <a:ext cx="8911687" cy="708301"/>
          </a:xfrm>
        </p:spPr>
        <p:txBody>
          <a:bodyPr>
            <a:normAutofit fontScale="90000"/>
          </a:bodyPr>
          <a:lstStyle/>
          <a:p>
            <a:r>
              <a:rPr lang="es-ES" b="1" dirty="0">
                <a:effectLst>
                  <a:outerShdw blurRad="38100" dist="38100" dir="2700000" algn="tl">
                    <a:srgbClr val="000000">
                      <a:alpha val="43137"/>
                    </a:srgbClr>
                  </a:outerShdw>
                </a:effectLst>
              </a:rPr>
              <a:t>FUENTES DE POSICIÓN DE GARANTIA </a:t>
            </a:r>
            <a:endParaRPr lang="es-CO" b="1" dirty="0">
              <a:effectLst>
                <a:outerShdw blurRad="38100" dist="38100" dir="2700000" algn="tl">
                  <a:srgbClr val="000000">
                    <a:alpha val="43137"/>
                  </a:srgbClr>
                </a:outerShdw>
              </a:effectLst>
            </a:endParaRPr>
          </a:p>
        </p:txBody>
      </p:sp>
      <p:graphicFrame>
        <p:nvGraphicFramePr>
          <p:cNvPr id="4" name="Diagrama 3">
            <a:extLst>
              <a:ext uri="{FF2B5EF4-FFF2-40B4-BE49-F238E27FC236}">
                <a16:creationId xmlns:a16="http://schemas.microsoft.com/office/drawing/2014/main" id="{0CF871AC-E8E7-4520-A33C-DE519CB25AC8}"/>
              </a:ext>
            </a:extLst>
          </p:cNvPr>
          <p:cNvGraphicFramePr/>
          <p:nvPr>
            <p:extLst>
              <p:ext uri="{D42A27DB-BD31-4B8C-83A1-F6EECF244321}">
                <p14:modId xmlns:p14="http://schemas.microsoft.com/office/powerpoint/2010/main" val="4291322500"/>
              </p:ext>
            </p:extLst>
          </p:nvPr>
        </p:nvGraphicFramePr>
        <p:xfrm>
          <a:off x="365759" y="1341120"/>
          <a:ext cx="10937966" cy="474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ál es la diferencia entre NORMA y LEY? - YouTube">
            <a:extLst>
              <a:ext uri="{FF2B5EF4-FFF2-40B4-BE49-F238E27FC236}">
                <a16:creationId xmlns:a16="http://schemas.microsoft.com/office/drawing/2014/main" id="{8DAB85F8-60B4-4687-BDC1-52A2456C5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59" y="1236928"/>
            <a:ext cx="2116184" cy="137564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4838067-FC07-48A2-AD54-D140B714DC81}"/>
              </a:ext>
            </a:extLst>
          </p:cNvPr>
          <p:cNvSpPr txBox="1"/>
          <p:nvPr/>
        </p:nvSpPr>
        <p:spPr>
          <a:xfrm>
            <a:off x="264010" y="6347782"/>
            <a:ext cx="6415464" cy="553998"/>
          </a:xfrm>
          <a:prstGeom prst="rect">
            <a:avLst/>
          </a:prstGeom>
          <a:noFill/>
        </p:spPr>
        <p:txBody>
          <a:bodyPr wrap="square">
            <a:spAutoFit/>
          </a:bodyPr>
          <a:lstStyle/>
          <a:p>
            <a:r>
              <a:rPr lang="es-CO" sz="500" dirty="0"/>
              <a:t>https://www.google.com/search?q=norma&amp;tbm=isch&amp;ved=2ahUKEwiZ0-2ZrpPwAhV2mIQIHQ7CD5EQ2-cCegQIABAA&amp;oq=norma&amp;gs_lcp=CgNpbWcQAzIHCAAQsQMQQzIHCAAQsQMQQzIFCAAQsQMyBAgAEEMyBAgAEEMyBQgAELEDMgUIABCxAzIFCAAQsQMyBAgAEEMyBAgAEEM6CAgAELEDEIMBOgIIAFDEBFjRDGDXEGgAcAB4AIABmQGIAekEkgEDMC41mAEAoAEBqgELZ3dzLXdpei1pbWfAAQE&amp;sclient=img&amp;ei=cTaCYNnWFvawkvQPjoS_iAk&amp;bih=937&amp;biw=1920#imgrc=vB7uhgEX80ehyM </a:t>
            </a:r>
          </a:p>
          <a:p>
            <a:r>
              <a:rPr lang="es-CO" sz="500" dirty="0">
                <a:hlinkClick r:id="rId8"/>
              </a:rPr>
              <a:t>https://www.abc.es/familia/padres-hijos/abci-cuando-hablamos-familia-201606172352_noticia.html?ref=https:%2F%2Fwww.google.com%2F</a:t>
            </a:r>
            <a:endParaRPr lang="es-CO" sz="500" dirty="0"/>
          </a:p>
          <a:p>
            <a:r>
              <a:rPr lang="es-CO" sz="500" dirty="0">
                <a:hlinkClick r:id="rId9"/>
              </a:rPr>
              <a:t>https://finde.latercera.com/cultura-pop/parques-de-diversiones-increibles-mundo/</a:t>
            </a:r>
            <a:r>
              <a:rPr lang="es-CO" sz="500" dirty="0"/>
              <a:t> </a:t>
            </a:r>
          </a:p>
          <a:p>
            <a:endParaRPr lang="es-CO" sz="500" dirty="0"/>
          </a:p>
        </p:txBody>
      </p:sp>
      <p:pic>
        <p:nvPicPr>
          <p:cNvPr id="6148" name="Picture 4" descr="Cuándo hablamos de familia?">
            <a:extLst>
              <a:ext uri="{FF2B5EF4-FFF2-40B4-BE49-F238E27FC236}">
                <a16:creationId xmlns:a16="http://schemas.microsoft.com/office/drawing/2014/main" id="{7BF68362-8DA2-4511-9DAA-666813E816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8487" y="1079863"/>
            <a:ext cx="2374278" cy="153270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os parques de diversiones más increíbles de todo el mundo">
            <a:extLst>
              <a:ext uri="{FF2B5EF4-FFF2-40B4-BE49-F238E27FC236}">
                <a16:creationId xmlns:a16="http://schemas.microsoft.com/office/drawing/2014/main" id="{6F7F0083-807F-4398-9B73-5B85836B88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2223" y="1121753"/>
            <a:ext cx="2253887" cy="1448927"/>
          </a:xfrm>
          <a:prstGeom prst="rect">
            <a:avLst/>
          </a:prstGeom>
          <a:noFill/>
          <a:extLst>
            <a:ext uri="{909E8E84-426E-40DD-AFC4-6F175D3DCCD1}">
              <a14:hiddenFill xmlns:a14="http://schemas.microsoft.com/office/drawing/2010/main">
                <a:solidFill>
                  <a:srgbClr val="FFFFFF"/>
                </a:solidFill>
              </a14:hiddenFill>
            </a:ext>
          </a:extLst>
        </p:spPr>
      </p:pic>
      <p:sp>
        <p:nvSpPr>
          <p:cNvPr id="6" name="Estrella: 5 puntas 5">
            <a:extLst>
              <a:ext uri="{FF2B5EF4-FFF2-40B4-BE49-F238E27FC236}">
                <a16:creationId xmlns:a16="http://schemas.microsoft.com/office/drawing/2014/main" id="{32BEA1FF-2430-490D-BB84-7C80B433083D}"/>
              </a:ext>
            </a:extLst>
          </p:cNvPr>
          <p:cNvSpPr/>
          <p:nvPr/>
        </p:nvSpPr>
        <p:spPr>
          <a:xfrm rot="20820058">
            <a:off x="6975279" y="5147774"/>
            <a:ext cx="2253886" cy="13324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t>Parágrafo Art 25</a:t>
            </a:r>
            <a:endParaRPr lang="es-CO" sz="1050" dirty="0"/>
          </a:p>
        </p:txBody>
      </p:sp>
    </p:spTree>
    <p:extLst>
      <p:ext uri="{BB962C8B-B14F-4D97-AF65-F5344CB8AC3E}">
        <p14:creationId xmlns:p14="http://schemas.microsoft.com/office/powerpoint/2010/main" val="366145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A gritos exviceministra del Interior presionaba a subalternos para dejar olla raspada a su sucesor">
            <a:hlinkClick r:id="" action="ppaction://media"/>
            <a:extLst>
              <a:ext uri="{FF2B5EF4-FFF2-40B4-BE49-F238E27FC236}">
                <a16:creationId xmlns:a16="http://schemas.microsoft.com/office/drawing/2014/main" id="{75F89AC7-F4C1-7CB7-0BA1-9F53E7EA4F69}"/>
              </a:ext>
            </a:extLst>
          </p:cNvPr>
          <p:cNvPicPr>
            <a:picLocks noGrp="1" noRot="1" noChangeAspect="1"/>
          </p:cNvPicPr>
          <p:nvPr>
            <p:ph idx="1"/>
            <a:videoFile r:link="rId1"/>
          </p:nvPr>
        </p:nvPicPr>
        <p:blipFill>
          <a:blip r:embed="rId3"/>
          <a:stretch>
            <a:fillRect/>
          </a:stretch>
        </p:blipFill>
        <p:spPr>
          <a:xfrm>
            <a:off x="1196975" y="527050"/>
            <a:ext cx="9455150" cy="5341938"/>
          </a:xfrm>
          <a:prstGeom prst="rect">
            <a:avLst/>
          </a:prstGeom>
        </p:spPr>
      </p:pic>
      <p:sp>
        <p:nvSpPr>
          <p:cNvPr id="6" name="CuadroTexto 5">
            <a:extLst>
              <a:ext uri="{FF2B5EF4-FFF2-40B4-BE49-F238E27FC236}">
                <a16:creationId xmlns:a16="http://schemas.microsoft.com/office/drawing/2014/main" id="{5CD5869C-A0B5-7402-5406-56F4B81587E0}"/>
              </a:ext>
            </a:extLst>
          </p:cNvPr>
          <p:cNvSpPr txBox="1"/>
          <p:nvPr/>
        </p:nvSpPr>
        <p:spPr>
          <a:xfrm>
            <a:off x="748147" y="5946776"/>
            <a:ext cx="11000508" cy="369332"/>
          </a:xfrm>
          <a:prstGeom prst="rect">
            <a:avLst/>
          </a:prstGeom>
          <a:noFill/>
        </p:spPr>
        <p:txBody>
          <a:bodyPr wrap="square">
            <a:spAutoFit/>
          </a:bodyPr>
          <a:lstStyle/>
          <a:p>
            <a:r>
              <a:rPr lang="es-CO" dirty="0">
                <a:hlinkClick r:id="rId4"/>
              </a:rPr>
              <a:t>(31) A gritos exviceministra del Interior presionaba a subalternos para dejar olla raspada a su sucesor - YouTube</a:t>
            </a:r>
            <a:endParaRPr lang="es-CO" dirty="0"/>
          </a:p>
        </p:txBody>
      </p:sp>
    </p:spTree>
    <p:extLst>
      <p:ext uri="{BB962C8B-B14F-4D97-AF65-F5344CB8AC3E}">
        <p14:creationId xmlns:p14="http://schemas.microsoft.com/office/powerpoint/2010/main" val="14134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8FD00-746E-4F0A-A4B8-7F5C14338142}"/>
              </a:ext>
            </a:extLst>
          </p:cNvPr>
          <p:cNvSpPr>
            <a:spLocks noGrp="1"/>
          </p:cNvSpPr>
          <p:nvPr>
            <p:ph type="title"/>
          </p:nvPr>
        </p:nvSpPr>
        <p:spPr>
          <a:xfrm>
            <a:off x="1800147" y="-40810"/>
            <a:ext cx="8911687" cy="1280890"/>
          </a:xfrm>
        </p:spPr>
        <p:txBody>
          <a:bodyPr>
            <a:normAutofit/>
          </a:bodyPr>
          <a:lstStyle/>
          <a:p>
            <a:r>
              <a:rPr lang="es-ES" sz="2800" b="1" dirty="0">
                <a:effectLst>
                  <a:outerShdw blurRad="38100" dist="38100" dir="2700000" algn="tl">
                    <a:srgbClr val="000000">
                      <a:alpha val="43137"/>
                    </a:srgbClr>
                  </a:outerShdw>
                </a:effectLst>
              </a:rPr>
              <a:t>Interviniente. Art. 30 Inc. 3</a:t>
            </a:r>
            <a:br>
              <a:rPr lang="es-ES" sz="2800" b="1" dirty="0">
                <a:effectLst>
                  <a:outerShdw blurRad="38100" dist="38100" dir="2700000" algn="tl">
                    <a:srgbClr val="000000">
                      <a:alpha val="43137"/>
                    </a:srgbClr>
                  </a:outerShdw>
                </a:effectLst>
              </a:rPr>
            </a:br>
            <a:r>
              <a:rPr lang="es-ES" sz="2800" b="1" dirty="0">
                <a:effectLst>
                  <a:outerShdw blurRad="38100" dist="38100" dir="2700000" algn="tl">
                    <a:srgbClr val="000000">
                      <a:alpha val="43137"/>
                    </a:srgbClr>
                  </a:outerShdw>
                </a:effectLst>
              </a:rPr>
              <a:t>Dominio del hecho en Delitos especiales </a:t>
            </a:r>
            <a:endParaRPr lang="es-CO" sz="2800" dirty="0"/>
          </a:p>
        </p:txBody>
      </p:sp>
      <p:graphicFrame>
        <p:nvGraphicFramePr>
          <p:cNvPr id="4" name="Marcador de contenido 3">
            <a:extLst>
              <a:ext uri="{FF2B5EF4-FFF2-40B4-BE49-F238E27FC236}">
                <a16:creationId xmlns:a16="http://schemas.microsoft.com/office/drawing/2014/main" id="{A1573924-5002-41B6-8129-86C62526F498}"/>
              </a:ext>
            </a:extLst>
          </p:cNvPr>
          <p:cNvGraphicFramePr>
            <a:graphicFrameLocks noGrp="1"/>
          </p:cNvGraphicFramePr>
          <p:nvPr>
            <p:ph idx="1"/>
          </p:nvPr>
        </p:nvGraphicFramePr>
        <p:xfrm>
          <a:off x="74614" y="1307040"/>
          <a:ext cx="6935787" cy="480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582498D7-861F-4DC7-A905-F639586C0B4D}"/>
              </a:ext>
            </a:extLst>
          </p:cNvPr>
          <p:cNvSpPr/>
          <p:nvPr/>
        </p:nvSpPr>
        <p:spPr>
          <a:xfrm rot="19785648">
            <a:off x="281867" y="1752734"/>
            <a:ext cx="2125134"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Doctrina - ROXIN </a:t>
            </a:r>
            <a:endParaRPr lang="es-CO" dirty="0"/>
          </a:p>
        </p:txBody>
      </p:sp>
      <p:graphicFrame>
        <p:nvGraphicFramePr>
          <p:cNvPr id="9" name="Marcador de contenido 3">
            <a:extLst>
              <a:ext uri="{FF2B5EF4-FFF2-40B4-BE49-F238E27FC236}">
                <a16:creationId xmlns:a16="http://schemas.microsoft.com/office/drawing/2014/main" id="{EDAE0065-2C01-4B1C-AFB8-0AFF5CBBB08B}"/>
              </a:ext>
            </a:extLst>
          </p:cNvPr>
          <p:cNvGraphicFramePr>
            <a:graphicFrameLocks/>
          </p:cNvGraphicFramePr>
          <p:nvPr/>
        </p:nvGraphicFramePr>
        <p:xfrm>
          <a:off x="5029199" y="1307040"/>
          <a:ext cx="6935787" cy="4802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E4014ED9-64C3-4326-A84A-BB1B84E384B2}"/>
              </a:ext>
            </a:extLst>
          </p:cNvPr>
          <p:cNvSpPr/>
          <p:nvPr/>
        </p:nvSpPr>
        <p:spPr>
          <a:xfrm rot="19771221">
            <a:off x="5193423" y="1749236"/>
            <a:ext cx="2125134"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Jurisprudencia  </a:t>
            </a:r>
            <a:endParaRPr lang="es-CO" dirty="0"/>
          </a:p>
        </p:txBody>
      </p:sp>
    </p:spTree>
    <p:extLst>
      <p:ext uri="{BB962C8B-B14F-4D97-AF65-F5344CB8AC3E}">
        <p14:creationId xmlns:p14="http://schemas.microsoft.com/office/powerpoint/2010/main" val="46273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D4BFC-37A6-BBCF-4FE3-49DC1F0012F3}"/>
              </a:ext>
            </a:extLst>
          </p:cNvPr>
          <p:cNvSpPr>
            <a:spLocks noGrp="1"/>
          </p:cNvSpPr>
          <p:nvPr>
            <p:ph type="title"/>
          </p:nvPr>
        </p:nvSpPr>
        <p:spPr>
          <a:xfrm>
            <a:off x="1258094" y="506867"/>
            <a:ext cx="9675812" cy="1335657"/>
          </a:xfrm>
        </p:spPr>
        <p:txBody>
          <a:bodyPr>
            <a:noAutofit/>
          </a:bodyPr>
          <a:lstStyle/>
          <a:p>
            <a:r>
              <a:rPr lang="es-CO" sz="4000" b="1" dirty="0">
                <a:effectLst>
                  <a:outerShdw blurRad="38100" dist="38100" dir="2700000" algn="tl">
                    <a:srgbClr val="000000">
                      <a:alpha val="43137"/>
                    </a:srgbClr>
                  </a:outerShdw>
                </a:effectLst>
              </a:rPr>
              <a:t>Corte Suprema de Justicia, Sala de Casación Penal, Sentencia 54125 del 6 de noviembre de 2019. M.P. Luis Antonio Hernández Barbosa.</a:t>
            </a:r>
          </a:p>
        </p:txBody>
      </p:sp>
      <p:sp>
        <p:nvSpPr>
          <p:cNvPr id="3" name="Marcador de contenido 2">
            <a:extLst>
              <a:ext uri="{FF2B5EF4-FFF2-40B4-BE49-F238E27FC236}">
                <a16:creationId xmlns:a16="http://schemas.microsoft.com/office/drawing/2014/main" id="{F01E80EE-0923-F7D0-7424-1FF86F7214DE}"/>
              </a:ext>
            </a:extLst>
          </p:cNvPr>
          <p:cNvSpPr>
            <a:spLocks noGrp="1"/>
          </p:cNvSpPr>
          <p:nvPr>
            <p:ph idx="1"/>
          </p:nvPr>
        </p:nvSpPr>
        <p:spPr>
          <a:xfrm>
            <a:off x="283832" y="2199214"/>
            <a:ext cx="11332084" cy="2708694"/>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es-MX" sz="2800" b="0" i="0" u="none" strike="noStrike" baseline="0" dirty="0">
                <a:solidFill>
                  <a:srgbClr val="000000"/>
                </a:solidFill>
                <a:latin typeface="Bookman Old Style" panose="02050604050505020204" pitchFamily="18" charset="0"/>
              </a:rPr>
              <a:t>Es interviniente quien, careciendo de las calidades especiales (jurídicas, profesionales o naturales) dispuestas por el legislador en el tipo para el sujeto activo, realiza actos de coautor material (propio o impropio), caso en el cual será sancionado con la pena dispuesta en la respectiva norma punitiva, disminuida en la cuarta parte.</a:t>
            </a:r>
            <a:endParaRPr lang="es-CO" sz="2800" dirty="0"/>
          </a:p>
        </p:txBody>
      </p:sp>
    </p:spTree>
    <p:extLst>
      <p:ext uri="{BB962C8B-B14F-4D97-AF65-F5344CB8AC3E}">
        <p14:creationId xmlns:p14="http://schemas.microsoft.com/office/powerpoint/2010/main" val="107087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41598" y="4938180"/>
            <a:ext cx="10766585" cy="822960"/>
          </a:xfrm>
        </p:spPr>
        <p:txBody>
          <a:bodyPr>
            <a:normAutofit/>
          </a:bodyPr>
          <a:lstStyle/>
          <a:p>
            <a:r>
              <a:rPr lang="es-CO" sz="4400" b="1" dirty="0">
                <a:solidFill>
                  <a:srgbClr val="FFFFFF"/>
                </a:solidFill>
                <a:effectLst>
                  <a:outerShdw blurRad="38100" dist="38100" dir="2700000" algn="tl">
                    <a:srgbClr val="000000">
                      <a:alpha val="43137"/>
                    </a:srgbClr>
                  </a:outerShdw>
                </a:effectLst>
              </a:rPr>
              <a:t>DELITOS CONTRA LA ADMINISTRACIÓN PÚBLICA</a:t>
            </a:r>
          </a:p>
        </p:txBody>
      </p:sp>
      <p:sp>
        <p:nvSpPr>
          <p:cNvPr id="3" name="Subtítulo 2"/>
          <p:cNvSpPr>
            <a:spLocks noGrp="1"/>
          </p:cNvSpPr>
          <p:nvPr>
            <p:ph type="subTitle" idx="1"/>
          </p:nvPr>
        </p:nvSpPr>
        <p:spPr>
          <a:xfrm>
            <a:off x="1065212" y="5943600"/>
            <a:ext cx="10058400" cy="543513"/>
          </a:xfrm>
        </p:spPr>
        <p:txBody>
          <a:bodyPr>
            <a:noAutofit/>
          </a:bodyPr>
          <a:lstStyle/>
          <a:p>
            <a:r>
              <a:rPr lang="es-CO" dirty="0">
                <a:solidFill>
                  <a:srgbClr val="FFFFFF"/>
                </a:solidFill>
              </a:rPr>
              <a:t>LEY 599 DE 2000</a:t>
            </a:r>
          </a:p>
          <a:p>
            <a:r>
              <a:rPr lang="es-CO" dirty="0">
                <a:solidFill>
                  <a:srgbClr val="FFFFFF"/>
                </a:solidFill>
              </a:rPr>
              <a:t>ARTÍCULOS 397 – 434B</a:t>
            </a:r>
          </a:p>
        </p:txBody>
      </p:sp>
      <p:pic>
        <p:nvPicPr>
          <p:cNvPr id="7" name="Imagen 6" descr="Una persona sentado en una mesa de madera&#10;&#10;Descripción generada automáticamente con confianza baja">
            <a:extLst>
              <a:ext uri="{FF2B5EF4-FFF2-40B4-BE49-F238E27FC236}">
                <a16:creationId xmlns:a16="http://schemas.microsoft.com/office/drawing/2014/main" id="{300278A1-0ED3-F308-BEE1-C3E6D872B605}"/>
              </a:ext>
            </a:extLst>
          </p:cNvPr>
          <p:cNvPicPr>
            <a:picLocks noChangeAspect="1"/>
          </p:cNvPicPr>
          <p:nvPr/>
        </p:nvPicPr>
        <p:blipFill>
          <a:blip r:embed="rId2"/>
          <a:stretch>
            <a:fillRect/>
          </a:stretch>
        </p:blipFill>
        <p:spPr>
          <a:xfrm>
            <a:off x="635457" y="728759"/>
            <a:ext cx="5131653" cy="3425378"/>
          </a:xfrm>
          <a:prstGeom prst="rect">
            <a:avLst/>
          </a:prstGeom>
        </p:spPr>
      </p:pic>
      <p:sp>
        <p:nvSpPr>
          <p:cNvPr id="21" name="Rectangle 15">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agrama&#10;&#10;Descripción generada automáticamente">
            <a:extLst>
              <a:ext uri="{FF2B5EF4-FFF2-40B4-BE49-F238E27FC236}">
                <a16:creationId xmlns:a16="http://schemas.microsoft.com/office/drawing/2014/main" id="{FB051B49-AC43-60EC-7510-3DA323984F14}"/>
              </a:ext>
            </a:extLst>
          </p:cNvPr>
          <p:cNvPicPr>
            <a:picLocks noChangeAspect="1"/>
          </p:cNvPicPr>
          <p:nvPr/>
        </p:nvPicPr>
        <p:blipFill>
          <a:blip r:embed="rId3"/>
          <a:stretch>
            <a:fillRect/>
          </a:stretch>
        </p:blipFill>
        <p:spPr>
          <a:xfrm>
            <a:off x="6424891" y="640080"/>
            <a:ext cx="5038791" cy="3602736"/>
          </a:xfrm>
          <a:prstGeom prst="rect">
            <a:avLst/>
          </a:prstGeom>
        </p:spPr>
      </p:pic>
      <p:sp>
        <p:nvSpPr>
          <p:cNvPr id="18" name="Rectangle 17">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5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3ADB1-E6F0-104C-A33C-2E550C53C2BE}"/>
              </a:ext>
            </a:extLst>
          </p:cNvPr>
          <p:cNvSpPr>
            <a:spLocks noGrp="1"/>
          </p:cNvSpPr>
          <p:nvPr>
            <p:ph type="title"/>
          </p:nvPr>
        </p:nvSpPr>
        <p:spPr/>
        <p:txBody>
          <a:bodyPr/>
          <a:lstStyle/>
          <a:p>
            <a:r>
              <a:rPr lang="es-AR" b="1" dirty="0">
                <a:effectLst>
                  <a:outerShdw blurRad="38100" dist="38100" dir="2700000" algn="tl">
                    <a:srgbClr val="000000">
                      <a:alpha val="43137"/>
                    </a:srgbClr>
                  </a:outerShdw>
                </a:effectLst>
              </a:rPr>
              <a:t>ANTIJURICIDAD</a:t>
            </a:r>
            <a:br>
              <a:rPr lang="es-AR" b="1" dirty="0">
                <a:effectLst>
                  <a:outerShdw blurRad="38100" dist="38100" dir="2700000" algn="tl">
                    <a:srgbClr val="000000">
                      <a:alpha val="43137"/>
                    </a:srgbClr>
                  </a:outerShdw>
                </a:effectLst>
              </a:rPr>
            </a:br>
            <a:r>
              <a:rPr lang="es-AR" b="1" dirty="0">
                <a:effectLst>
                  <a:outerShdw blurRad="38100" dist="38100" dir="2700000" algn="tl">
                    <a:srgbClr val="000000">
                      <a:alpha val="43137"/>
                    </a:srgbClr>
                  </a:outerShdw>
                </a:effectLst>
              </a:rPr>
              <a:t>BIEN JURÍDICO TUTELADO</a:t>
            </a:r>
          </a:p>
        </p:txBody>
      </p:sp>
      <p:graphicFrame>
        <p:nvGraphicFramePr>
          <p:cNvPr id="4" name="Marcador de contenido 3">
            <a:extLst>
              <a:ext uri="{FF2B5EF4-FFF2-40B4-BE49-F238E27FC236}">
                <a16:creationId xmlns:a16="http://schemas.microsoft.com/office/drawing/2014/main" id="{828A7ED0-DA9B-EC45-9959-1F8759110101}"/>
              </a:ext>
            </a:extLst>
          </p:cNvPr>
          <p:cNvGraphicFramePr>
            <a:graphicFrameLocks noGrp="1"/>
          </p:cNvGraphicFramePr>
          <p:nvPr>
            <p:ph idx="1"/>
            <p:extLst>
              <p:ext uri="{D42A27DB-BD31-4B8C-83A1-F6EECF244321}">
                <p14:modId xmlns:p14="http://schemas.microsoft.com/office/powerpoint/2010/main" val="428448631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33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141CF-A74D-2392-CD8D-8E02D76C8313}"/>
              </a:ext>
            </a:extLst>
          </p:cNvPr>
          <p:cNvSpPr>
            <a:spLocks noGrp="1"/>
          </p:cNvSpPr>
          <p:nvPr>
            <p:ph type="title"/>
          </p:nvPr>
        </p:nvSpPr>
        <p:spPr/>
        <p:txBody>
          <a:bodyPr/>
          <a:lstStyle/>
          <a:p>
            <a:r>
              <a:rPr lang="es-CO" dirty="0"/>
              <a:t>FUNCIÓN PÚBLICA </a:t>
            </a:r>
          </a:p>
        </p:txBody>
      </p:sp>
      <p:sp>
        <p:nvSpPr>
          <p:cNvPr id="4" name="Marcador de contenido 3">
            <a:extLst>
              <a:ext uri="{FF2B5EF4-FFF2-40B4-BE49-F238E27FC236}">
                <a16:creationId xmlns:a16="http://schemas.microsoft.com/office/drawing/2014/main" id="{CBBC7640-9BB1-FC5D-4632-23C4FD9DC68F}"/>
              </a:ext>
            </a:extLst>
          </p:cNvPr>
          <p:cNvSpPr txBox="1">
            <a:spLocks noGrp="1"/>
          </p:cNvSpPr>
          <p:nvPr>
            <p:ph idx="1"/>
          </p:nvPr>
        </p:nvSpPr>
        <p:spPr>
          <a:xfrm>
            <a:off x="1096963" y="1846263"/>
            <a:ext cx="10058400" cy="4260654"/>
          </a:xfrm>
          <a:prstGeom prst="rect">
            <a:avLst/>
          </a:prstGeom>
          <a:noFill/>
        </p:spPr>
        <p:txBody>
          <a:bodyPr wrap="square" rtlCol="0">
            <a:spAutoFit/>
          </a:bodyPr>
          <a:lstStyle/>
          <a:p>
            <a:pPr marL="0" indent="0" algn="just">
              <a:buNone/>
            </a:pPr>
            <a:r>
              <a:rPr lang="es-CO" sz="2400" b="0" i="1" dirty="0">
                <a:solidFill>
                  <a:srgbClr val="2D2D2D"/>
                </a:solidFill>
                <a:effectLst/>
                <a:latin typeface="Times New Roman" panose="02020603050405020304" pitchFamily="18" charset="0"/>
              </a:rPr>
              <a:t>En sentido amplio la noción de función pública atañe al conjunto de las actividades que realiza el Estado, a través de los órganos de las ramas del poder público, de los órganos autónomos e independientes, (art. 113)  y de las demás entidades o agencias públicas, en orden a alcanzar sus diferentes fines. En un sentido restringido se habla de función pública, referida al conjunto de principios y reglas que se aplican a quienes tienen vínculo laboral subordinado con los distintos organismos del Estado. Por lo mismo, empleado, funcionario o trabajador es el servidor público que esta investido regularmente de una función, que desarrolla dentro del radio de competencia que le asigna la Constitución, la ley o el reglamento.</a:t>
            </a:r>
            <a:endParaRPr lang="es-CO" sz="2400" i="1" dirty="0">
              <a:solidFill>
                <a:srgbClr val="2D2D2D"/>
              </a:solidFill>
              <a:latin typeface="Times New Roman" panose="02020603050405020304" pitchFamily="18" charset="0"/>
            </a:endParaRPr>
          </a:p>
          <a:p>
            <a:pPr marL="0" indent="0" algn="just">
              <a:buNone/>
            </a:pPr>
            <a:r>
              <a:rPr lang="es-CO" sz="2400" i="1" dirty="0">
                <a:solidFill>
                  <a:srgbClr val="2D2D2D"/>
                </a:solidFill>
                <a:latin typeface="Times New Roman" panose="02020603050405020304" pitchFamily="18" charset="0"/>
              </a:rPr>
              <a:t>Corte Constitucional de Colombia, Sentencia C563 de 1998, M.P. Carlos Gaviria Diaz. </a:t>
            </a:r>
            <a:endParaRPr lang="es-CO" sz="2400" dirty="0"/>
          </a:p>
        </p:txBody>
      </p:sp>
    </p:spTree>
    <p:extLst>
      <p:ext uri="{BB962C8B-B14F-4D97-AF65-F5344CB8AC3E}">
        <p14:creationId xmlns:p14="http://schemas.microsoft.com/office/powerpoint/2010/main" val="119123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141CF-A74D-2392-CD8D-8E02D76C8313}"/>
              </a:ext>
            </a:extLst>
          </p:cNvPr>
          <p:cNvSpPr>
            <a:spLocks noGrp="1"/>
          </p:cNvSpPr>
          <p:nvPr>
            <p:ph type="title"/>
          </p:nvPr>
        </p:nvSpPr>
        <p:spPr>
          <a:xfrm>
            <a:off x="1097280" y="243740"/>
            <a:ext cx="10058400" cy="1450757"/>
          </a:xfrm>
        </p:spPr>
        <p:txBody>
          <a:bodyPr/>
          <a:lstStyle/>
          <a:p>
            <a:r>
              <a:rPr lang="es-CO" dirty="0"/>
              <a:t>FUNCIÓN PÚBLICA </a:t>
            </a:r>
          </a:p>
        </p:txBody>
      </p:sp>
      <p:sp>
        <p:nvSpPr>
          <p:cNvPr id="4" name="Marcador de contenido 3">
            <a:extLst>
              <a:ext uri="{FF2B5EF4-FFF2-40B4-BE49-F238E27FC236}">
                <a16:creationId xmlns:a16="http://schemas.microsoft.com/office/drawing/2014/main" id="{CBBC7640-9BB1-FC5D-4632-23C4FD9DC68F}"/>
              </a:ext>
            </a:extLst>
          </p:cNvPr>
          <p:cNvSpPr txBox="1">
            <a:spLocks noGrp="1"/>
          </p:cNvSpPr>
          <p:nvPr>
            <p:ph idx="1"/>
          </p:nvPr>
        </p:nvSpPr>
        <p:spPr>
          <a:xfrm>
            <a:off x="285750" y="1900236"/>
            <a:ext cx="11401425" cy="3762056"/>
          </a:xfrm>
          <a:prstGeom prst="rect">
            <a:avLst/>
          </a:prstGeom>
          <a:noFill/>
        </p:spPr>
        <p:txBody>
          <a:bodyPr wrap="square" rtlCol="0">
            <a:spAutoFit/>
          </a:bodyPr>
          <a:lstStyle/>
          <a:p>
            <a:pPr marL="0" indent="0" algn="just">
              <a:buNone/>
            </a:pPr>
            <a:r>
              <a:rPr lang="es-MX" sz="2800" dirty="0">
                <a:solidFill>
                  <a:schemeClr val="tx1"/>
                </a:solidFill>
                <a:latin typeface="Times New Roman" panose="02020603050405020304" pitchFamily="18" charset="0"/>
                <a:cs typeface="Times New Roman" panose="02020603050405020304" pitchFamily="18" charset="0"/>
              </a:rPr>
              <a:t>La función pública es toda actividad ejercida por los órganos del Estado para la obtención de sus fines, la cual podrá por expresa delegación legal o por concesión, ser desarrollada temporalmente por particulares, ello acontece cuando la labor del particular sobrelleva la asunción de prerrogativas propias del poder público. Así mismo, la función pública tiene una naturaleza constitucional y se rige por los principios constitucionales de igualdad, mérito, moralidad, eficacia, economía, imparcialidad, transparencia, celeridad y publicidad.</a:t>
            </a:r>
            <a:endParaRPr lang="es-CO"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CO" sz="2800" dirty="0">
                <a:solidFill>
                  <a:schemeClr val="tx1"/>
                </a:solidFill>
                <a:latin typeface="Times New Roman" panose="02020603050405020304" pitchFamily="18" charset="0"/>
                <a:cs typeface="Times New Roman" panose="02020603050405020304" pitchFamily="18" charset="0"/>
              </a:rPr>
              <a:t>Concepto 469331 de 2020 Departamento Administrativo de la Función Pública</a:t>
            </a:r>
          </a:p>
        </p:txBody>
      </p:sp>
    </p:spTree>
    <p:extLst>
      <p:ext uri="{BB962C8B-B14F-4D97-AF65-F5344CB8AC3E}">
        <p14:creationId xmlns:p14="http://schemas.microsoft.com/office/powerpoint/2010/main" val="5402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CuadroTexto 21">
            <a:extLst>
              <a:ext uri="{FF2B5EF4-FFF2-40B4-BE49-F238E27FC236}">
                <a16:creationId xmlns:a16="http://schemas.microsoft.com/office/drawing/2014/main" id="{3DA8233A-D746-40FA-6939-8A9E447E9F0D}"/>
              </a:ext>
            </a:extLst>
          </p:cNvPr>
          <p:cNvSpPr txBox="1"/>
          <p:nvPr/>
        </p:nvSpPr>
        <p:spPr>
          <a:xfrm>
            <a:off x="86178" y="2917348"/>
            <a:ext cx="4332514" cy="2308324"/>
          </a:xfrm>
          <a:prstGeom prst="rect">
            <a:avLst/>
          </a:prstGeom>
          <a:noFill/>
        </p:spPr>
        <p:txBody>
          <a:bodyPr wrap="square" rtlCol="0">
            <a:spAutoFit/>
          </a:bodyPr>
          <a:lstStyle/>
          <a:p>
            <a:pPr algn="just"/>
            <a:r>
              <a:rPr lang="es-CO" sz="2400" dirty="0"/>
              <a:t>Actos de corrupción por valor de 11.5 millones de dólares. </a:t>
            </a:r>
          </a:p>
          <a:p>
            <a:pPr algn="just"/>
            <a:endParaRPr lang="es-CO" sz="2400" dirty="0"/>
          </a:p>
          <a:p>
            <a:pPr algn="just"/>
            <a:r>
              <a:rPr lang="es-CO" sz="2400" dirty="0"/>
              <a:t>Sobornos que ascienden a casi 50 millones de dólares dentro de la construcción de la ruta del sol II. </a:t>
            </a:r>
            <a:endParaRPr lang="es-CO" dirty="0"/>
          </a:p>
        </p:txBody>
      </p:sp>
      <p:pic>
        <p:nvPicPr>
          <p:cNvPr id="31" name="Elementos multimedia en línea 30" title="&quot;Todos están metidos&quot;: el segundo capítulo de la serie de Odebrecht">
            <a:hlinkClick r:id="" action="ppaction://media"/>
            <a:extLst>
              <a:ext uri="{FF2B5EF4-FFF2-40B4-BE49-F238E27FC236}">
                <a16:creationId xmlns:a16="http://schemas.microsoft.com/office/drawing/2014/main" id="{28F24CC8-F10C-59E9-6777-EBD42FD2E014}"/>
              </a:ext>
            </a:extLst>
          </p:cNvPr>
          <p:cNvPicPr>
            <a:picLocks noGrp="1" noRot="1" noChangeAspect="1"/>
          </p:cNvPicPr>
          <p:nvPr>
            <p:ph idx="1"/>
            <a:videoFile r:link="rId1"/>
          </p:nvPr>
        </p:nvPicPr>
        <p:blipFill>
          <a:blip r:embed="rId3"/>
          <a:stretch>
            <a:fillRect/>
          </a:stretch>
        </p:blipFill>
        <p:spPr>
          <a:xfrm>
            <a:off x="4375603" y="608095"/>
            <a:ext cx="7773308" cy="5175395"/>
          </a:xfrm>
          <a:prstGeom prst="rect">
            <a:avLst/>
          </a:prstGeom>
        </p:spPr>
      </p:pic>
      <p:sp>
        <p:nvSpPr>
          <p:cNvPr id="32" name="Elipse 31">
            <a:extLst>
              <a:ext uri="{FF2B5EF4-FFF2-40B4-BE49-F238E27FC236}">
                <a16:creationId xmlns:a16="http://schemas.microsoft.com/office/drawing/2014/main" id="{8C0E5945-338C-4BBE-1F9A-4D4DE516F4C4}"/>
              </a:ext>
            </a:extLst>
          </p:cNvPr>
          <p:cNvSpPr/>
          <p:nvPr/>
        </p:nvSpPr>
        <p:spPr>
          <a:xfrm>
            <a:off x="409074" y="608095"/>
            <a:ext cx="3681663" cy="167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effectLst>
                  <a:outerShdw blurRad="38100" dist="38100" dir="2700000" algn="tl">
                    <a:srgbClr val="000000">
                      <a:alpha val="43137"/>
                    </a:srgbClr>
                  </a:outerShdw>
                </a:effectLst>
              </a:rPr>
              <a:t>CASO 1. Odebrecht </a:t>
            </a:r>
            <a:endParaRPr lang="es-CO" b="1" dirty="0">
              <a:effectLst>
                <a:outerShdw blurRad="38100" dist="38100" dir="2700000" algn="tl">
                  <a:srgbClr val="000000">
                    <a:alpha val="43137"/>
                  </a:srgbClr>
                </a:outerShdw>
              </a:effectLst>
            </a:endParaRPr>
          </a:p>
        </p:txBody>
      </p:sp>
      <p:sp>
        <p:nvSpPr>
          <p:cNvPr id="33" name="CuadroTexto 32">
            <a:extLst>
              <a:ext uri="{FF2B5EF4-FFF2-40B4-BE49-F238E27FC236}">
                <a16:creationId xmlns:a16="http://schemas.microsoft.com/office/drawing/2014/main" id="{E66FA387-9E53-77C5-A318-D5758EBC1319}"/>
              </a:ext>
            </a:extLst>
          </p:cNvPr>
          <p:cNvSpPr txBox="1"/>
          <p:nvPr/>
        </p:nvSpPr>
        <p:spPr>
          <a:xfrm>
            <a:off x="4375603" y="5880573"/>
            <a:ext cx="7816397" cy="276999"/>
          </a:xfrm>
          <a:prstGeom prst="rect">
            <a:avLst/>
          </a:prstGeom>
          <a:noFill/>
        </p:spPr>
        <p:txBody>
          <a:bodyPr wrap="square" rtlCol="0">
            <a:spAutoFit/>
          </a:bodyPr>
          <a:lstStyle/>
          <a:p>
            <a:r>
              <a:rPr lang="es-MX" sz="1200" dirty="0">
                <a:hlinkClick r:id="rId4"/>
              </a:rPr>
              <a:t>La serie de Odebrecht: Escándalo de corrupción en Colombia, por María Jimena </a:t>
            </a:r>
            <a:r>
              <a:rPr lang="es-MX" sz="1200" dirty="0" err="1">
                <a:hlinkClick r:id="rId4"/>
              </a:rPr>
              <a:t>Duzán</a:t>
            </a:r>
            <a:r>
              <a:rPr lang="es-MX" sz="1200" dirty="0">
                <a:hlinkClick r:id="rId4"/>
              </a:rPr>
              <a:t> - Especiales Semana</a:t>
            </a:r>
            <a:r>
              <a:rPr lang="es-CO" sz="1200" dirty="0"/>
              <a:t>  </a:t>
            </a:r>
          </a:p>
        </p:txBody>
      </p:sp>
    </p:spTree>
    <p:extLst>
      <p:ext uri="{BB962C8B-B14F-4D97-AF65-F5344CB8AC3E}">
        <p14:creationId xmlns:p14="http://schemas.microsoft.com/office/powerpoint/2010/main" val="350245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E4C167-37CA-BB42-BCC5-823541EAA99E}"/>
              </a:ext>
            </a:extLst>
          </p:cNvPr>
          <p:cNvSpPr>
            <a:spLocks noGrp="1"/>
          </p:cNvSpPr>
          <p:nvPr>
            <p:ph idx="1"/>
          </p:nvPr>
        </p:nvSpPr>
        <p:spPr>
          <a:xfrm>
            <a:off x="834736" y="1949450"/>
            <a:ext cx="6359237" cy="4300682"/>
          </a:xfrm>
        </p:spPr>
        <p:txBody>
          <a:bodyPr anchor="ctr">
            <a:normAutofit fontScale="92500" lnSpcReduction="10000"/>
          </a:bodyPr>
          <a:lstStyle/>
          <a:p>
            <a:pPr algn="just"/>
            <a:r>
              <a:rPr lang="es-AR" sz="2400" b="1" u="sng" dirty="0">
                <a:solidFill>
                  <a:srgbClr val="000000"/>
                </a:solidFill>
                <a:effectLst/>
                <a:latin typeface="Times New Roman" panose="02020603050405020304" pitchFamily="18" charset="0"/>
                <a:cs typeface="Times New Roman" panose="02020603050405020304" pitchFamily="18" charset="0"/>
              </a:rPr>
              <a:t>ARTICULO 2º CP.</a:t>
            </a:r>
            <a:r>
              <a:rPr lang="es-AR" sz="2400" dirty="0">
                <a:solidFill>
                  <a:srgbClr val="000000"/>
                </a:solidFill>
                <a:effectLst/>
                <a:latin typeface="Times New Roman" panose="02020603050405020304" pitchFamily="18" charset="0"/>
                <a:cs typeface="Times New Roman" panose="02020603050405020304" pitchFamily="18" charset="0"/>
              </a:rPr>
              <a:t> Son fines esenciales del Estado: servir a la comunidad, promover la prosperidad general y garantizar la efectividad de los principios, derechos y deberes consagrados en la Constitución; facilitar la participación de todos en las decisiones que los afectan y en la vida económica, política, administrativa y cultural de la Nación; defender la independencia nacional, mantener la integridad territorial y asegurar la convivencia pacífica y la vigencia de un orden justo.</a:t>
            </a:r>
          </a:p>
          <a:p>
            <a:pPr algn="just"/>
            <a:r>
              <a:rPr lang="es-AR" sz="2400" dirty="0">
                <a:solidFill>
                  <a:srgbClr val="000000"/>
                </a:solidFill>
                <a:effectLst/>
                <a:latin typeface="Times New Roman" panose="02020603050405020304" pitchFamily="18" charset="0"/>
                <a:cs typeface="Times New Roman" panose="02020603050405020304" pitchFamily="18" charset="0"/>
              </a:rPr>
              <a:t>Las autoridades de la República están instituidas para proteger a todas las personas residentes en Colombia, en su vida, honra, bienes, creencias, y demás derechos y libertades, y para asegurar el cumplimiento de los deberes sociales del Estado y de los particulares.</a:t>
            </a:r>
          </a:p>
          <a:p>
            <a:endParaRPr lang="es-AR" sz="2000" dirty="0">
              <a:solidFill>
                <a:srgbClr val="000000"/>
              </a:solidFill>
            </a:endParaRPr>
          </a:p>
        </p:txBody>
      </p:sp>
      <p:sp>
        <p:nvSpPr>
          <p:cNvPr id="2" name="CuadroTexto 1">
            <a:extLst>
              <a:ext uri="{FF2B5EF4-FFF2-40B4-BE49-F238E27FC236}">
                <a16:creationId xmlns:a16="http://schemas.microsoft.com/office/drawing/2014/main" id="{40604518-5D85-3EF9-C478-1DBF7DF00BA8}"/>
              </a:ext>
            </a:extLst>
          </p:cNvPr>
          <p:cNvSpPr txBox="1"/>
          <p:nvPr/>
        </p:nvSpPr>
        <p:spPr>
          <a:xfrm>
            <a:off x="7633855" y="1731818"/>
            <a:ext cx="3144982" cy="3416320"/>
          </a:xfrm>
          <a:prstGeom prst="rect">
            <a:avLst/>
          </a:prstGeom>
          <a:noFill/>
        </p:spPr>
        <p:txBody>
          <a:bodyPr wrap="square" rtlCol="0">
            <a:spAutoFit/>
          </a:bodyPr>
          <a:lstStyle/>
          <a:p>
            <a:pPr algn="just"/>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corrupción afecta el correcto funcionamiento de la Administración pública, </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es decir, el funcionamiento del Estado de acuerdo con los principios de la función pública, en especial de la objetividad, la imparcialidad, la legalidad y la eficiencia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”(Corte Constitucional, Sentencia C 944-2012, M.P. José Ignac</a:t>
            </a:r>
            <a:r>
              <a:rPr lang="es-ES_tradnl" dirty="0">
                <a:latin typeface="Times New Roman" panose="02020603050405020304" pitchFamily="18" charset="0"/>
                <a:ea typeface="Calibri" panose="020F0502020204030204" pitchFamily="34" charset="0"/>
                <a:cs typeface="Times New Roman" panose="02020603050405020304" pitchFamily="18" charset="0"/>
              </a:rPr>
              <a:t>io</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Pretelt).</a:t>
            </a:r>
            <a:endParaRPr lang="es-CO" dirty="0">
              <a:latin typeface="Times New Roman" panose="02020603050405020304" pitchFamily="18" charset="0"/>
              <a:cs typeface="Times New Roman" panose="02020603050405020304" pitchFamily="18" charset="0"/>
            </a:endParaRPr>
          </a:p>
        </p:txBody>
      </p:sp>
      <p:pic>
        <p:nvPicPr>
          <p:cNvPr id="1026" name="Picture 2" descr="El mono avergonzado: la historia detrás del meme del momento ...">
            <a:extLst>
              <a:ext uri="{FF2B5EF4-FFF2-40B4-BE49-F238E27FC236}">
                <a16:creationId xmlns:a16="http://schemas.microsoft.com/office/drawing/2014/main" id="{F3227868-4ED1-8E1E-2827-BB4C512DE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109" y="4907973"/>
            <a:ext cx="2147455" cy="134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7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85943"/>
            <a:ext cx="10353763" cy="970450"/>
          </a:xfrm>
        </p:spPr>
        <p:txBody>
          <a:bodyPr/>
          <a:lstStyle/>
          <a:p>
            <a:r>
              <a:rPr lang="es-CO" b="1" dirty="0"/>
              <a:t>PECULADO (Arts. 397- 403A)</a:t>
            </a:r>
          </a:p>
        </p:txBody>
      </p:sp>
      <p:sp>
        <p:nvSpPr>
          <p:cNvPr id="3" name="Marcador de texto 2"/>
          <p:cNvSpPr>
            <a:spLocks noGrp="1"/>
          </p:cNvSpPr>
          <p:nvPr>
            <p:ph type="body" idx="1"/>
          </p:nvPr>
        </p:nvSpPr>
        <p:spPr>
          <a:xfrm>
            <a:off x="913795" y="1279150"/>
            <a:ext cx="3300984" cy="385751"/>
          </a:xfrm>
        </p:spPr>
        <p:txBody>
          <a:bodyPr/>
          <a:lstStyle/>
          <a:p>
            <a:r>
              <a:rPr lang="es-CO" b="1" dirty="0">
                <a:solidFill>
                  <a:schemeClr val="tx1"/>
                </a:solidFill>
                <a:effectLst/>
              </a:rPr>
              <a:t>POR APROPIACIÓN - 397</a:t>
            </a:r>
            <a:endParaRPr lang="es-CO" dirty="0">
              <a:solidFill>
                <a:schemeClr val="tx1"/>
              </a:solidFill>
            </a:endParaRPr>
          </a:p>
        </p:txBody>
      </p:sp>
      <p:sp>
        <p:nvSpPr>
          <p:cNvPr id="5" name="Marcador de texto 4"/>
          <p:cNvSpPr>
            <a:spLocks noGrp="1"/>
          </p:cNvSpPr>
          <p:nvPr>
            <p:ph type="body" sz="half" idx="18"/>
          </p:nvPr>
        </p:nvSpPr>
        <p:spPr>
          <a:xfrm>
            <a:off x="913795" y="1797852"/>
            <a:ext cx="3300984" cy="4076475"/>
          </a:xfrm>
        </p:spPr>
        <p:txBody>
          <a:bodyPr>
            <a:noAutofit/>
          </a:bodyPr>
          <a:lstStyle/>
          <a:p>
            <a:pPr algn="just"/>
            <a:r>
              <a:rPr lang="es-CO" sz="1800" dirty="0">
                <a:effectLst/>
              </a:rPr>
              <a:t>El </a:t>
            </a:r>
            <a:r>
              <a:rPr lang="es-CO" sz="1800" b="1" dirty="0">
                <a:solidFill>
                  <a:srgbClr val="FF0000"/>
                </a:solidFill>
                <a:effectLst>
                  <a:outerShdw blurRad="38100" dist="38100" dir="2700000" algn="tl">
                    <a:srgbClr val="000000">
                      <a:alpha val="43137"/>
                    </a:srgbClr>
                  </a:outerShdw>
                </a:effectLst>
              </a:rPr>
              <a:t>servidor público </a:t>
            </a:r>
            <a:r>
              <a:rPr lang="es-CO" sz="1800" dirty="0">
                <a:effectLst/>
              </a:rPr>
              <a:t>que se </a:t>
            </a:r>
            <a:r>
              <a:rPr lang="es-CO" sz="1800" b="1" dirty="0">
                <a:solidFill>
                  <a:srgbClr val="FF0000"/>
                </a:solidFill>
                <a:effectLst>
                  <a:outerShdw blurRad="38100" dist="38100" dir="2700000" algn="tl">
                    <a:srgbClr val="000000">
                      <a:alpha val="43137"/>
                    </a:srgbClr>
                  </a:outerShdw>
                </a:effectLst>
              </a:rPr>
              <a:t>apropie</a:t>
            </a:r>
            <a:r>
              <a:rPr lang="es-CO" sz="1800" dirty="0">
                <a:effectLst/>
              </a:rPr>
              <a:t> en </a:t>
            </a:r>
            <a:r>
              <a:rPr lang="es-CO" sz="1800" b="1" dirty="0">
                <a:solidFill>
                  <a:srgbClr val="FF0000"/>
                </a:solidFill>
                <a:effectLst>
                  <a:outerShdw blurRad="38100" dist="38100" dir="2700000" algn="tl">
                    <a:srgbClr val="000000">
                      <a:alpha val="43137"/>
                    </a:srgbClr>
                  </a:outerShdw>
                </a:effectLst>
              </a:rPr>
              <a:t>provecho suyo o de un tercero de bienes del Estado </a:t>
            </a:r>
            <a:r>
              <a:rPr lang="es-CO" sz="1800" dirty="0">
                <a:effectLst/>
              </a:rPr>
              <a:t>o de empresas o instituciones en que éste tenga parte o de bienes o fondos parafiscales, </a:t>
            </a:r>
            <a:r>
              <a:rPr lang="es-CO" sz="1800" b="1" dirty="0">
                <a:solidFill>
                  <a:srgbClr val="FF0000"/>
                </a:solidFill>
                <a:effectLst>
                  <a:outerShdw blurRad="38100" dist="38100" dir="2700000" algn="tl">
                    <a:srgbClr val="000000">
                      <a:alpha val="43137"/>
                    </a:srgbClr>
                  </a:outerShdw>
                </a:effectLst>
              </a:rPr>
              <a:t>o de bienes de particulares cuya administración, tenencia o custodia se le haya confiado por razón o con ocasión de sus funciones,</a:t>
            </a:r>
            <a:r>
              <a:rPr lang="es-CO" sz="1800" dirty="0">
                <a:effectLst/>
              </a:rPr>
              <a:t> incurrirá en </a:t>
            </a:r>
            <a:r>
              <a:rPr lang="es-CO" sz="1600" dirty="0">
                <a:effectLst/>
              </a:rPr>
              <a:t>prisión de noventa y seis (96) a doscientos setenta (270) meses, multa equivalente al valor de lo apropiado sin que supere el equivalente a cincuenta mil (50.000) salarios mínimos legales mensuales vigentes, e inhabilitación para el ejercicio de derechos y funciones públicas por el mismo término.</a:t>
            </a:r>
            <a:endParaRPr lang="es-CO" sz="1800" dirty="0">
              <a:effectLst/>
            </a:endParaRPr>
          </a:p>
        </p:txBody>
      </p:sp>
      <p:sp>
        <p:nvSpPr>
          <p:cNvPr id="6" name="Marcador de texto 5"/>
          <p:cNvSpPr>
            <a:spLocks noGrp="1"/>
          </p:cNvSpPr>
          <p:nvPr>
            <p:ph type="body" sz="quarter" idx="3"/>
          </p:nvPr>
        </p:nvSpPr>
        <p:spPr>
          <a:xfrm>
            <a:off x="4440183" y="1305724"/>
            <a:ext cx="3300984" cy="332602"/>
          </a:xfrm>
        </p:spPr>
        <p:txBody>
          <a:bodyPr/>
          <a:lstStyle/>
          <a:p>
            <a:r>
              <a:rPr lang="es-CO" b="1" dirty="0">
                <a:solidFill>
                  <a:schemeClr val="tx1"/>
                </a:solidFill>
                <a:effectLst/>
              </a:rPr>
              <a:t>POR USO -398</a:t>
            </a:r>
            <a:endParaRPr lang="es-CO" dirty="0">
              <a:solidFill>
                <a:schemeClr val="tx1"/>
              </a:solidFill>
            </a:endParaRPr>
          </a:p>
        </p:txBody>
      </p:sp>
      <p:sp>
        <p:nvSpPr>
          <p:cNvPr id="8" name="Marcador de texto 7"/>
          <p:cNvSpPr>
            <a:spLocks noGrp="1"/>
          </p:cNvSpPr>
          <p:nvPr>
            <p:ph type="body" sz="half" idx="19"/>
          </p:nvPr>
        </p:nvSpPr>
        <p:spPr>
          <a:xfrm>
            <a:off x="4440183" y="1810401"/>
            <a:ext cx="3300984" cy="4818999"/>
          </a:xfrm>
        </p:spPr>
        <p:txBody>
          <a:bodyPr>
            <a:normAutofit/>
          </a:bodyPr>
          <a:lstStyle/>
          <a:p>
            <a:pPr algn="just"/>
            <a:r>
              <a:rPr lang="es-CO" sz="1800" dirty="0">
                <a:effectLst/>
              </a:rPr>
              <a:t>El </a:t>
            </a:r>
            <a:r>
              <a:rPr lang="es-CO" sz="1800" b="1" dirty="0">
                <a:solidFill>
                  <a:srgbClr val="FF0000"/>
                </a:solidFill>
                <a:effectLst>
                  <a:outerShdw blurRad="38100" dist="38100" dir="2700000" algn="tl">
                    <a:srgbClr val="000000">
                      <a:alpha val="43137"/>
                    </a:srgbClr>
                  </a:outerShdw>
                </a:effectLst>
              </a:rPr>
              <a:t>servidor público que indebidamente use o permita que otro use bienes del Estado </a:t>
            </a:r>
            <a:r>
              <a:rPr lang="es-CO" sz="1800" dirty="0">
                <a:effectLst/>
              </a:rPr>
              <a:t>o de empresas o instituciones en que éste tenga parte, o bienes de particulares cuya administración, tenencia o custodia se le haya confiado por razón o con ocasión de sus funciones, incurrirá en prisión de dieciséis (16) a setenta y dos (72) meses e inhabilitación para el ejercicio de derechos y funciones públicas por el mismo término</a:t>
            </a:r>
            <a:r>
              <a:rPr lang="es-CO" sz="1800" dirty="0"/>
              <a:t>.</a:t>
            </a:r>
            <a:endParaRPr lang="es-CO" sz="1800" dirty="0">
              <a:highlight>
                <a:srgbClr val="FFFF00"/>
              </a:highlight>
            </a:endParaRPr>
          </a:p>
        </p:txBody>
      </p:sp>
      <p:sp>
        <p:nvSpPr>
          <p:cNvPr id="9" name="Marcador de texto 8"/>
          <p:cNvSpPr>
            <a:spLocks noGrp="1"/>
          </p:cNvSpPr>
          <p:nvPr>
            <p:ph type="body" sz="quarter" idx="13"/>
          </p:nvPr>
        </p:nvSpPr>
        <p:spPr>
          <a:xfrm>
            <a:off x="7966571" y="1221590"/>
            <a:ext cx="3300984" cy="576262"/>
          </a:xfrm>
        </p:spPr>
        <p:txBody>
          <a:bodyPr/>
          <a:lstStyle/>
          <a:p>
            <a:r>
              <a:rPr lang="es-CO" b="1" dirty="0">
                <a:solidFill>
                  <a:schemeClr val="tx1"/>
                </a:solidFill>
                <a:effectLst/>
              </a:rPr>
              <a:t>POR APLICACIÓN OFICIAL DIFERENTE - 399</a:t>
            </a:r>
            <a:endParaRPr lang="es-CO" dirty="0">
              <a:solidFill>
                <a:schemeClr val="tx1"/>
              </a:solidFill>
            </a:endParaRPr>
          </a:p>
        </p:txBody>
      </p:sp>
      <p:sp>
        <p:nvSpPr>
          <p:cNvPr id="11" name="Marcador de texto 10"/>
          <p:cNvSpPr>
            <a:spLocks noGrp="1"/>
          </p:cNvSpPr>
          <p:nvPr>
            <p:ph type="body" sz="half" idx="20"/>
          </p:nvPr>
        </p:nvSpPr>
        <p:spPr>
          <a:xfrm>
            <a:off x="7966571" y="1797852"/>
            <a:ext cx="3300984" cy="4766351"/>
          </a:xfrm>
        </p:spPr>
        <p:txBody>
          <a:bodyPr>
            <a:noAutofit/>
          </a:bodyPr>
          <a:lstStyle/>
          <a:p>
            <a:pPr algn="just"/>
            <a:r>
              <a:rPr lang="es-CO" sz="1800" dirty="0">
                <a:effectLst/>
              </a:rPr>
              <a:t>El </a:t>
            </a:r>
            <a:r>
              <a:rPr lang="es-CO" sz="1800" b="1" dirty="0">
                <a:solidFill>
                  <a:srgbClr val="FF0000"/>
                </a:solidFill>
                <a:effectLst>
                  <a:outerShdw blurRad="38100" dist="38100" dir="2700000" algn="tl">
                    <a:srgbClr val="000000">
                      <a:alpha val="43137"/>
                    </a:srgbClr>
                  </a:outerShdw>
                </a:effectLst>
              </a:rPr>
              <a:t>servidor público que </a:t>
            </a:r>
            <a:r>
              <a:rPr lang="es-CO" sz="1800" b="1" u="sng" dirty="0">
                <a:solidFill>
                  <a:srgbClr val="FF0000"/>
                </a:solidFill>
                <a:effectLst>
                  <a:outerShdw blurRad="38100" dist="38100" dir="2700000" algn="tl">
                    <a:srgbClr val="000000">
                      <a:alpha val="43137"/>
                    </a:srgbClr>
                  </a:outerShdw>
                </a:effectLst>
              </a:rPr>
              <a:t>dé</a:t>
            </a:r>
            <a:r>
              <a:rPr lang="es-CO" sz="1800" b="1" dirty="0">
                <a:solidFill>
                  <a:srgbClr val="FF0000"/>
                </a:solidFill>
                <a:effectLst>
                  <a:outerShdw blurRad="38100" dist="38100" dir="2700000" algn="tl">
                    <a:srgbClr val="000000">
                      <a:alpha val="43137"/>
                    </a:srgbClr>
                  </a:outerShdw>
                </a:effectLst>
              </a:rPr>
              <a:t> </a:t>
            </a:r>
            <a:r>
              <a:rPr lang="es-CO" sz="1800" dirty="0">
                <a:effectLst/>
              </a:rPr>
              <a:t>a los bienes del Estado o de empresas o instituciones en que éste tenga parte, cuya administración, tenencia o custodia se le haya confiado por razón o con ocasión de sus funciones, </a:t>
            </a:r>
            <a:r>
              <a:rPr lang="es-CO" sz="1800" b="1" dirty="0">
                <a:solidFill>
                  <a:srgbClr val="FF0000"/>
                </a:solidFill>
                <a:effectLst>
                  <a:outerShdw blurRad="38100" dist="38100" dir="2700000" algn="tl">
                    <a:srgbClr val="000000">
                      <a:alpha val="43137"/>
                    </a:srgbClr>
                  </a:outerShdw>
                </a:effectLst>
              </a:rPr>
              <a:t>aplicación oficial diferente de aquella a que están destinados,</a:t>
            </a:r>
            <a:r>
              <a:rPr lang="es-CO" sz="1800" dirty="0">
                <a:effectLst/>
              </a:rPr>
              <a:t> </a:t>
            </a:r>
            <a:r>
              <a:rPr lang="es-CO" sz="1800" b="1" dirty="0">
                <a:solidFill>
                  <a:srgbClr val="FF0000"/>
                </a:solidFill>
                <a:effectLst>
                  <a:outerShdw blurRad="38100" dist="38100" dir="2700000" algn="tl">
                    <a:srgbClr val="000000">
                      <a:alpha val="43137"/>
                    </a:srgbClr>
                  </a:outerShdw>
                </a:effectLst>
              </a:rPr>
              <a:t>o comprometa sumas superiores a las fijadas en el presupuesto, o las invierta o utilice en forma no prevista en éste, en </a:t>
            </a:r>
            <a:r>
              <a:rPr lang="es-CO" sz="1800" b="1" u="sng" dirty="0">
                <a:solidFill>
                  <a:srgbClr val="FF0000"/>
                </a:solidFill>
                <a:effectLst>
                  <a:outerShdw blurRad="38100" dist="38100" dir="2700000" algn="tl">
                    <a:srgbClr val="000000">
                      <a:alpha val="43137"/>
                    </a:srgbClr>
                  </a:outerShdw>
                </a:effectLst>
              </a:rPr>
              <a:t>perjuicio de la inversión social o de los salarios o prestaciones sociales de los servidores</a:t>
            </a:r>
            <a:r>
              <a:rPr lang="es-CO" sz="1800" dirty="0">
                <a:effectLst/>
              </a:rPr>
              <a:t>, </a:t>
            </a:r>
            <a:r>
              <a:rPr lang="es-CO" dirty="0">
                <a:effectLst/>
              </a:rPr>
              <a:t>incurrirá en prisión de 16 a 54 meses, multa de 13.33 a 75 </a:t>
            </a:r>
            <a:r>
              <a:rPr lang="es-CO" dirty="0" err="1">
                <a:effectLst/>
              </a:rPr>
              <a:t>smlmv</a:t>
            </a:r>
            <a:r>
              <a:rPr lang="es-CO" dirty="0">
                <a:effectLst/>
              </a:rPr>
              <a:t>, e inhabilitación para el ejercicio de derechos y funciones públicas por el mismo término.</a:t>
            </a:r>
            <a:endParaRPr lang="es-CO" sz="1800" dirty="0">
              <a:effectLst/>
              <a:highlight>
                <a:srgbClr val="FFFF00"/>
              </a:highlight>
            </a:endParaRPr>
          </a:p>
        </p:txBody>
      </p:sp>
    </p:spTree>
    <p:extLst>
      <p:ext uri="{BB962C8B-B14F-4D97-AF65-F5344CB8AC3E}">
        <p14:creationId xmlns:p14="http://schemas.microsoft.com/office/powerpoint/2010/main" val="35765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215900"/>
            <a:ext cx="10353762" cy="970450"/>
          </a:xfrm>
        </p:spPr>
        <p:txBody>
          <a:bodyPr/>
          <a:lstStyle/>
          <a:p>
            <a:r>
              <a:rPr lang="es-CO" b="1" dirty="0"/>
              <a:t>PECULADO (Arts. 397- 403A)</a:t>
            </a:r>
            <a:endParaRPr lang="es-CO" dirty="0"/>
          </a:p>
        </p:txBody>
      </p:sp>
      <p:sp>
        <p:nvSpPr>
          <p:cNvPr id="3" name="Marcador de texto 2"/>
          <p:cNvSpPr>
            <a:spLocks noGrp="1"/>
          </p:cNvSpPr>
          <p:nvPr>
            <p:ph type="body" idx="1"/>
          </p:nvPr>
        </p:nvSpPr>
        <p:spPr>
          <a:xfrm>
            <a:off x="827179" y="1747838"/>
            <a:ext cx="3300984" cy="1039812"/>
          </a:xfrm>
        </p:spPr>
        <p:txBody>
          <a:bodyPr/>
          <a:lstStyle/>
          <a:p>
            <a:pPr algn="just"/>
            <a:r>
              <a:rPr lang="es-CO" sz="1800" b="1" dirty="0">
                <a:solidFill>
                  <a:schemeClr val="tx1"/>
                </a:solidFill>
              </a:rPr>
              <a:t>POR APLICACIÓN OFICIAL DIFERENTE FRENTE A RECURSOS DE LA SEGURIDAD SOCIAL – 399A</a:t>
            </a:r>
            <a:endParaRPr lang="es-CO" sz="2800" b="1" dirty="0">
              <a:solidFill>
                <a:schemeClr val="tx1"/>
              </a:solidFill>
            </a:endParaRPr>
          </a:p>
        </p:txBody>
      </p:sp>
      <p:sp>
        <p:nvSpPr>
          <p:cNvPr id="4" name="Marcador de texto 3"/>
          <p:cNvSpPr>
            <a:spLocks noGrp="1"/>
          </p:cNvSpPr>
          <p:nvPr>
            <p:ph type="body" sz="half" idx="15"/>
          </p:nvPr>
        </p:nvSpPr>
        <p:spPr>
          <a:xfrm>
            <a:off x="913795" y="2787650"/>
            <a:ext cx="3300984" cy="3183659"/>
          </a:xfrm>
        </p:spPr>
        <p:txBody>
          <a:bodyPr>
            <a:noAutofit/>
          </a:bodyPr>
          <a:lstStyle/>
          <a:p>
            <a:pPr algn="just"/>
            <a:r>
              <a:rPr lang="es-CO" sz="2000" dirty="0"/>
              <a:t> La pena prevista en el artículo </a:t>
            </a:r>
            <a:r>
              <a:rPr lang="es-CO" sz="2000" b="1" dirty="0">
                <a:solidFill>
                  <a:schemeClr val="accent2">
                    <a:lumMod val="75000"/>
                  </a:schemeClr>
                </a:solidFill>
              </a:rPr>
              <a:t>399</a:t>
            </a:r>
            <a:r>
              <a:rPr lang="es-CO" sz="2000" dirty="0"/>
              <a:t> se agravará de una tercera parte a la mitad, cuando </a:t>
            </a:r>
            <a:r>
              <a:rPr lang="es-CO" sz="2000" b="1" dirty="0">
                <a:solidFill>
                  <a:srgbClr val="FF0000"/>
                </a:solidFill>
                <a:effectLst>
                  <a:outerShdw blurRad="38100" dist="38100" dir="2700000" algn="tl">
                    <a:srgbClr val="000000">
                      <a:alpha val="43137"/>
                    </a:srgbClr>
                  </a:outerShdw>
                </a:effectLst>
              </a:rPr>
              <a:t>se dé una aplicación oficial diferente a recursos destinados a la seguridad social integral.</a:t>
            </a:r>
          </a:p>
          <a:p>
            <a:pPr algn="just"/>
            <a:endParaRPr lang="es-CO" sz="2000" b="1" dirty="0">
              <a:solidFill>
                <a:schemeClr val="accent2">
                  <a:lumMod val="75000"/>
                </a:schemeClr>
              </a:solidFill>
            </a:endParaRPr>
          </a:p>
        </p:txBody>
      </p:sp>
      <p:sp>
        <p:nvSpPr>
          <p:cNvPr id="5" name="Marcador de texto 4"/>
          <p:cNvSpPr>
            <a:spLocks noGrp="1"/>
          </p:cNvSpPr>
          <p:nvPr>
            <p:ph type="body" sz="quarter" idx="3"/>
          </p:nvPr>
        </p:nvSpPr>
        <p:spPr>
          <a:xfrm>
            <a:off x="4441435" y="1186350"/>
            <a:ext cx="3300984" cy="976312"/>
          </a:xfrm>
        </p:spPr>
        <p:txBody>
          <a:bodyPr/>
          <a:lstStyle/>
          <a:p>
            <a:endParaRPr lang="es-CO" b="1" u="sng" dirty="0">
              <a:solidFill>
                <a:schemeClr val="tx1"/>
              </a:solidFill>
            </a:endParaRPr>
          </a:p>
          <a:p>
            <a:endParaRPr lang="es-CO" b="1" u="sng" dirty="0">
              <a:solidFill>
                <a:schemeClr val="tx1"/>
              </a:solidFill>
              <a:effectLst/>
            </a:endParaRPr>
          </a:p>
          <a:p>
            <a:endParaRPr lang="es-CO" b="1" u="sng" dirty="0">
              <a:solidFill>
                <a:schemeClr val="tx1"/>
              </a:solidFill>
            </a:endParaRPr>
          </a:p>
          <a:p>
            <a:endParaRPr lang="es-CO" b="1" u="sng" dirty="0">
              <a:solidFill>
                <a:schemeClr val="tx1"/>
              </a:solidFill>
              <a:effectLst/>
            </a:endParaRPr>
          </a:p>
          <a:p>
            <a:r>
              <a:rPr lang="es-CO" sz="1800" b="1" dirty="0">
                <a:solidFill>
                  <a:schemeClr val="tx1"/>
                </a:solidFill>
                <a:effectLst/>
              </a:rPr>
              <a:t>CULPOSO. Art. 400</a:t>
            </a:r>
            <a:endParaRPr lang="es-CO" sz="1800" dirty="0">
              <a:solidFill>
                <a:schemeClr val="tx1"/>
              </a:solidFill>
            </a:endParaRPr>
          </a:p>
        </p:txBody>
      </p:sp>
      <p:sp>
        <p:nvSpPr>
          <p:cNvPr id="6" name="Marcador de texto 5"/>
          <p:cNvSpPr>
            <a:spLocks noGrp="1"/>
          </p:cNvSpPr>
          <p:nvPr>
            <p:ph type="body" sz="half" idx="16"/>
          </p:nvPr>
        </p:nvSpPr>
        <p:spPr>
          <a:xfrm>
            <a:off x="4441435" y="2174081"/>
            <a:ext cx="3300984" cy="3219450"/>
          </a:xfrm>
        </p:spPr>
        <p:txBody>
          <a:bodyPr>
            <a:noAutofit/>
          </a:bodyPr>
          <a:lstStyle/>
          <a:p>
            <a:pPr algn="just"/>
            <a:r>
              <a:rPr lang="es-CO" sz="1800" dirty="0">
                <a:effectLst/>
              </a:rPr>
              <a:t>El </a:t>
            </a:r>
            <a:r>
              <a:rPr lang="es-CO" sz="1800" b="1" dirty="0">
                <a:solidFill>
                  <a:srgbClr val="FF0000"/>
                </a:solidFill>
                <a:effectLst>
                  <a:outerShdw blurRad="38100" dist="38100" dir="2700000" algn="tl">
                    <a:srgbClr val="000000">
                      <a:alpha val="43137"/>
                    </a:srgbClr>
                  </a:outerShdw>
                </a:effectLst>
              </a:rPr>
              <a:t>servidor público </a:t>
            </a:r>
            <a:r>
              <a:rPr lang="es-CO" sz="1800" dirty="0">
                <a:effectLst/>
              </a:rPr>
              <a:t>que respecto a </a:t>
            </a:r>
            <a:r>
              <a:rPr lang="es-CO" sz="1800" b="1" dirty="0">
                <a:solidFill>
                  <a:srgbClr val="FF0000"/>
                </a:solidFill>
                <a:effectLst>
                  <a:outerShdw blurRad="38100" dist="38100" dir="2700000" algn="tl">
                    <a:srgbClr val="000000">
                      <a:alpha val="43137"/>
                    </a:srgbClr>
                  </a:outerShdw>
                </a:effectLst>
              </a:rPr>
              <a:t>bienes del Estado </a:t>
            </a:r>
            <a:r>
              <a:rPr lang="es-CO" sz="1800" dirty="0">
                <a:effectLst/>
              </a:rPr>
              <a:t>o de empresas o instituciones en que éste tenga parte, </a:t>
            </a:r>
            <a:r>
              <a:rPr lang="es-CO" sz="1800" b="1" dirty="0">
                <a:solidFill>
                  <a:srgbClr val="FF0000"/>
                </a:solidFill>
                <a:effectLst>
                  <a:outerShdw blurRad="38100" dist="38100" dir="2700000" algn="tl">
                    <a:srgbClr val="000000">
                      <a:alpha val="43137"/>
                    </a:srgbClr>
                  </a:outerShdw>
                </a:effectLst>
              </a:rPr>
              <a:t>o bienes de particulares cuya administración, tenencia o custodia se le haya confiado por razón o con ocasión de sus funciones, por culpa dé lugar a que se extravíen, pierdan o dañen</a:t>
            </a:r>
            <a:r>
              <a:rPr lang="es-CO" sz="1800" b="1" dirty="0">
                <a:solidFill>
                  <a:schemeClr val="accent2">
                    <a:lumMod val="75000"/>
                  </a:schemeClr>
                </a:solidFill>
                <a:effectLst/>
              </a:rPr>
              <a:t>, </a:t>
            </a:r>
            <a:r>
              <a:rPr lang="es-CO" sz="1600" dirty="0">
                <a:effectLst/>
              </a:rPr>
              <a:t>incurrirá en prisión de dieciséis (16) a cincuenta y cuatro (54) meses, multa de trece punto treinta y tres (13.33) a setenta y cinco (75) salarios mínimos legales mensuales vigentes e inhabilitación para el ejercicio de funciones públicas por el mismo término señalado.</a:t>
            </a:r>
            <a:endParaRPr lang="es-CO" sz="1800" dirty="0">
              <a:effectLst/>
            </a:endParaRPr>
          </a:p>
        </p:txBody>
      </p:sp>
      <p:sp>
        <p:nvSpPr>
          <p:cNvPr id="7" name="Marcador de texto 6"/>
          <p:cNvSpPr>
            <a:spLocks noGrp="1"/>
          </p:cNvSpPr>
          <p:nvPr>
            <p:ph type="body" sz="quarter" idx="13"/>
          </p:nvPr>
        </p:nvSpPr>
        <p:spPr>
          <a:xfrm>
            <a:off x="7829035" y="1885950"/>
            <a:ext cx="3535786" cy="576262"/>
          </a:xfrm>
        </p:spPr>
        <p:txBody>
          <a:bodyPr/>
          <a:lstStyle/>
          <a:p>
            <a:endParaRPr lang="es-CO" sz="1800" b="1" dirty="0">
              <a:solidFill>
                <a:schemeClr val="tx1"/>
              </a:solidFill>
            </a:endParaRPr>
          </a:p>
          <a:p>
            <a:endParaRPr lang="es-CO" sz="1800" b="1" dirty="0">
              <a:solidFill>
                <a:schemeClr val="tx1"/>
              </a:solidFill>
            </a:endParaRPr>
          </a:p>
          <a:p>
            <a:r>
              <a:rPr lang="es-CO" sz="1800" b="1" dirty="0">
                <a:solidFill>
                  <a:schemeClr val="tx1"/>
                </a:solidFill>
              </a:rPr>
              <a:t>CULPOSO FRENTE A RECURSOS DE LA SEGURIDAD SOCIAL INTEGRAL – 400A</a:t>
            </a:r>
          </a:p>
        </p:txBody>
      </p:sp>
      <p:sp>
        <p:nvSpPr>
          <p:cNvPr id="8" name="Marcador de texto 7"/>
          <p:cNvSpPr>
            <a:spLocks noGrp="1"/>
          </p:cNvSpPr>
          <p:nvPr>
            <p:ph type="body" sz="half" idx="17"/>
          </p:nvPr>
        </p:nvSpPr>
        <p:spPr>
          <a:xfrm>
            <a:off x="7966572" y="2787650"/>
            <a:ext cx="3300984" cy="3219450"/>
          </a:xfrm>
        </p:spPr>
        <p:txBody>
          <a:bodyPr>
            <a:normAutofit/>
          </a:bodyPr>
          <a:lstStyle/>
          <a:p>
            <a:pPr algn="just"/>
            <a:r>
              <a:rPr lang="es-CO" sz="2000" dirty="0"/>
              <a:t>Las penas previstas en el artículo </a:t>
            </a:r>
            <a:r>
              <a:rPr lang="es-CO" sz="2000" b="1" dirty="0">
                <a:solidFill>
                  <a:schemeClr val="accent2">
                    <a:lumMod val="75000"/>
                  </a:schemeClr>
                </a:solidFill>
              </a:rPr>
              <a:t>400</a:t>
            </a:r>
            <a:r>
              <a:rPr lang="es-CO" sz="2000" dirty="0"/>
              <a:t> de la Ley 599 de 2000 se agravarán de una tercera parte a la mitad, </a:t>
            </a:r>
            <a:r>
              <a:rPr lang="es-CO" sz="2000" b="1" dirty="0">
                <a:solidFill>
                  <a:srgbClr val="FF0000"/>
                </a:solidFill>
                <a:effectLst>
                  <a:outerShdw blurRad="38100" dist="38100" dir="2700000" algn="tl">
                    <a:srgbClr val="000000">
                      <a:alpha val="43137"/>
                    </a:srgbClr>
                  </a:outerShdw>
                </a:effectLst>
              </a:rPr>
              <a:t>cuando se dé una aplicación oficial diferente a recursos destinados a la seguridad social integral.</a:t>
            </a:r>
          </a:p>
          <a:p>
            <a:pPr algn="just"/>
            <a:endParaRPr lang="es-CO" sz="2000" b="1" dirty="0">
              <a:solidFill>
                <a:schemeClr val="accent2">
                  <a:lumMod val="75000"/>
                </a:schemeClr>
              </a:solidFill>
            </a:endParaRPr>
          </a:p>
        </p:txBody>
      </p:sp>
    </p:spTree>
    <p:extLst>
      <p:ext uri="{BB962C8B-B14F-4D97-AF65-F5344CB8AC3E}">
        <p14:creationId xmlns:p14="http://schemas.microsoft.com/office/powerpoint/2010/main" val="132562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descr="Jirafa en cautiverio&#10;&#10;Descripción generada automáticamente con confianza baja">
            <a:extLst>
              <a:ext uri="{FF2B5EF4-FFF2-40B4-BE49-F238E27FC236}">
                <a16:creationId xmlns:a16="http://schemas.microsoft.com/office/drawing/2014/main" id="{08C9ED19-2872-3DCA-37D9-52129765BBEA}"/>
              </a:ext>
            </a:extLst>
          </p:cNvPr>
          <p:cNvPicPr>
            <a:picLocks noChangeAspect="1"/>
          </p:cNvPicPr>
          <p:nvPr/>
        </p:nvPicPr>
        <p:blipFill rotWithShape="1">
          <a:blip r:embed="rId2">
            <a:alphaModFix amt="35000"/>
          </a:blip>
          <a:srcRect/>
          <a:stretch/>
        </p:blipFill>
        <p:spPr>
          <a:xfrm>
            <a:off x="0" y="0"/>
            <a:ext cx="12192000" cy="6858000"/>
          </a:xfrm>
          <a:prstGeom prst="rect">
            <a:avLst/>
          </a:prstGeom>
        </p:spPr>
      </p:pic>
      <p:cxnSp>
        <p:nvCxnSpPr>
          <p:cNvPr id="20" name="Straight Connector 1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961C8294-BBBD-5824-09DA-BE4FFD10BB55}"/>
              </a:ext>
            </a:extLst>
          </p:cNvPr>
          <p:cNvSpPr/>
          <p:nvPr/>
        </p:nvSpPr>
        <p:spPr>
          <a:xfrm>
            <a:off x="1097280" y="286604"/>
            <a:ext cx="9966960" cy="1343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lnSpcReduction="10000"/>
          </a:bodyPr>
          <a:lstStyle/>
          <a:p>
            <a:pPr algn="ctr" defTabSz="914400">
              <a:lnSpc>
                <a:spcPct val="85000"/>
              </a:lnSpc>
              <a:spcBef>
                <a:spcPct val="0"/>
              </a:spcBef>
              <a:spcAft>
                <a:spcPts val="600"/>
              </a:spcAft>
            </a:pPr>
            <a:r>
              <a:rPr lang="en-US" sz="3600" b="1" kern="1200" spc="-50" baseline="0" dirty="0">
                <a:solidFill>
                  <a:schemeClr val="tx1"/>
                </a:solidFill>
                <a:effectLst>
                  <a:outerShdw blurRad="38100" dist="38100" dir="2700000" algn="tl">
                    <a:srgbClr val="000000">
                      <a:alpha val="43137"/>
                    </a:srgbClr>
                  </a:outerShdw>
                </a:effectLst>
                <a:latin typeface="+mj-lt"/>
                <a:ea typeface="+mj-ea"/>
                <a:cs typeface="+mj-cs"/>
              </a:rPr>
              <a:t>CASO 3. REGALÍAS A EMPRESA DE PAPEL </a:t>
            </a:r>
          </a:p>
        </p:txBody>
      </p:sp>
      <p:sp>
        <p:nvSpPr>
          <p:cNvPr id="6" name="CuadroTexto 5">
            <a:extLst>
              <a:ext uri="{FF2B5EF4-FFF2-40B4-BE49-F238E27FC236}">
                <a16:creationId xmlns:a16="http://schemas.microsoft.com/office/drawing/2014/main" id="{90F59B31-4C4B-870E-FC0F-2C89346DE789}"/>
              </a:ext>
            </a:extLst>
          </p:cNvPr>
          <p:cNvSpPr txBox="1"/>
          <p:nvPr/>
        </p:nvSpPr>
        <p:spPr>
          <a:xfrm>
            <a:off x="1097280" y="1845734"/>
            <a:ext cx="10058400" cy="402336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s-CO" sz="2400" b="1" dirty="0">
                <a:effectLst>
                  <a:outerShdw blurRad="38100" dist="38100" dir="2700000" algn="tl">
                    <a:srgbClr val="000000">
                      <a:alpha val="43137"/>
                    </a:srgbClr>
                  </a:outerShdw>
                </a:effectLst>
              </a:rPr>
              <a:t>El</a:t>
            </a:r>
            <a:r>
              <a:rPr lang="es-CO" sz="2400" b="1" i="0" dirty="0">
                <a:effectLst>
                  <a:outerShdw blurRad="38100" dist="38100" dir="2700000" algn="tl">
                    <a:srgbClr val="000000">
                      <a:alpha val="43137"/>
                    </a:srgbClr>
                  </a:outerShdw>
                </a:effectLst>
              </a:rPr>
              <a:t> goberna­dor de La Guajira José María Ballesteros Valdivieso firmó un convenio por 17.584 millones de pesos para investigar el dengue en ese departamento con la Organización Latinoamericana para el Fomento de la Investigación en Salud (</a:t>
            </a:r>
            <a:r>
              <a:rPr lang="es-CO" sz="2400" b="1" i="0" dirty="0" err="1">
                <a:effectLst>
                  <a:outerShdw blurRad="38100" dist="38100" dir="2700000" algn="tl">
                    <a:srgbClr val="000000">
                      <a:alpha val="43137"/>
                    </a:srgbClr>
                  </a:outerShdw>
                </a:effectLst>
              </a:rPr>
              <a:t>Olfis</a:t>
            </a:r>
            <a:r>
              <a:rPr lang="es-CO" sz="2400" b="1" i="0" dirty="0">
                <a:effectLst>
                  <a:outerShdw blurRad="38100" dist="38100" dir="2700000" algn="tl">
                    <a:srgbClr val="000000">
                      <a:alpha val="43137"/>
                    </a:srgbClr>
                  </a:outerShdw>
                </a:effectLst>
              </a:rPr>
              <a:t>). El dengue es una enfermedad viral transmitida por mosquitos. Por ese convenio, Ballesteros Valdivieso, gobernador en 2014-2015, fue condenado en 2019 por la Corte Suprema de Justicia a 177 meses de prisión como coautor de los delitos de peculado y con­trato sin cumplimiento de requisitos lega­les.</a:t>
            </a:r>
          </a:p>
          <a:p>
            <a:pPr algn="just" defTabSz="914400">
              <a:lnSpc>
                <a:spcPct val="90000"/>
              </a:lnSpc>
              <a:spcAft>
                <a:spcPts val="600"/>
              </a:spcAft>
              <a:buClr>
                <a:schemeClr val="accent1"/>
              </a:buClr>
              <a:buFont typeface="Calibri" panose="020F0502020204030204" pitchFamily="34" charset="0"/>
            </a:pPr>
            <a:endParaRPr lang="en-US" sz="2400" b="1" i="0" dirty="0">
              <a:effectLst>
                <a:outerShdw blurRad="38100" dist="38100" dir="2700000" algn="tl">
                  <a:srgbClr val="000000">
                    <a:alpha val="43137"/>
                  </a:srgbClr>
                </a:outerShdw>
              </a:effectLst>
            </a:endParaRPr>
          </a:p>
          <a:p>
            <a:pPr algn="just" defTabSz="914400">
              <a:lnSpc>
                <a:spcPct val="90000"/>
              </a:lnSpc>
              <a:spcAft>
                <a:spcPts val="600"/>
              </a:spcAft>
              <a:buClr>
                <a:schemeClr val="accent1"/>
              </a:buClr>
              <a:buFont typeface="Calibri" panose="020F0502020204030204" pitchFamily="34" charset="0"/>
            </a:pPr>
            <a:r>
              <a:rPr lang="en-US" sz="2400" b="1"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Con </a:t>
            </a:r>
            <a:r>
              <a:rPr lang="en-US" sz="2400" b="1" dirty="0" err="1">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licencia</a:t>
            </a:r>
            <a:r>
              <a:rPr lang="en-US" sz="2400" b="1" dirty="0">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para </a:t>
            </a:r>
            <a:r>
              <a:rPr lang="en-US" sz="2400" b="1" dirty="0" err="1">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delinquir</a:t>
            </a:r>
            <a:r>
              <a:rPr lang="en-US" sz="2400" b="1" dirty="0">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 La Guajira: </a:t>
            </a:r>
            <a:r>
              <a:rPr lang="en-US" sz="2400" b="1" dirty="0" err="1">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fraude</a:t>
            </a:r>
            <a:r>
              <a:rPr lang="en-US" sz="2400" b="1" dirty="0">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entre </a:t>
            </a:r>
            <a:r>
              <a:rPr lang="en-US" sz="2400" b="1" dirty="0" err="1">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gobernador</a:t>
            </a:r>
            <a:r>
              <a:rPr lang="en-US" sz="2400" b="1" dirty="0">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y </a:t>
            </a:r>
            <a:r>
              <a:rPr lang="en-US" sz="2400" b="1" dirty="0" err="1">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científico</a:t>
            </a:r>
            <a:r>
              <a:rPr lang="en-US" sz="2400" b="1" dirty="0">
                <a:solidFill>
                  <a:srgbClr val="2998E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(semana.com)</a:t>
            </a:r>
            <a:r>
              <a:rPr lang="en-US" sz="2400" b="1" dirty="0">
                <a:effectLst>
                  <a:outerShdw blurRad="38100" dist="38100" dir="2700000" algn="tl">
                    <a:srgbClr val="000000">
                      <a:alpha val="43137"/>
                    </a:srgbClr>
                  </a:outerShdw>
                </a:effectLst>
              </a:rPr>
              <a:t> </a:t>
            </a:r>
            <a:endParaRPr lang="en-US" sz="2400" b="1" i="0" dirty="0">
              <a:effectLst>
                <a:outerShdw blurRad="38100" dist="38100" dir="2700000" algn="tl">
                  <a:srgbClr val="000000">
                    <a:alpha val="43137"/>
                  </a:srgbClr>
                </a:outerShdw>
              </a:effectLst>
            </a:endParaRPr>
          </a:p>
          <a:p>
            <a:pPr defTabSz="914400">
              <a:lnSpc>
                <a:spcPct val="90000"/>
              </a:lnSpc>
              <a:spcAft>
                <a:spcPts val="600"/>
              </a:spcAft>
              <a:buClr>
                <a:schemeClr val="accent1"/>
              </a:buClr>
              <a:buFont typeface="Calibri" panose="020F0502020204030204" pitchFamily="34" charset="0"/>
            </a:pPr>
            <a:endParaRPr lang="en-US" dirty="0"/>
          </a:p>
        </p:txBody>
      </p:sp>
      <p:sp>
        <p:nvSpPr>
          <p:cNvPr id="22" name="Rectangle 2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026250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6642C-0575-5E4F-A508-7E605225EBCA}"/>
              </a:ext>
            </a:extLst>
          </p:cNvPr>
          <p:cNvSpPr>
            <a:spLocks noGrp="1"/>
          </p:cNvSpPr>
          <p:nvPr>
            <p:ph type="title"/>
          </p:nvPr>
        </p:nvSpPr>
        <p:spPr>
          <a:xfrm>
            <a:off x="2165185" y="969819"/>
            <a:ext cx="7486650" cy="614795"/>
          </a:xfrm>
        </p:spPr>
        <p:txBody>
          <a:bodyPr>
            <a:normAutofit fontScale="90000"/>
          </a:bodyPr>
          <a:lstStyle/>
          <a:p>
            <a:pPr algn="ctr"/>
            <a:r>
              <a:rPr lang="es-CO" sz="6000" b="1" dirty="0">
                <a:solidFill>
                  <a:schemeClr val="tx1"/>
                </a:solidFill>
                <a:effectLst>
                  <a:outerShdw blurRad="38100" dist="38100" dir="2700000" algn="tl">
                    <a:srgbClr val="000000">
                      <a:alpha val="43137"/>
                    </a:srgbClr>
                  </a:outerShdw>
                </a:effectLst>
              </a:rPr>
              <a:t>Peculado por uso </a:t>
            </a:r>
            <a:endParaRPr lang="es-AR" sz="6000" b="1" dirty="0">
              <a:solidFill>
                <a:schemeClr val="tx1"/>
              </a:solidFill>
              <a:effectLst>
                <a:outerShdw blurRad="38100" dist="38100" dir="2700000" algn="tl">
                  <a:srgbClr val="000000">
                    <a:alpha val="43137"/>
                  </a:srgbClr>
                </a:outerShdw>
              </a:effectLst>
            </a:endParaRPr>
          </a:p>
        </p:txBody>
      </p:sp>
      <p:pic>
        <p:nvPicPr>
          <p:cNvPr id="3" name="Elementos multimedia en línea 2" title="¿Conducta irregular? CAI móvil de la Policía fue usado para un trasteo en Cali">
            <a:hlinkClick r:id="" action="ppaction://media"/>
            <a:extLst>
              <a:ext uri="{FF2B5EF4-FFF2-40B4-BE49-F238E27FC236}">
                <a16:creationId xmlns:a16="http://schemas.microsoft.com/office/drawing/2014/main" id="{02172037-9DD2-33FD-957C-4ACB6B3CF2E8}"/>
              </a:ext>
            </a:extLst>
          </p:cNvPr>
          <p:cNvPicPr>
            <a:picLocks noRot="1" noChangeAspect="1"/>
          </p:cNvPicPr>
          <p:nvPr>
            <a:videoFile r:link="rId1"/>
          </p:nvPr>
        </p:nvPicPr>
        <p:blipFill>
          <a:blip r:embed="rId3"/>
          <a:stretch>
            <a:fillRect/>
          </a:stretch>
        </p:blipFill>
        <p:spPr>
          <a:xfrm>
            <a:off x="2396836" y="1919989"/>
            <a:ext cx="7023349" cy="3968192"/>
          </a:xfrm>
          <a:prstGeom prst="rect">
            <a:avLst/>
          </a:prstGeom>
        </p:spPr>
      </p:pic>
    </p:spTree>
    <p:extLst>
      <p:ext uri="{BB962C8B-B14F-4D97-AF65-F5344CB8AC3E}">
        <p14:creationId xmlns:p14="http://schemas.microsoft.com/office/powerpoint/2010/main" val="12100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957239" y="540280"/>
            <a:ext cx="5314536" cy="1325563"/>
          </a:xfrm>
        </p:spPr>
        <p:txBody>
          <a:bodyPr vert="horz" lIns="91440" tIns="45720" rIns="91440" bIns="45720" rtlCol="0" anchor="ctr">
            <a:normAutofit/>
          </a:bodyPr>
          <a:lstStyle/>
          <a:p>
            <a:r>
              <a:rPr lang="en-US" sz="3100" b="1" dirty="0">
                <a:effectLst/>
              </a:rPr>
              <a:t>ARTÍCULO 401. CIRCUNSTANCIAS DE ATENUACIÓN PUNITIVA</a:t>
            </a:r>
            <a:endParaRPr lang="en-US" sz="3100" dirty="0"/>
          </a:p>
        </p:txBody>
      </p:sp>
      <p:sp>
        <p:nvSpPr>
          <p:cNvPr id="3" name="Marcador de texto 2"/>
          <p:cNvSpPr>
            <a:spLocks noGrp="1"/>
          </p:cNvSpPr>
          <p:nvPr>
            <p:ph type="body" sz="half" idx="2"/>
          </p:nvPr>
        </p:nvSpPr>
        <p:spPr>
          <a:xfrm>
            <a:off x="5818909" y="2036618"/>
            <a:ext cx="5729963" cy="3618320"/>
          </a:xfrm>
        </p:spPr>
        <p:txBody>
          <a:bodyPr vert="horz" lIns="91440" tIns="45720" rIns="91440" bIns="45720" rtlCol="0" anchor="t">
            <a:normAutofit lnSpcReduction="10000"/>
          </a:bodyPr>
          <a:lstStyle/>
          <a:p>
            <a:pPr indent="-228600" algn="just">
              <a:buFont typeface="Arial" panose="020B0604020202020204" pitchFamily="34" charset="0"/>
              <a:buChar char="•"/>
            </a:pPr>
            <a:r>
              <a:rPr lang="es-CO" sz="1800" dirty="0"/>
              <a:t>Si antes de iniciarse la investigación, el agente, </a:t>
            </a:r>
            <a:r>
              <a:rPr lang="es-CO" sz="1800" b="1" dirty="0"/>
              <a:t>por sí o por tercera persona</a:t>
            </a:r>
            <a:r>
              <a:rPr lang="es-CO" sz="1800" dirty="0"/>
              <a:t>, hiciere </a:t>
            </a:r>
            <a:r>
              <a:rPr lang="es-CO" sz="1800" b="1" dirty="0"/>
              <a:t>cesar el mal uso, reparare lo dañado, corrigiere la aplicación oficial diferente, o reintegrare lo apropiado, perdido o extraviado, o su valor actualizado con intereses la pena se disminuirá en la mitad.</a:t>
            </a:r>
          </a:p>
          <a:p>
            <a:pPr indent="-228600" algn="just">
              <a:buFont typeface="Arial" panose="020B0604020202020204" pitchFamily="34" charset="0"/>
              <a:buChar char="•"/>
            </a:pPr>
            <a:endParaRPr lang="es-CO" sz="1800" dirty="0"/>
          </a:p>
          <a:p>
            <a:pPr marL="342900" indent="-228600" algn="just">
              <a:buFont typeface="Arial" panose="020B0604020202020204" pitchFamily="34" charset="0"/>
              <a:buChar char="•"/>
            </a:pPr>
            <a:r>
              <a:rPr lang="es-CO" sz="1800" dirty="0"/>
              <a:t>Si el reintegro se efectuare antes de dictarse sentencia de segunda instancia, la pena se disminuirá en una tercera parte.</a:t>
            </a:r>
          </a:p>
          <a:p>
            <a:pPr marL="342900" indent="-228600" algn="just">
              <a:buFont typeface="Arial" panose="020B0604020202020204" pitchFamily="34" charset="0"/>
              <a:buChar char="•"/>
            </a:pPr>
            <a:r>
              <a:rPr lang="es-CO" sz="1800" dirty="0"/>
              <a:t>Cuando el reintegro fuere parcial, el juez deberá, proporcionalmente, disminuir la pena hasta en una cuarta parte.</a:t>
            </a:r>
          </a:p>
        </p:txBody>
      </p:sp>
      <p:pic>
        <p:nvPicPr>
          <p:cNvPr id="4" name="Imagen 3"/>
          <p:cNvPicPr>
            <a:picLocks noChangeAspect="1"/>
          </p:cNvPicPr>
          <p:nvPr/>
        </p:nvPicPr>
        <p:blipFill rotWithShape="1">
          <a:blip r:embed="rId2"/>
          <a:srcRect l="9173" r="3194"/>
          <a:stretch/>
        </p:blipFill>
        <p:spPr>
          <a:xfrm>
            <a:off x="2" y="-13857"/>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Tree>
    <p:extLst>
      <p:ext uri="{BB962C8B-B14F-4D97-AF65-F5344CB8AC3E}">
        <p14:creationId xmlns:p14="http://schemas.microsoft.com/office/powerpoint/2010/main" val="367910399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3700" b="1" kern="1200">
                <a:solidFill>
                  <a:schemeClr val="tx1"/>
                </a:solidFill>
                <a:latin typeface="+mj-lt"/>
                <a:ea typeface="+mj-ea"/>
                <a:cs typeface="+mj-cs"/>
              </a:rPr>
              <a:t>ARTÍCULO 402. OMISIÓN DEL AGENTE RETENEDOR O RECAUDADOR</a:t>
            </a:r>
          </a:p>
        </p:txBody>
      </p:sp>
      <p:sp>
        <p:nvSpPr>
          <p:cNvPr id="7" name="Rectángulo 6"/>
          <p:cNvSpPr/>
          <p:nvPr/>
        </p:nvSpPr>
        <p:spPr>
          <a:xfrm>
            <a:off x="928255" y="1956816"/>
            <a:ext cx="10404763" cy="4024884"/>
          </a:xfrm>
          <a:prstGeom prst="rect">
            <a:avLst/>
          </a:prstGeom>
        </p:spPr>
        <p:txBody>
          <a:bodyPr vert="horz" lIns="91440" tIns="45720" rIns="91440" bIns="45720" rtlCol="0" anchor="t">
            <a:normAutofit fontScale="77500" lnSpcReduction="20000"/>
          </a:bodyPr>
          <a:lstStyle/>
          <a:p>
            <a:pPr indent="-228600" algn="just">
              <a:lnSpc>
                <a:spcPct val="90000"/>
              </a:lnSpc>
              <a:spcAft>
                <a:spcPts val="600"/>
              </a:spcAft>
              <a:buFont typeface="Arial" panose="020B0604020202020204" pitchFamily="34" charset="0"/>
              <a:buChar char="•"/>
            </a:pPr>
            <a:r>
              <a:rPr lang="es-CO" sz="2100" dirty="0"/>
              <a:t>El agente retenedor o </a:t>
            </a:r>
            <a:r>
              <a:rPr lang="es-CO" sz="2100" dirty="0" err="1"/>
              <a:t>autorretendor</a:t>
            </a:r>
            <a:r>
              <a:rPr lang="es-CO" sz="2100" dirty="0"/>
              <a:t> que no consigne las sumas retenidas o autorretenidas por concepto de retención en la fuente dentro de los dos (2) meses siguientes a la fecha fijada por el Gobierno nacional para la presentación y pago de la respectiva declaración de retención en la fuente o quien encargado de recaudar tasas o contribuciones públicas no las consigne dentro del término legal, incurrirá en prisión de cuarenta (48) a ciento ocho (108) meses y multa equivalente al doble de lo no consignado sin que supere el equivalente a 1.020.000 UVT.</a:t>
            </a:r>
          </a:p>
          <a:p>
            <a:pPr indent="-228600" algn="just">
              <a:lnSpc>
                <a:spcPct val="90000"/>
              </a:lnSpc>
              <a:spcAft>
                <a:spcPts val="600"/>
              </a:spcAft>
              <a:buFont typeface="Arial" panose="020B0604020202020204" pitchFamily="34" charset="0"/>
              <a:buChar char="•"/>
            </a:pPr>
            <a:endParaRPr lang="es-CO" sz="2100" dirty="0"/>
          </a:p>
          <a:p>
            <a:pPr indent="-228600" algn="just">
              <a:lnSpc>
                <a:spcPct val="90000"/>
              </a:lnSpc>
              <a:spcAft>
                <a:spcPts val="600"/>
              </a:spcAft>
              <a:buFont typeface="Arial" panose="020B0604020202020204" pitchFamily="34" charset="0"/>
              <a:buChar char="•"/>
            </a:pPr>
            <a:r>
              <a:rPr lang="es-CO" sz="2100" dirty="0"/>
              <a:t>En la misma sanción incurrirá el responsable del impuesto sobre las ventas o el impuesto nacional al consumo que, teniendo la obligación legal de hacerlo, no consigne las sumas recaudadas por dicho concepto, dentro de los dos (2) meses siguientes a la fecha fijada por el Gobierno nacional para la presentación y pago de la respectiva declaración del impuesto sobre las ventas.</a:t>
            </a:r>
          </a:p>
          <a:p>
            <a:pPr indent="-228600" algn="just">
              <a:lnSpc>
                <a:spcPct val="90000"/>
              </a:lnSpc>
              <a:spcAft>
                <a:spcPts val="600"/>
              </a:spcAft>
              <a:buFont typeface="Arial" panose="020B0604020202020204" pitchFamily="34" charset="0"/>
              <a:buChar char="•"/>
            </a:pPr>
            <a:endParaRPr lang="es-CO" sz="2100" dirty="0"/>
          </a:p>
          <a:p>
            <a:pPr indent="-228600" algn="just">
              <a:lnSpc>
                <a:spcPct val="90000"/>
              </a:lnSpc>
              <a:spcAft>
                <a:spcPts val="600"/>
              </a:spcAft>
              <a:buFont typeface="Arial" panose="020B0604020202020204" pitchFamily="34" charset="0"/>
              <a:buChar char="•"/>
            </a:pPr>
            <a:r>
              <a:rPr lang="es-CO" sz="2100" dirty="0"/>
              <a:t>El agente retenedor o el responsable del impuesto sobre las ventas o el impuesto nacional al consumo que omita la obligación de cobrar y recaudar estos impuestos, estando obligado a ello, incurrirá en la misma pena prevista en este artículo.</a:t>
            </a:r>
          </a:p>
          <a:p>
            <a:pPr indent="-228600" algn="just">
              <a:lnSpc>
                <a:spcPct val="90000"/>
              </a:lnSpc>
              <a:spcAft>
                <a:spcPts val="600"/>
              </a:spcAft>
              <a:buFont typeface="Arial" panose="020B0604020202020204" pitchFamily="34" charset="0"/>
              <a:buChar char="•"/>
            </a:pPr>
            <a:endParaRPr lang="es-CO" sz="2100" dirty="0"/>
          </a:p>
          <a:p>
            <a:pPr indent="-228600" algn="just">
              <a:lnSpc>
                <a:spcPct val="90000"/>
              </a:lnSpc>
              <a:spcAft>
                <a:spcPts val="600"/>
              </a:spcAft>
              <a:buFont typeface="Arial" panose="020B0604020202020204" pitchFamily="34" charset="0"/>
              <a:buChar char="•"/>
            </a:pPr>
            <a:r>
              <a:rPr lang="es-CO" sz="2100" dirty="0"/>
              <a:t>Tratándose de sociedades u otras entidades, quedan sometidas a esas mismas sanciones las personas naturales encargadas en cada entidad del cumplimiento de dichas obligaciones.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200695357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8528" y="5263290"/>
            <a:ext cx="4782458" cy="1325563"/>
          </a:xfrm>
        </p:spPr>
        <p:txBody>
          <a:bodyPr vert="horz" lIns="91440" tIns="45720" rIns="91440" bIns="45720" rtlCol="0" anchor="ctr">
            <a:normAutofit/>
          </a:bodyPr>
          <a:lstStyle/>
          <a:p>
            <a:r>
              <a:rPr lang="en-US" sz="2800" b="1" dirty="0"/>
              <a:t>AGENTE RETENEDOR</a:t>
            </a:r>
            <a:br>
              <a:rPr lang="en-US" sz="2800" b="1" dirty="0"/>
            </a:br>
            <a:r>
              <a:rPr lang="en-US" sz="2800" b="1" dirty="0" err="1"/>
              <a:t>Sentencia</a:t>
            </a:r>
            <a:r>
              <a:rPr lang="en-US" sz="2800" b="1" dirty="0"/>
              <a:t> C-009 de 2003</a:t>
            </a:r>
            <a:br>
              <a:rPr lang="en-US" sz="2800" b="1" dirty="0"/>
            </a:br>
            <a:endParaRPr lang="en-US" sz="2800" b="1" dirty="0"/>
          </a:p>
        </p:txBody>
      </p:sp>
      <p:pic>
        <p:nvPicPr>
          <p:cNvPr id="5" name="Marcador de posición de imagen 4"/>
          <p:cNvPicPr>
            <a:picLocks noGrp="1" noChangeAspect="1"/>
          </p:cNvPicPr>
          <p:nvPr>
            <p:ph type="pic" idx="1"/>
          </p:nvPr>
        </p:nvPicPr>
        <p:blipFill rotWithShape="1">
          <a:blip r:embed="rId2"/>
          <a:srcRect t="29844" b="29844"/>
          <a:stretch/>
        </p:blipFill>
        <p:spPr>
          <a:xfrm>
            <a:off x="15" y="-96982"/>
            <a:ext cx="12191985" cy="4915076"/>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4" name="Marcador de texto 3"/>
          <p:cNvSpPr>
            <a:spLocks noGrp="1"/>
          </p:cNvSpPr>
          <p:nvPr>
            <p:ph type="body" sz="half" idx="2"/>
          </p:nvPr>
        </p:nvSpPr>
        <p:spPr>
          <a:xfrm>
            <a:off x="4544291" y="5190729"/>
            <a:ext cx="7481454" cy="2021993"/>
          </a:xfrm>
        </p:spPr>
        <p:txBody>
          <a:bodyPr vert="horz" lIns="91440" tIns="45720" rIns="91440" bIns="45720" rtlCol="0" anchor="t">
            <a:normAutofit/>
          </a:bodyPr>
          <a:lstStyle/>
          <a:p>
            <a:pPr indent="-228600" algn="just">
              <a:buFont typeface="Arial" panose="020B0604020202020204" pitchFamily="34" charset="0"/>
              <a:buChar char="•"/>
            </a:pPr>
            <a:r>
              <a:rPr lang="en-US" sz="1800" dirty="0"/>
              <a:t>El </a:t>
            </a:r>
            <a:r>
              <a:rPr lang="en-US" sz="1800" dirty="0" err="1"/>
              <a:t>agente</a:t>
            </a:r>
            <a:r>
              <a:rPr lang="en-US" sz="1800" dirty="0"/>
              <a:t> </a:t>
            </a:r>
            <a:r>
              <a:rPr lang="en-US" sz="1800" dirty="0" err="1"/>
              <a:t>retenedor</a:t>
            </a:r>
            <a:r>
              <a:rPr lang="en-US" sz="1800" dirty="0"/>
              <a:t> o </a:t>
            </a:r>
            <a:r>
              <a:rPr lang="en-US" sz="1800" dirty="0" err="1"/>
              <a:t>recaudador</a:t>
            </a:r>
            <a:r>
              <a:rPr lang="en-US" sz="1800" dirty="0"/>
              <a:t> es la persona </a:t>
            </a:r>
            <a:r>
              <a:rPr lang="en-US" sz="1800" dirty="0" err="1"/>
              <a:t>encargada</a:t>
            </a:r>
            <a:r>
              <a:rPr lang="en-US" sz="1800" dirty="0"/>
              <a:t> de </a:t>
            </a:r>
            <a:r>
              <a:rPr lang="en-US" sz="1800" dirty="0" err="1"/>
              <a:t>realizar</a:t>
            </a:r>
            <a:r>
              <a:rPr lang="en-US" sz="1800" dirty="0"/>
              <a:t> </a:t>
            </a:r>
            <a:r>
              <a:rPr lang="en-US" sz="1800" dirty="0" err="1"/>
              <a:t>una</a:t>
            </a:r>
            <a:r>
              <a:rPr lang="en-US" sz="1800" dirty="0"/>
              <a:t> </a:t>
            </a:r>
            <a:r>
              <a:rPr lang="en-US" sz="1800" dirty="0" err="1"/>
              <a:t>específica</a:t>
            </a:r>
            <a:r>
              <a:rPr lang="en-US" sz="1800" dirty="0"/>
              <a:t> </a:t>
            </a:r>
            <a:r>
              <a:rPr lang="en-US" sz="1800" dirty="0" err="1"/>
              <a:t>función</a:t>
            </a:r>
            <a:r>
              <a:rPr lang="en-US" sz="1800" dirty="0"/>
              <a:t> que la ley le </a:t>
            </a:r>
            <a:r>
              <a:rPr lang="en-US" sz="1800" dirty="0" err="1"/>
              <a:t>otorga</a:t>
            </a:r>
            <a:r>
              <a:rPr lang="en-US" sz="1800" dirty="0"/>
              <a:t> para </a:t>
            </a:r>
            <a:r>
              <a:rPr lang="en-US" sz="1800" dirty="0" err="1"/>
              <a:t>esos</a:t>
            </a:r>
            <a:r>
              <a:rPr lang="en-US" sz="1800" dirty="0"/>
              <a:t> </a:t>
            </a:r>
            <a:r>
              <a:rPr lang="en-US" sz="1800" dirty="0" err="1"/>
              <a:t>efectos</a:t>
            </a:r>
            <a:r>
              <a:rPr lang="en-US" sz="1800" dirty="0"/>
              <a:t>, es un </a:t>
            </a:r>
            <a:r>
              <a:rPr lang="en-US" sz="1800" dirty="0" err="1"/>
              <a:t>intermediario</a:t>
            </a:r>
            <a:r>
              <a:rPr lang="en-US" sz="1800" dirty="0"/>
              <a:t> entre las personas que </a:t>
            </a:r>
            <a:r>
              <a:rPr lang="en-US" sz="1800" dirty="0" err="1"/>
              <a:t>tienen</a:t>
            </a:r>
            <a:r>
              <a:rPr lang="en-US" sz="1800" dirty="0"/>
              <a:t> la </a:t>
            </a:r>
            <a:r>
              <a:rPr lang="en-US" sz="1800" dirty="0" err="1"/>
              <a:t>obligación</a:t>
            </a:r>
            <a:r>
              <a:rPr lang="en-US" sz="1800" dirty="0"/>
              <a:t> legal de </a:t>
            </a:r>
            <a:r>
              <a:rPr lang="en-US" sz="1800" dirty="0" err="1"/>
              <a:t>pagar</a:t>
            </a:r>
            <a:r>
              <a:rPr lang="en-US" sz="1800" dirty="0"/>
              <a:t> la </a:t>
            </a:r>
            <a:r>
              <a:rPr lang="en-US" sz="1800" dirty="0" err="1"/>
              <a:t>retención</a:t>
            </a:r>
            <a:r>
              <a:rPr lang="en-US" sz="1800" dirty="0"/>
              <a:t> </a:t>
            </a:r>
            <a:r>
              <a:rPr lang="en-US" sz="1800" dirty="0" err="1"/>
              <a:t>en</a:t>
            </a:r>
            <a:r>
              <a:rPr lang="en-US" sz="1800" dirty="0"/>
              <a:t> la </a:t>
            </a:r>
            <a:r>
              <a:rPr lang="en-US" sz="1800" dirty="0" err="1"/>
              <a:t>fuente</a:t>
            </a:r>
            <a:r>
              <a:rPr lang="en-US" sz="1800" dirty="0"/>
              <a:t> y </a:t>
            </a:r>
            <a:r>
              <a:rPr lang="en-US" sz="1800" dirty="0" err="1"/>
              <a:t>el</a:t>
            </a:r>
            <a:r>
              <a:rPr lang="en-US" sz="1800" dirty="0"/>
              <a:t> Estado.  El </a:t>
            </a:r>
            <a:r>
              <a:rPr lang="en-US" sz="1800" dirty="0" err="1"/>
              <a:t>agente</a:t>
            </a:r>
            <a:r>
              <a:rPr lang="en-US" sz="1800" dirty="0"/>
              <a:t> </a:t>
            </a:r>
            <a:r>
              <a:rPr lang="en-US" sz="1800" dirty="0" err="1"/>
              <a:t>retenedor</a:t>
            </a:r>
            <a:r>
              <a:rPr lang="en-US" sz="1800" dirty="0"/>
              <a:t> al </a:t>
            </a:r>
            <a:r>
              <a:rPr lang="en-US" sz="1800" dirty="0" err="1"/>
              <a:t>desarrollar</a:t>
            </a:r>
            <a:r>
              <a:rPr lang="en-US" sz="1800" dirty="0"/>
              <a:t> </a:t>
            </a:r>
            <a:r>
              <a:rPr lang="en-US" sz="1800" dirty="0" err="1"/>
              <a:t>su</a:t>
            </a:r>
            <a:r>
              <a:rPr lang="en-US" sz="1800" dirty="0"/>
              <a:t> labor </a:t>
            </a:r>
            <a:r>
              <a:rPr lang="en-US" sz="1800" dirty="0" err="1"/>
              <a:t>adquiere</a:t>
            </a:r>
            <a:r>
              <a:rPr lang="en-US" sz="1800" dirty="0"/>
              <a:t> la </a:t>
            </a:r>
            <a:r>
              <a:rPr lang="en-US" sz="1800" dirty="0" err="1"/>
              <a:t>calidad</a:t>
            </a:r>
            <a:r>
              <a:rPr lang="en-US" sz="1800" dirty="0"/>
              <a:t> de </a:t>
            </a:r>
            <a:r>
              <a:rPr lang="en-US" sz="1800" dirty="0" err="1"/>
              <a:t>servidor</a:t>
            </a:r>
            <a:r>
              <a:rPr lang="en-US" sz="1800" dirty="0"/>
              <a:t> </a:t>
            </a:r>
            <a:r>
              <a:rPr lang="en-US" sz="1800" dirty="0" err="1"/>
              <a:t>público</a:t>
            </a:r>
            <a:r>
              <a:rPr lang="en-US" sz="1800" dirty="0"/>
              <a:t> que </a:t>
            </a:r>
            <a:r>
              <a:rPr lang="en-US" sz="1800" dirty="0" err="1"/>
              <a:t>debe</a:t>
            </a:r>
            <a:r>
              <a:rPr lang="en-US" sz="1800" dirty="0"/>
              <a:t> </a:t>
            </a:r>
            <a:r>
              <a:rPr lang="en-US" sz="1800" dirty="0" err="1"/>
              <a:t>consignar</a:t>
            </a:r>
            <a:r>
              <a:rPr lang="en-US" sz="1800" dirty="0"/>
              <a:t> </a:t>
            </a:r>
            <a:r>
              <a:rPr lang="en-US" sz="1800" dirty="0" err="1"/>
              <a:t>dentro</a:t>
            </a:r>
            <a:r>
              <a:rPr lang="en-US" sz="1800" dirty="0"/>
              <a:t> de un </a:t>
            </a:r>
            <a:r>
              <a:rPr lang="en-US" sz="1800" dirty="0" err="1"/>
              <a:t>término</a:t>
            </a:r>
            <a:r>
              <a:rPr lang="en-US" sz="1800" dirty="0"/>
              <a:t> </a:t>
            </a:r>
            <a:r>
              <a:rPr lang="en-US" sz="1800" dirty="0" err="1"/>
              <a:t>los</a:t>
            </a:r>
            <a:r>
              <a:rPr lang="en-US" sz="1800" dirty="0"/>
              <a:t> </a:t>
            </a:r>
            <a:r>
              <a:rPr lang="en-US" sz="1800" dirty="0" err="1"/>
              <a:t>dineros</a:t>
            </a:r>
            <a:r>
              <a:rPr lang="en-US" sz="1800" dirty="0"/>
              <a:t> </a:t>
            </a:r>
            <a:r>
              <a:rPr lang="en-US" sz="1800" dirty="0" err="1"/>
              <a:t>recaudados</a:t>
            </a:r>
            <a:r>
              <a:rPr lang="en-US" sz="1800" dirty="0"/>
              <a:t> </a:t>
            </a:r>
            <a:r>
              <a:rPr lang="en-US" sz="1800" dirty="0" err="1"/>
              <a:t>por</a:t>
            </a:r>
            <a:r>
              <a:rPr lang="en-US" sz="1800" dirty="0"/>
              <a:t> </a:t>
            </a:r>
            <a:r>
              <a:rPr lang="en-US" sz="1800" dirty="0" err="1"/>
              <a:t>los</a:t>
            </a:r>
            <a:r>
              <a:rPr lang="en-US" sz="1800" dirty="0"/>
              <a:t> </a:t>
            </a:r>
            <a:r>
              <a:rPr lang="en-US" sz="1800" dirty="0" err="1"/>
              <a:t>citados</a:t>
            </a:r>
            <a:r>
              <a:rPr lang="en-US" sz="1800" dirty="0"/>
              <a:t> </a:t>
            </a:r>
            <a:r>
              <a:rPr lang="en-US" sz="1800" dirty="0" err="1"/>
              <a:t>conceptos</a:t>
            </a:r>
            <a:r>
              <a:rPr lang="en-US" sz="1800" dirty="0"/>
              <a:t>.</a:t>
            </a:r>
          </a:p>
        </p:txBody>
      </p:sp>
    </p:spTree>
    <p:extLst>
      <p:ext uri="{BB962C8B-B14F-4D97-AF65-F5344CB8AC3E}">
        <p14:creationId xmlns:p14="http://schemas.microsoft.com/office/powerpoint/2010/main" val="263489288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9158" y="207580"/>
            <a:ext cx="5259707" cy="1325563"/>
          </a:xfrm>
        </p:spPr>
        <p:txBody>
          <a:bodyPr vert="horz" lIns="91440" tIns="45720" rIns="91440" bIns="45720" rtlCol="0" anchor="ctr">
            <a:normAutofit/>
          </a:bodyPr>
          <a:lstStyle/>
          <a:p>
            <a:r>
              <a:rPr lang="en-US" sz="3700" b="1" dirty="0"/>
              <a:t>ARTÍCULO 403-A. FRAUDE DE SUBVENCIONES</a:t>
            </a:r>
          </a:p>
        </p:txBody>
      </p:sp>
      <p:sp>
        <p:nvSpPr>
          <p:cNvPr id="4" name="Marcador de texto 3"/>
          <p:cNvSpPr>
            <a:spLocks noGrp="1"/>
          </p:cNvSpPr>
          <p:nvPr>
            <p:ph type="body" sz="half" idx="2"/>
          </p:nvPr>
        </p:nvSpPr>
        <p:spPr>
          <a:xfrm>
            <a:off x="6096000" y="1470798"/>
            <a:ext cx="5259714" cy="3375920"/>
          </a:xfrm>
        </p:spPr>
        <p:txBody>
          <a:bodyPr vert="horz" lIns="91440" tIns="45720" rIns="91440" bIns="45720" rtlCol="0" anchor="t">
            <a:normAutofit lnSpcReduction="10000"/>
          </a:bodyPr>
          <a:lstStyle/>
          <a:p>
            <a:pPr indent="-228600" algn="just">
              <a:buFont typeface="Arial" panose="020B0604020202020204" pitchFamily="34" charset="0"/>
              <a:buChar char="•"/>
            </a:pPr>
            <a:r>
              <a:rPr lang="es-CO" sz="1800" dirty="0"/>
              <a:t>El que </a:t>
            </a:r>
            <a:r>
              <a:rPr lang="es-CO" sz="1800" b="1" dirty="0">
                <a:solidFill>
                  <a:srgbClr val="FF0000"/>
                </a:solidFill>
                <a:effectLst>
                  <a:outerShdw blurRad="38100" dist="38100" dir="2700000" algn="tl">
                    <a:srgbClr val="000000">
                      <a:alpha val="43137"/>
                    </a:srgbClr>
                  </a:outerShdw>
                </a:effectLst>
              </a:rPr>
              <a:t>obtenga una subvención, ayuda o subsidio proveniente de recursos públicos mediante engaño sobre las condiciones requeridas para su concesión o callando total o parcialmente la verdad</a:t>
            </a:r>
            <a:r>
              <a:rPr lang="es-CO" sz="1800" b="1" dirty="0"/>
              <a:t>, </a:t>
            </a:r>
            <a:r>
              <a:rPr lang="es-CO" sz="1800" dirty="0"/>
              <a:t>incurrirá en prisión de cinco (5) a nueve (9) años, multa de doscientos (200) a mil (1.000) salarios mínimos legales mensuales vigentes e inhabilidad para el ejercicio de derechos y funciones públicas de seis (6) a doce (12) años.</a:t>
            </a:r>
          </a:p>
          <a:p>
            <a:pPr indent="-228600" algn="just">
              <a:buFont typeface="Arial" panose="020B0604020202020204" pitchFamily="34" charset="0"/>
              <a:buChar char="•"/>
            </a:pPr>
            <a:r>
              <a:rPr lang="es-CO" sz="1800" b="1" dirty="0">
                <a:solidFill>
                  <a:srgbClr val="FF0000"/>
                </a:solidFill>
                <a:effectLst>
                  <a:outerShdw blurRad="38100" dist="38100" dir="2700000" algn="tl">
                    <a:srgbClr val="000000">
                      <a:alpha val="43137"/>
                    </a:srgbClr>
                  </a:outerShdw>
                </a:effectLst>
              </a:rPr>
              <a:t>Las mismas penas se impondrán al </a:t>
            </a:r>
            <a:r>
              <a:rPr lang="es-CO" sz="1800" b="1" u="sng" dirty="0">
                <a:solidFill>
                  <a:srgbClr val="FF0000"/>
                </a:solidFill>
                <a:effectLst>
                  <a:outerShdw blurRad="38100" dist="38100" dir="2700000" algn="tl">
                    <a:srgbClr val="000000">
                      <a:alpha val="43137"/>
                    </a:srgbClr>
                  </a:outerShdw>
                </a:effectLst>
              </a:rPr>
              <a:t>que no invierta los recursos obtenidos a través de una subvención, subsidio o ayuda de una entidad pública a la finalidad a la cual estén destinados</a:t>
            </a:r>
            <a:r>
              <a:rPr lang="es-CO" sz="1800" b="1" dirty="0">
                <a:solidFill>
                  <a:srgbClr val="FF0000"/>
                </a:solidFill>
                <a:effectLst>
                  <a:outerShdw blurRad="38100" dist="38100" dir="2700000" algn="tl">
                    <a:srgbClr val="000000">
                      <a:alpha val="43137"/>
                    </a:srgbClr>
                  </a:outerShdw>
                </a:effectLst>
              </a:rPr>
              <a:t>.</a:t>
            </a:r>
          </a:p>
        </p:txBody>
      </p:sp>
      <p:pic>
        <p:nvPicPr>
          <p:cNvPr id="5" name="Imagen 4"/>
          <p:cNvPicPr>
            <a:picLocks noChangeAspect="1"/>
          </p:cNvPicPr>
          <p:nvPr/>
        </p:nvPicPr>
        <p:blipFill rotWithShape="1">
          <a:blip r:embed="rId2"/>
          <a:srcRect l="11714" r="28348"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246782940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57C49-C038-43C2-4DD3-BB632B582B07}"/>
              </a:ext>
            </a:extLst>
          </p:cNvPr>
          <p:cNvSpPr>
            <a:spLocks noGrp="1"/>
          </p:cNvSpPr>
          <p:nvPr>
            <p:ph type="title"/>
          </p:nvPr>
        </p:nvSpPr>
        <p:spPr>
          <a:xfrm>
            <a:off x="1039368" y="5296593"/>
            <a:ext cx="10113264" cy="822960"/>
          </a:xfrm>
        </p:spPr>
        <p:txBody>
          <a:bodyPr/>
          <a:lstStyle/>
          <a:p>
            <a:pPr algn="ctr"/>
            <a:r>
              <a:rPr lang="es-CO" sz="3200" b="1" dirty="0">
                <a:effectLst>
                  <a:outerShdw blurRad="38100" dist="38100" dir="2700000" algn="tl">
                    <a:srgbClr val="000000">
                      <a:alpha val="43137"/>
                    </a:srgbClr>
                  </a:outerShdw>
                </a:effectLst>
              </a:rPr>
              <a:t>“refundidos” 5 billones de pesos de cooperación internacional para apoyo a la situación migrante en Colombia. </a:t>
            </a:r>
          </a:p>
        </p:txBody>
      </p:sp>
      <p:pic>
        <p:nvPicPr>
          <p:cNvPr id="6" name="Marcador de posición de imagen 5" descr="Un grupo de personas caminando junto a un cuerpo de agua&#10;&#10;Descripción generada automáticamente">
            <a:extLst>
              <a:ext uri="{FF2B5EF4-FFF2-40B4-BE49-F238E27FC236}">
                <a16:creationId xmlns:a16="http://schemas.microsoft.com/office/drawing/2014/main" id="{59FAF034-FC53-2BF9-70CD-6414096E7358}"/>
              </a:ext>
            </a:extLst>
          </p:cNvPr>
          <p:cNvPicPr>
            <a:picLocks noGrp="1" noChangeAspect="1"/>
          </p:cNvPicPr>
          <p:nvPr>
            <p:ph type="pic" idx="1"/>
          </p:nvPr>
        </p:nvPicPr>
        <p:blipFill>
          <a:blip r:embed="rId2"/>
          <a:srcRect t="19766" b="19766"/>
          <a:stretch>
            <a:fillRect/>
          </a:stretch>
        </p:blipFill>
        <p:spPr>
          <a:xfrm>
            <a:off x="0" y="-14288"/>
            <a:ext cx="12192000" cy="4914901"/>
          </a:xfrm>
        </p:spPr>
      </p:pic>
      <p:sp>
        <p:nvSpPr>
          <p:cNvPr id="8" name="CuadroTexto 7">
            <a:extLst>
              <a:ext uri="{FF2B5EF4-FFF2-40B4-BE49-F238E27FC236}">
                <a16:creationId xmlns:a16="http://schemas.microsoft.com/office/drawing/2014/main" id="{B3FF5A28-12E6-F0BF-C824-B5D0F85127C5}"/>
              </a:ext>
            </a:extLst>
          </p:cNvPr>
          <p:cNvSpPr txBox="1"/>
          <p:nvPr/>
        </p:nvSpPr>
        <p:spPr>
          <a:xfrm>
            <a:off x="57912" y="4516351"/>
            <a:ext cx="6096000" cy="369332"/>
          </a:xfrm>
          <a:prstGeom prst="rect">
            <a:avLst/>
          </a:prstGeom>
          <a:noFill/>
        </p:spPr>
        <p:txBody>
          <a:bodyPr wrap="square">
            <a:spAutoFit/>
          </a:bodyPr>
          <a:lstStyle/>
          <a:p>
            <a:r>
              <a:rPr lang="es-CO" dirty="0">
                <a:hlinkClick r:id="rId3"/>
              </a:rPr>
              <a:t>ACNUR - Asilo y migración</a:t>
            </a:r>
            <a:endParaRPr lang="es-CO" dirty="0"/>
          </a:p>
        </p:txBody>
      </p:sp>
      <p:sp>
        <p:nvSpPr>
          <p:cNvPr id="10" name="CuadroTexto 9">
            <a:extLst>
              <a:ext uri="{FF2B5EF4-FFF2-40B4-BE49-F238E27FC236}">
                <a16:creationId xmlns:a16="http://schemas.microsoft.com/office/drawing/2014/main" id="{7988257A-CD12-B900-6CE5-99A552E40FEF}"/>
              </a:ext>
            </a:extLst>
          </p:cNvPr>
          <p:cNvSpPr txBox="1"/>
          <p:nvPr/>
        </p:nvSpPr>
        <p:spPr>
          <a:xfrm>
            <a:off x="1039368" y="6330867"/>
            <a:ext cx="10654145" cy="369332"/>
          </a:xfrm>
          <a:prstGeom prst="rect">
            <a:avLst/>
          </a:prstGeom>
          <a:noFill/>
        </p:spPr>
        <p:txBody>
          <a:bodyPr wrap="square">
            <a:spAutoFit/>
          </a:bodyPr>
          <a:lstStyle/>
          <a:p>
            <a:r>
              <a:rPr lang="es-MX" dirty="0">
                <a:hlinkClick r:id="rId4"/>
              </a:rPr>
              <a:t>Congreso pregunta al gobierno Duque, qué se hicieron $5 billones de ayuda para inmigrantes - YouTube</a:t>
            </a:r>
            <a:endParaRPr lang="es-CO" dirty="0"/>
          </a:p>
        </p:txBody>
      </p:sp>
    </p:spTree>
    <p:extLst>
      <p:ext uri="{BB962C8B-B14F-4D97-AF65-F5344CB8AC3E}">
        <p14:creationId xmlns:p14="http://schemas.microsoft.com/office/powerpoint/2010/main" val="40418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1BADF74-472E-A857-E456-69F4DB780F0E}"/>
              </a:ext>
            </a:extLst>
          </p:cNvPr>
          <p:cNvSpPr/>
          <p:nvPr/>
        </p:nvSpPr>
        <p:spPr>
          <a:xfrm>
            <a:off x="207819" y="764739"/>
            <a:ext cx="3924482" cy="2022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effectLst>
                  <a:outerShdw blurRad="38100" dist="38100" dir="2700000" algn="tl">
                    <a:srgbClr val="000000">
                      <a:alpha val="43137"/>
                    </a:srgbClr>
                  </a:outerShdw>
                </a:effectLst>
              </a:rPr>
              <a:t>CASO 2. Salvatore Mancuso Prende el ventilador en la JEP </a:t>
            </a:r>
            <a:endParaRPr lang="es-CO" sz="1200" b="1" dirty="0">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B8FC1D55-F6FE-19A0-1BE3-D7BB1315B5A6}"/>
              </a:ext>
            </a:extLst>
          </p:cNvPr>
          <p:cNvSpPr txBox="1"/>
          <p:nvPr/>
        </p:nvSpPr>
        <p:spPr>
          <a:xfrm>
            <a:off x="4793673" y="1776121"/>
            <a:ext cx="6096000" cy="4524315"/>
          </a:xfrm>
          <a:prstGeom prst="rect">
            <a:avLst/>
          </a:prstGeom>
          <a:noFill/>
        </p:spPr>
        <p:txBody>
          <a:bodyPr wrap="square">
            <a:spAutoFit/>
          </a:bodyPr>
          <a:lstStyle/>
          <a:p>
            <a:pPr algn="just"/>
            <a:r>
              <a:rPr lang="es-MX" sz="2400" b="0" i="0" dirty="0">
                <a:solidFill>
                  <a:srgbClr val="333333"/>
                </a:solidFill>
                <a:effectLst/>
                <a:latin typeface="sourcesans"/>
              </a:rPr>
              <a:t>“</a:t>
            </a:r>
            <a:r>
              <a:rPr lang="es-MX" sz="2400" b="1" i="0" dirty="0">
                <a:solidFill>
                  <a:srgbClr val="333333"/>
                </a:solidFill>
                <a:effectLst/>
                <a:latin typeface="sourcesans"/>
              </a:rPr>
              <a:t>Todo ese entramado nos permitió fortalecer el discurso político. Al punto de que llegamos a tener gran parte del Congreso, alcaldes, gobernadores, diputados, concejales. El poder que legamos (sic) a tener fue descomunal”</a:t>
            </a:r>
            <a:r>
              <a:rPr lang="es-MX" sz="2400" b="0" i="0" dirty="0">
                <a:solidFill>
                  <a:srgbClr val="333333"/>
                </a:solidFill>
                <a:effectLst/>
                <a:latin typeface="sourcesans"/>
              </a:rPr>
              <a:t>, sostuvo Mancuso, quien además señaló que las AUC incidieron en elecciones presidenciales y prestaron ayuda a figuras políticas como Jorge Bisbal Martelo, expresidente de Fedegán; Sabas Pretlet de La Vega, exdirector de Fenalco; y ministro de Interior y a la familia Gnecco, en el César.</a:t>
            </a:r>
            <a:endParaRPr lang="es-CO" sz="2400" dirty="0"/>
          </a:p>
        </p:txBody>
      </p:sp>
      <p:sp>
        <p:nvSpPr>
          <p:cNvPr id="8" name="CuadroTexto 7">
            <a:extLst>
              <a:ext uri="{FF2B5EF4-FFF2-40B4-BE49-F238E27FC236}">
                <a16:creationId xmlns:a16="http://schemas.microsoft.com/office/drawing/2014/main" id="{A7B2E512-2C69-6070-0BC7-DA037B825AC4}"/>
              </a:ext>
            </a:extLst>
          </p:cNvPr>
          <p:cNvSpPr txBox="1"/>
          <p:nvPr/>
        </p:nvSpPr>
        <p:spPr>
          <a:xfrm>
            <a:off x="6137564" y="5992659"/>
            <a:ext cx="6096000" cy="307777"/>
          </a:xfrm>
          <a:prstGeom prst="rect">
            <a:avLst/>
          </a:prstGeom>
          <a:noFill/>
        </p:spPr>
        <p:txBody>
          <a:bodyPr wrap="square">
            <a:spAutoFit/>
          </a:bodyPr>
          <a:lstStyle/>
          <a:p>
            <a:r>
              <a:rPr lang="es-MX" sz="1400" dirty="0">
                <a:hlinkClick r:id="rId2"/>
              </a:rPr>
              <a:t>¿Qué dijo Salvatore Mancuso sobre las ‘convivir’ ante la JEP? - AS Colombia</a:t>
            </a:r>
            <a:endParaRPr lang="es-CO" sz="1400" dirty="0"/>
          </a:p>
        </p:txBody>
      </p:sp>
      <p:pic>
        <p:nvPicPr>
          <p:cNvPr id="1026" name="Picture 2" descr="Jurisdicción Especial para la Paz (@JEP_Colombia) / Twitter">
            <a:extLst>
              <a:ext uri="{FF2B5EF4-FFF2-40B4-BE49-F238E27FC236}">
                <a16:creationId xmlns:a16="http://schemas.microsoft.com/office/drawing/2014/main" id="{9D92E0AA-0768-B034-761F-065BF8581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9" y="3074204"/>
            <a:ext cx="4384194" cy="246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8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0466" y="406081"/>
            <a:ext cx="4707671" cy="1225650"/>
          </a:xfrm>
        </p:spPr>
        <p:txBody>
          <a:bodyPr anchor="b">
            <a:normAutofit/>
          </a:bodyPr>
          <a:lstStyle/>
          <a:p>
            <a:r>
              <a:rPr lang="es-CO" sz="3800" b="1" dirty="0">
                <a:solidFill>
                  <a:schemeClr val="tx1"/>
                </a:solidFill>
                <a:effectLst/>
              </a:rPr>
              <a:t>ARTÍCULO 404. CONCUSIÓN</a:t>
            </a:r>
            <a:endParaRPr lang="es-CO" sz="3800" dirty="0">
              <a:solidFill>
                <a:schemeClr val="tx1"/>
              </a:solidFill>
            </a:endParaRPr>
          </a:p>
        </p:txBody>
      </p:sp>
      <p:sp>
        <p:nvSpPr>
          <p:cNvPr id="3" name="Marcador de contenido 2"/>
          <p:cNvSpPr>
            <a:spLocks noGrp="1"/>
          </p:cNvSpPr>
          <p:nvPr>
            <p:ph idx="1"/>
          </p:nvPr>
        </p:nvSpPr>
        <p:spPr>
          <a:xfrm>
            <a:off x="1020467" y="2078182"/>
            <a:ext cx="4707671" cy="3148087"/>
          </a:xfrm>
        </p:spPr>
        <p:txBody>
          <a:bodyPr>
            <a:normAutofit/>
          </a:bodyPr>
          <a:lstStyle/>
          <a:p>
            <a:pPr algn="just"/>
            <a:r>
              <a:rPr lang="es-CO" b="1" dirty="0">
                <a:solidFill>
                  <a:srgbClr val="FF0000"/>
                </a:solidFill>
                <a:effectLst>
                  <a:outerShdw blurRad="38100" dist="38100" dir="2700000" algn="tl">
                    <a:srgbClr val="000000">
                      <a:alpha val="43137"/>
                    </a:srgbClr>
                  </a:outerShdw>
                </a:effectLst>
              </a:rPr>
              <a:t>El servidor público que abusando de su cargo o de sus funciones </a:t>
            </a:r>
            <a:r>
              <a:rPr lang="es-CO" b="1" u="sng" dirty="0">
                <a:solidFill>
                  <a:srgbClr val="FF0000"/>
                </a:solidFill>
                <a:effectLst>
                  <a:outerShdw blurRad="38100" dist="38100" dir="2700000" algn="tl">
                    <a:srgbClr val="000000">
                      <a:alpha val="43137"/>
                    </a:srgbClr>
                  </a:outerShdw>
                </a:effectLst>
              </a:rPr>
              <a:t>constriña o induzca a alguien </a:t>
            </a:r>
            <a:r>
              <a:rPr lang="es-CO" b="1" dirty="0">
                <a:solidFill>
                  <a:srgbClr val="FF0000"/>
                </a:solidFill>
                <a:effectLst>
                  <a:outerShdw blurRad="38100" dist="38100" dir="2700000" algn="tl">
                    <a:srgbClr val="000000">
                      <a:alpha val="43137"/>
                    </a:srgbClr>
                  </a:outerShdw>
                </a:effectLst>
              </a:rPr>
              <a:t>a dar o prometer al mismo servidor o a un tercero, dinero o cualquier otra utilidad indebidos, o los solicite</a:t>
            </a:r>
            <a:r>
              <a:rPr lang="es-CO" b="1" dirty="0">
                <a:solidFill>
                  <a:schemeClr val="tx1"/>
                </a:solidFill>
              </a:rPr>
              <a:t>, </a:t>
            </a:r>
            <a:r>
              <a:rPr lang="es-CO" sz="1700" dirty="0">
                <a:solidFill>
                  <a:schemeClr val="tx1"/>
                </a:solidFill>
              </a:rPr>
              <a:t>incurrirá en prisión de noventa y seis (96) a ciento ochenta (180) meses, multa de sesenta y seis punto sesenta y seis (66.66) a ciento cincuenta (150) salarios mínimos legales mensuales vigentes, e inhabilitación para el ejercicio de derechos y funciones públicas de ochenta (80) a ciento cuarenta y cuatro (144) meses.</a:t>
            </a:r>
            <a:endParaRPr lang="es-CO" dirty="0">
              <a:solidFill>
                <a:schemeClr val="tx1"/>
              </a:solidFill>
            </a:endParaRPr>
          </a:p>
        </p:txBody>
      </p:sp>
      <p:pic>
        <p:nvPicPr>
          <p:cNvPr id="4" name="Imagen 3"/>
          <p:cNvPicPr>
            <a:picLocks noChangeAspect="1"/>
          </p:cNvPicPr>
          <p:nvPr/>
        </p:nvPicPr>
        <p:blipFill rotWithShape="1">
          <a:blip r:embed="rId2"/>
          <a:srcRect l="8939" r="9122"/>
          <a:stretch/>
        </p:blipFill>
        <p:spPr>
          <a:xfrm>
            <a:off x="6735467" y="977900"/>
            <a:ext cx="5037433" cy="4826000"/>
          </a:xfrm>
          <a:prstGeom prst="rect">
            <a:avLst/>
          </a:prstGeom>
        </p:spPr>
      </p:pic>
    </p:spTree>
    <p:extLst>
      <p:ext uri="{BB962C8B-B14F-4D97-AF65-F5344CB8AC3E}">
        <p14:creationId xmlns:p14="http://schemas.microsoft.com/office/powerpoint/2010/main" val="169086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a:extLst>
              <a:ext uri="{FF2B5EF4-FFF2-40B4-BE49-F238E27FC236}">
                <a16:creationId xmlns:a16="http://schemas.microsoft.com/office/drawing/2014/main" id="{F09042E5-145D-DFD8-1606-3CCA9EA10E75}"/>
              </a:ext>
            </a:extLst>
          </p:cNvPr>
          <p:cNvSpPr/>
          <p:nvPr/>
        </p:nvSpPr>
        <p:spPr>
          <a:xfrm>
            <a:off x="6778123" y="170556"/>
            <a:ext cx="3401961" cy="235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10000"/>
          </a:bodyPr>
          <a:lstStyle/>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CASO 4. </a:t>
            </a:r>
          </a:p>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Cartel de la Toga </a:t>
            </a:r>
          </a:p>
        </p:txBody>
      </p:sp>
      <p:pic>
        <p:nvPicPr>
          <p:cNvPr id="6" name="Imagen 5" descr="Imagen que contiene Código QR&#10;&#10;Descripción generada automáticamente">
            <a:extLst>
              <a:ext uri="{FF2B5EF4-FFF2-40B4-BE49-F238E27FC236}">
                <a16:creationId xmlns:a16="http://schemas.microsoft.com/office/drawing/2014/main" id="{5F953344-A06D-816C-02E2-277D723B6A6D}"/>
              </a:ext>
            </a:extLst>
          </p:cNvPr>
          <p:cNvPicPr>
            <a:picLocks noChangeAspect="1"/>
          </p:cNvPicPr>
          <p:nvPr/>
        </p:nvPicPr>
        <p:blipFill>
          <a:blip r:embed="rId2"/>
          <a:stretch>
            <a:fillRect/>
          </a:stretch>
        </p:blipFill>
        <p:spPr>
          <a:xfrm>
            <a:off x="877290" y="447576"/>
            <a:ext cx="4296289" cy="5054156"/>
          </a:xfrm>
          <a:prstGeom prst="rect">
            <a:avLst/>
          </a:prstGeom>
        </p:spPr>
      </p:pic>
      <p:cxnSp>
        <p:nvCxnSpPr>
          <p:cNvPr id="19"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Texto 8">
            <a:extLst>
              <a:ext uri="{FF2B5EF4-FFF2-40B4-BE49-F238E27FC236}">
                <a16:creationId xmlns:a16="http://schemas.microsoft.com/office/drawing/2014/main" id="{AAA0F6E2-186A-20D8-F526-AFDB73754C3D}"/>
              </a:ext>
            </a:extLst>
          </p:cNvPr>
          <p:cNvSpPr txBox="1"/>
          <p:nvPr/>
        </p:nvSpPr>
        <p:spPr>
          <a:xfrm>
            <a:off x="5632785" y="2737795"/>
            <a:ext cx="6100010" cy="3416320"/>
          </a:xfrm>
          <a:prstGeom prst="rect">
            <a:avLst/>
          </a:prstGeom>
          <a:noFill/>
        </p:spPr>
        <p:txBody>
          <a:bodyPr wrap="square">
            <a:spAutoFit/>
          </a:bodyPr>
          <a:lstStyle/>
          <a:p>
            <a:pPr algn="just"/>
            <a:r>
              <a:rPr lang="es-MX" b="0" i="0" dirty="0">
                <a:effectLst/>
                <a:latin typeface="Lucida Sans" panose="020B0602030504020204" pitchFamily="34" charset="0"/>
              </a:rPr>
              <a:t>En esa fecha, la Corte condenó a Gustavo Moreno (Exfiscal anticorrupción) por los delitos de concusión y utilización indebida de información oficial privilegiada, sentenciándolo a una pena 4 años, 10 meses y 15 días de prisión. Esto por haber usado su cargo para solicitar dinero al exgobernador de Córdoba Alejandro </a:t>
            </a:r>
            <a:r>
              <a:rPr lang="es-MX" b="0" i="0" dirty="0" err="1">
                <a:effectLst/>
                <a:latin typeface="Lucida Sans" panose="020B0602030504020204" pitchFamily="34" charset="0"/>
              </a:rPr>
              <a:t>Lyons</a:t>
            </a:r>
            <a:r>
              <a:rPr lang="es-MX" b="0" i="0" dirty="0">
                <a:effectLst/>
                <a:latin typeface="Lucida Sans" panose="020B0602030504020204" pitchFamily="34" charset="0"/>
              </a:rPr>
              <a:t> </a:t>
            </a:r>
            <a:r>
              <a:rPr lang="es-MX" b="0" i="0" dirty="0" err="1">
                <a:effectLst/>
                <a:latin typeface="Lucida Sans" panose="020B0602030504020204" pitchFamily="34" charset="0"/>
              </a:rPr>
              <a:t>Muskus</a:t>
            </a:r>
            <a:r>
              <a:rPr lang="es-MX" b="0" i="0" dirty="0">
                <a:effectLst/>
                <a:latin typeface="Lucida Sans" panose="020B0602030504020204" pitchFamily="34" charset="0"/>
              </a:rPr>
              <a:t> a cambio de entregarle información privilegiada y obstruir las investigaciones adelantadas en su contra en la Fiscalía General de la Nación. Esta sanción fue confirmada en junio del 2020, cuando se resolvió la impugnación especial.</a:t>
            </a:r>
            <a:endParaRPr lang="es-CO" dirty="0"/>
          </a:p>
        </p:txBody>
      </p:sp>
      <p:sp>
        <p:nvSpPr>
          <p:cNvPr id="12" name="CuadroTexto 11">
            <a:extLst>
              <a:ext uri="{FF2B5EF4-FFF2-40B4-BE49-F238E27FC236}">
                <a16:creationId xmlns:a16="http://schemas.microsoft.com/office/drawing/2014/main" id="{AEE3E134-7B77-01E7-754E-EADE64DB9FBD}"/>
              </a:ext>
            </a:extLst>
          </p:cNvPr>
          <p:cNvSpPr txBox="1"/>
          <p:nvPr/>
        </p:nvSpPr>
        <p:spPr>
          <a:xfrm>
            <a:off x="166635" y="5929278"/>
            <a:ext cx="11842249" cy="338554"/>
          </a:xfrm>
          <a:prstGeom prst="rect">
            <a:avLst/>
          </a:prstGeom>
          <a:noFill/>
        </p:spPr>
        <p:txBody>
          <a:bodyPr wrap="square">
            <a:spAutoFit/>
          </a:bodyPr>
          <a:lstStyle/>
          <a:p>
            <a:r>
              <a:rPr lang="es-MX" sz="1600" dirty="0">
                <a:hlinkClick r:id="rId3"/>
              </a:rPr>
              <a:t>Sala Penal concede la libertad del exfiscal anticorrupción Luis Gustavo Moreno por pena cumplida | Corte (cortesuprema.gov.co)</a:t>
            </a:r>
            <a:endParaRPr lang="es-CO" sz="1600" dirty="0"/>
          </a:p>
        </p:txBody>
      </p:sp>
    </p:spTree>
    <p:extLst>
      <p:ext uri="{BB962C8B-B14F-4D97-AF65-F5344CB8AC3E}">
        <p14:creationId xmlns:p14="http://schemas.microsoft.com/office/powerpoint/2010/main" val="127526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3" y="209962"/>
            <a:ext cx="10353762" cy="970450"/>
          </a:xfrm>
        </p:spPr>
        <p:txBody>
          <a:bodyPr>
            <a:normAutofit/>
          </a:bodyPr>
          <a:lstStyle/>
          <a:p>
            <a:r>
              <a:rPr lang="es-CO" sz="4400" b="1" dirty="0"/>
              <a:t>COHECHO </a:t>
            </a:r>
            <a:r>
              <a:rPr lang="es-CO" sz="3200" b="1" dirty="0"/>
              <a:t>(Arts. 405-407)</a:t>
            </a:r>
            <a:endParaRPr lang="es-CO" sz="4400" b="1" dirty="0"/>
          </a:p>
        </p:txBody>
      </p:sp>
      <p:sp>
        <p:nvSpPr>
          <p:cNvPr id="3" name="Marcador de texto 2"/>
          <p:cNvSpPr>
            <a:spLocks noGrp="1"/>
          </p:cNvSpPr>
          <p:nvPr>
            <p:ph type="body" idx="1"/>
          </p:nvPr>
        </p:nvSpPr>
        <p:spPr>
          <a:xfrm>
            <a:off x="1052518" y="1427118"/>
            <a:ext cx="3387665" cy="288131"/>
          </a:xfrm>
        </p:spPr>
        <p:txBody>
          <a:bodyPr/>
          <a:lstStyle/>
          <a:p>
            <a:r>
              <a:rPr lang="es-CO" b="1" dirty="0">
                <a:solidFill>
                  <a:schemeClr val="tx1"/>
                </a:solidFill>
                <a:effectLst/>
              </a:rPr>
              <a:t>PROPIO - 405 </a:t>
            </a:r>
            <a:endParaRPr lang="es-CO" dirty="0">
              <a:solidFill>
                <a:schemeClr val="tx1"/>
              </a:solidFill>
            </a:endParaRPr>
          </a:p>
        </p:txBody>
      </p:sp>
      <p:sp>
        <p:nvSpPr>
          <p:cNvPr id="4" name="Marcador de texto 3"/>
          <p:cNvSpPr>
            <a:spLocks noGrp="1"/>
          </p:cNvSpPr>
          <p:nvPr>
            <p:ph type="body" sz="half" idx="15"/>
          </p:nvPr>
        </p:nvSpPr>
        <p:spPr>
          <a:xfrm>
            <a:off x="913795" y="3422650"/>
            <a:ext cx="3300984" cy="3219450"/>
          </a:xfrm>
        </p:spPr>
        <p:txBody>
          <a:bodyPr>
            <a:noAutofit/>
          </a:bodyPr>
          <a:lstStyle/>
          <a:p>
            <a:pPr algn="just"/>
            <a:r>
              <a:rPr lang="es-CO" sz="1800" b="1" dirty="0">
                <a:solidFill>
                  <a:srgbClr val="FF0000"/>
                </a:solidFill>
                <a:effectLst>
                  <a:outerShdw blurRad="38100" dist="38100" dir="2700000" algn="tl">
                    <a:srgbClr val="000000">
                      <a:alpha val="43137"/>
                    </a:srgbClr>
                  </a:outerShdw>
                </a:effectLst>
              </a:rPr>
              <a:t>El servidor público que </a:t>
            </a:r>
            <a:r>
              <a:rPr lang="es-CO" sz="1800" b="1" u="sng" dirty="0">
                <a:solidFill>
                  <a:srgbClr val="FF0000"/>
                </a:solidFill>
                <a:effectLst>
                  <a:outerShdw blurRad="38100" dist="38100" dir="2700000" algn="tl">
                    <a:srgbClr val="000000">
                      <a:alpha val="43137"/>
                    </a:srgbClr>
                  </a:outerShdw>
                </a:effectLst>
              </a:rPr>
              <a:t>reciba </a:t>
            </a:r>
            <a:r>
              <a:rPr lang="es-CO" sz="1800" b="1" dirty="0">
                <a:solidFill>
                  <a:srgbClr val="FF0000"/>
                </a:solidFill>
                <a:effectLst>
                  <a:outerShdw blurRad="38100" dist="38100" dir="2700000" algn="tl">
                    <a:srgbClr val="000000">
                      <a:alpha val="43137"/>
                    </a:srgbClr>
                  </a:outerShdw>
                </a:effectLst>
              </a:rPr>
              <a:t>para sí o para otro, dinero u otra utilidad, </a:t>
            </a:r>
            <a:r>
              <a:rPr lang="es-CO" sz="1800" b="1" u="sng" dirty="0">
                <a:solidFill>
                  <a:srgbClr val="FF0000"/>
                </a:solidFill>
                <a:effectLst>
                  <a:outerShdw blurRad="38100" dist="38100" dir="2700000" algn="tl">
                    <a:srgbClr val="000000">
                      <a:alpha val="43137"/>
                    </a:srgbClr>
                  </a:outerShdw>
                </a:effectLst>
              </a:rPr>
              <a:t>o acepte</a:t>
            </a:r>
            <a:r>
              <a:rPr lang="es-CO" sz="1800" b="1" dirty="0">
                <a:solidFill>
                  <a:srgbClr val="FF0000"/>
                </a:solidFill>
                <a:effectLst>
                  <a:outerShdw blurRad="38100" dist="38100" dir="2700000" algn="tl">
                    <a:srgbClr val="000000">
                      <a:alpha val="43137"/>
                    </a:srgbClr>
                  </a:outerShdw>
                </a:effectLst>
              </a:rPr>
              <a:t> promesa remuneratoria, directa o indirectamente, </a:t>
            </a:r>
            <a:r>
              <a:rPr lang="es-CO" sz="1800" b="1" u="sng" dirty="0">
                <a:solidFill>
                  <a:srgbClr val="FF0000"/>
                </a:solidFill>
                <a:effectLst>
                  <a:outerShdw blurRad="38100" dist="38100" dir="2700000" algn="tl">
                    <a:srgbClr val="000000">
                      <a:alpha val="43137"/>
                    </a:srgbClr>
                  </a:outerShdw>
                </a:effectLst>
              </a:rPr>
              <a:t>para retardar u omitir un acto propio de su cargo, o para ejecutar uno contrario a sus deberes oficiales</a:t>
            </a:r>
            <a:r>
              <a:rPr lang="es-CO" sz="1800" u="sng" dirty="0">
                <a:effectLst/>
              </a:rPr>
              <a:t>,</a:t>
            </a:r>
            <a:r>
              <a:rPr lang="es-CO" sz="1800" dirty="0">
                <a:effectLst/>
              </a:rPr>
              <a:t> </a:t>
            </a:r>
            <a:r>
              <a:rPr lang="es-CO" sz="1600" dirty="0">
                <a:effectLst/>
              </a:rPr>
              <a:t>incurrirá en prisión de 80 a 144 meses, multa de 66.66 a 150 SMLMV, e inhabilitación para el ejercicio de derechos y funciones públicas de  80 a 144 meses.</a:t>
            </a:r>
            <a:endParaRPr lang="es-CO" sz="1800" dirty="0"/>
          </a:p>
        </p:txBody>
      </p:sp>
      <p:sp>
        <p:nvSpPr>
          <p:cNvPr id="5" name="Marcador de texto 4"/>
          <p:cNvSpPr>
            <a:spLocks noGrp="1"/>
          </p:cNvSpPr>
          <p:nvPr>
            <p:ph type="body" sz="quarter" idx="3"/>
          </p:nvPr>
        </p:nvSpPr>
        <p:spPr>
          <a:xfrm>
            <a:off x="4440184" y="1490020"/>
            <a:ext cx="3300984" cy="288131"/>
          </a:xfrm>
        </p:spPr>
        <p:txBody>
          <a:bodyPr/>
          <a:lstStyle/>
          <a:p>
            <a:r>
              <a:rPr lang="es-CO" b="1" dirty="0">
                <a:solidFill>
                  <a:schemeClr val="tx1"/>
                </a:solidFill>
                <a:effectLst/>
              </a:rPr>
              <a:t>IMPROPIO - 406</a:t>
            </a:r>
            <a:endParaRPr lang="es-CO" dirty="0">
              <a:solidFill>
                <a:schemeClr val="tx1"/>
              </a:solidFill>
            </a:endParaRPr>
          </a:p>
        </p:txBody>
      </p:sp>
      <p:sp>
        <p:nvSpPr>
          <p:cNvPr id="6" name="Marcador de texto 5"/>
          <p:cNvSpPr>
            <a:spLocks noGrp="1"/>
          </p:cNvSpPr>
          <p:nvPr>
            <p:ph type="body" sz="half" idx="16"/>
          </p:nvPr>
        </p:nvSpPr>
        <p:spPr>
          <a:xfrm>
            <a:off x="4440183" y="1775724"/>
            <a:ext cx="3300984" cy="3824976"/>
          </a:xfrm>
        </p:spPr>
        <p:txBody>
          <a:bodyPr>
            <a:noAutofit/>
          </a:bodyPr>
          <a:lstStyle/>
          <a:p>
            <a:pPr algn="just"/>
            <a:r>
              <a:rPr lang="es-CO" sz="1800" b="1" u="sng" dirty="0">
                <a:solidFill>
                  <a:srgbClr val="FF0000"/>
                </a:solidFill>
                <a:effectLst>
                  <a:outerShdw blurRad="38100" dist="38100" dir="2700000" algn="tl">
                    <a:srgbClr val="000000">
                      <a:alpha val="43137"/>
                    </a:srgbClr>
                  </a:outerShdw>
                </a:effectLst>
              </a:rPr>
              <a:t>El servidor público que acepte para sí o para otro, dinero u otra utilidad o promesa remuneratoria, directa o indirecta</a:t>
            </a:r>
            <a:r>
              <a:rPr lang="es-CO" sz="1800" b="1" dirty="0">
                <a:solidFill>
                  <a:srgbClr val="FF0000"/>
                </a:solidFill>
                <a:effectLst>
                  <a:outerShdw blurRad="38100" dist="38100" dir="2700000" algn="tl">
                    <a:srgbClr val="000000">
                      <a:alpha val="43137"/>
                    </a:srgbClr>
                  </a:outerShdw>
                </a:effectLst>
              </a:rPr>
              <a:t>, por acto que deba ejecutar en el desempeño de sus funciones</a:t>
            </a:r>
            <a:r>
              <a:rPr lang="es-CO" sz="1800" b="1" dirty="0"/>
              <a:t>,</a:t>
            </a:r>
            <a:r>
              <a:rPr lang="es-CO" sz="1800" dirty="0"/>
              <a:t> </a:t>
            </a:r>
            <a:r>
              <a:rPr lang="es-CO" dirty="0"/>
              <a:t>incurrirá en prisión de 64 a 126 meses, multa de 66.66 a 150 SMLMV, e inhabilitación para el ejercicio de derechos y funciones públicas de 80 a 144 meses.</a:t>
            </a:r>
          </a:p>
          <a:p>
            <a:pPr algn="just"/>
            <a:r>
              <a:rPr lang="es-CO" sz="1800" b="1" dirty="0">
                <a:solidFill>
                  <a:srgbClr val="FF0000"/>
                </a:solidFill>
                <a:effectLst>
                  <a:outerShdw blurRad="38100" dist="38100" dir="2700000" algn="tl">
                    <a:srgbClr val="000000">
                      <a:alpha val="43137"/>
                    </a:srgbClr>
                  </a:outerShdw>
                </a:effectLst>
              </a:rPr>
              <a:t>El servidor público que </a:t>
            </a:r>
            <a:r>
              <a:rPr lang="es-CO" sz="1800" b="1" u="sng" dirty="0">
                <a:solidFill>
                  <a:srgbClr val="FF0000"/>
                </a:solidFill>
                <a:effectLst>
                  <a:outerShdw blurRad="38100" dist="38100" dir="2700000" algn="tl">
                    <a:srgbClr val="000000">
                      <a:alpha val="43137"/>
                    </a:srgbClr>
                  </a:outerShdw>
                </a:effectLst>
              </a:rPr>
              <a:t>reciba dinero u otra utilidad de persona que tenga interés en asunto sometido a su conocimiento</a:t>
            </a:r>
            <a:r>
              <a:rPr lang="es-CO" sz="1800" dirty="0"/>
              <a:t>, </a:t>
            </a:r>
            <a:r>
              <a:rPr lang="es-CO" dirty="0"/>
              <a:t>incurrirá en prisión de 32 a 90 meses, multa de 40 a 75 SMLMV, e inhabilitación para el ejercicio de derechos y funciones públicas por 80 meses.</a:t>
            </a:r>
            <a:endParaRPr lang="es-CO" sz="1800" dirty="0"/>
          </a:p>
        </p:txBody>
      </p:sp>
      <p:sp>
        <p:nvSpPr>
          <p:cNvPr id="7" name="Marcador de texto 6"/>
          <p:cNvSpPr>
            <a:spLocks noGrp="1"/>
          </p:cNvSpPr>
          <p:nvPr>
            <p:ph type="body" sz="quarter" idx="13"/>
          </p:nvPr>
        </p:nvSpPr>
        <p:spPr>
          <a:xfrm>
            <a:off x="7890541" y="1189937"/>
            <a:ext cx="3719568" cy="576262"/>
          </a:xfrm>
        </p:spPr>
        <p:txBody>
          <a:bodyPr/>
          <a:lstStyle/>
          <a:p>
            <a:r>
              <a:rPr lang="es-CO" b="1" dirty="0">
                <a:solidFill>
                  <a:schemeClr val="tx1"/>
                </a:solidFill>
              </a:rPr>
              <a:t>POR DAR U OFRECER - 407</a:t>
            </a:r>
          </a:p>
        </p:txBody>
      </p:sp>
      <p:sp>
        <p:nvSpPr>
          <p:cNvPr id="8" name="Marcador de texto 7"/>
          <p:cNvSpPr>
            <a:spLocks noGrp="1"/>
          </p:cNvSpPr>
          <p:nvPr>
            <p:ph type="body" sz="half" idx="17"/>
          </p:nvPr>
        </p:nvSpPr>
        <p:spPr>
          <a:xfrm>
            <a:off x="7966572" y="3559507"/>
            <a:ext cx="3300984" cy="3219450"/>
          </a:xfrm>
        </p:spPr>
        <p:txBody>
          <a:bodyPr>
            <a:noAutofit/>
          </a:bodyPr>
          <a:lstStyle/>
          <a:p>
            <a:pPr algn="just"/>
            <a:r>
              <a:rPr lang="es-CO" sz="1800" b="1" u="sng" dirty="0">
                <a:solidFill>
                  <a:srgbClr val="FF0000"/>
                </a:solidFill>
                <a:effectLst>
                  <a:outerShdw blurRad="38100" dist="38100" dir="2700000" algn="tl">
                    <a:srgbClr val="000000">
                      <a:alpha val="43137"/>
                    </a:srgbClr>
                  </a:outerShdw>
                </a:effectLst>
              </a:rPr>
              <a:t>El que dé u ofrezca dinero u otra utilidad a servidor público, </a:t>
            </a:r>
            <a:r>
              <a:rPr lang="es-CO" sz="1800" dirty="0">
                <a:effectLst/>
              </a:rPr>
              <a:t>en los casos previstos en los dos artículos anteriores, incurrirá en prisión de 48 a 108 meses, multa de 66.66 a 150 SMLMV, e inhabilitación para el ejercicio de derechos y funciones públicas de 80 a 144 meses.</a:t>
            </a:r>
            <a:endParaRPr lang="es-CO" sz="1800" dirty="0"/>
          </a:p>
        </p:txBody>
      </p:sp>
      <p:pic>
        <p:nvPicPr>
          <p:cNvPr id="9" name="Imagen 8"/>
          <p:cNvPicPr>
            <a:picLocks noChangeAspect="1"/>
          </p:cNvPicPr>
          <p:nvPr/>
        </p:nvPicPr>
        <p:blipFill>
          <a:blip r:embed="rId2"/>
          <a:stretch>
            <a:fillRect/>
          </a:stretch>
        </p:blipFill>
        <p:spPr>
          <a:xfrm>
            <a:off x="1254599" y="1728267"/>
            <a:ext cx="2619375" cy="1743075"/>
          </a:xfrm>
          <a:prstGeom prst="rect">
            <a:avLst/>
          </a:prstGeom>
          <a:ln>
            <a:noFill/>
          </a:ln>
          <a:effectLst>
            <a:softEdge rad="112500"/>
          </a:effectLst>
        </p:spPr>
      </p:pic>
      <p:pic>
        <p:nvPicPr>
          <p:cNvPr id="12" name="Imagen 11"/>
          <p:cNvPicPr>
            <a:picLocks noChangeAspect="1"/>
          </p:cNvPicPr>
          <p:nvPr/>
        </p:nvPicPr>
        <p:blipFill>
          <a:blip r:embed="rId3"/>
          <a:stretch>
            <a:fillRect/>
          </a:stretch>
        </p:blipFill>
        <p:spPr>
          <a:xfrm>
            <a:off x="8163871" y="2024807"/>
            <a:ext cx="2754324" cy="1667896"/>
          </a:xfrm>
          <a:prstGeom prst="rect">
            <a:avLst/>
          </a:prstGeom>
          <a:ln>
            <a:noFill/>
          </a:ln>
          <a:effectLst>
            <a:softEdge rad="112500"/>
          </a:effectLst>
        </p:spPr>
      </p:pic>
      <p:pic>
        <p:nvPicPr>
          <p:cNvPr id="13" name="Imagen 12"/>
          <p:cNvPicPr>
            <a:picLocks noChangeAspect="1"/>
          </p:cNvPicPr>
          <p:nvPr/>
        </p:nvPicPr>
        <p:blipFill>
          <a:blip r:embed="rId4"/>
          <a:stretch>
            <a:fillRect/>
          </a:stretch>
        </p:blipFill>
        <p:spPr>
          <a:xfrm>
            <a:off x="5651460" y="5756939"/>
            <a:ext cx="878429" cy="1022018"/>
          </a:xfrm>
          <a:prstGeom prst="rect">
            <a:avLst/>
          </a:prstGeom>
          <a:ln>
            <a:noFill/>
          </a:ln>
          <a:effectLst>
            <a:softEdge rad="112500"/>
          </a:effectLst>
        </p:spPr>
      </p:pic>
    </p:spTree>
    <p:extLst>
      <p:ext uri="{BB962C8B-B14F-4D97-AF65-F5344CB8AC3E}">
        <p14:creationId xmlns:p14="http://schemas.microsoft.com/office/powerpoint/2010/main" val="58935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8C0E5945-338C-4BBE-1F9A-4D4DE516F4C4}"/>
              </a:ext>
            </a:extLst>
          </p:cNvPr>
          <p:cNvSpPr/>
          <p:nvPr/>
        </p:nvSpPr>
        <p:spPr>
          <a:xfrm>
            <a:off x="-1" y="4130257"/>
            <a:ext cx="4001315" cy="2155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a:bodyPr>
          <a:lstStyle/>
          <a:p>
            <a:pPr algn="ctr" defTabSz="914400">
              <a:lnSpc>
                <a:spcPct val="85000"/>
              </a:lnSpc>
              <a:spcBef>
                <a:spcPct val="0"/>
              </a:spcBef>
              <a:spcAft>
                <a:spcPts val="600"/>
              </a:spcAft>
            </a:pPr>
            <a:r>
              <a:rPr lang="en-US" sz="3400" b="1" spc="-5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CASO 5. CARRUSEL DE LA CONTRATACIÓN  </a:t>
            </a:r>
          </a:p>
        </p:txBody>
      </p:sp>
      <p:pic>
        <p:nvPicPr>
          <p:cNvPr id="5" name="Marcador de contenido 4" descr="Diagrama&#10;&#10;Descripción generada automáticamente con confianza media">
            <a:extLst>
              <a:ext uri="{FF2B5EF4-FFF2-40B4-BE49-F238E27FC236}">
                <a16:creationId xmlns:a16="http://schemas.microsoft.com/office/drawing/2014/main" id="{DA45F607-179D-B7C6-6214-DD12E759CDDD}"/>
              </a:ext>
            </a:extLst>
          </p:cNvPr>
          <p:cNvPicPr>
            <a:picLocks noChangeAspect="1"/>
          </p:cNvPicPr>
          <p:nvPr/>
        </p:nvPicPr>
        <p:blipFill>
          <a:blip r:embed="rId2"/>
          <a:stretch>
            <a:fillRect/>
          </a:stretch>
        </p:blipFill>
        <p:spPr>
          <a:xfrm>
            <a:off x="0" y="217322"/>
            <a:ext cx="4001315" cy="3025708"/>
          </a:xfrm>
          <a:prstGeom prst="rect">
            <a:avLst/>
          </a:prstGeom>
        </p:spPr>
      </p:pic>
      <p:sp>
        <p:nvSpPr>
          <p:cNvPr id="36" name="Content Placeholder 35">
            <a:extLst>
              <a:ext uri="{FF2B5EF4-FFF2-40B4-BE49-F238E27FC236}">
                <a16:creationId xmlns:a16="http://schemas.microsoft.com/office/drawing/2014/main" id="{BB9278EF-E408-2FB4-69FE-9823428AC606}"/>
              </a:ext>
            </a:extLst>
          </p:cNvPr>
          <p:cNvSpPr>
            <a:spLocks noGrp="1"/>
          </p:cNvSpPr>
          <p:nvPr>
            <p:ph idx="1"/>
          </p:nvPr>
        </p:nvSpPr>
        <p:spPr>
          <a:xfrm>
            <a:off x="4451684" y="345393"/>
            <a:ext cx="7002379" cy="4948502"/>
          </a:xfrm>
        </p:spPr>
        <p:txBody>
          <a:bodyPr vert="horz" lIns="0" tIns="45720" rIns="0" bIns="45720" rtlCol="0">
            <a:noAutofit/>
          </a:bodyPr>
          <a:lstStyle/>
          <a:p>
            <a:pPr algn="just">
              <a:lnSpc>
                <a:spcPct val="100000"/>
              </a:lnSpc>
            </a:pPr>
            <a:r>
              <a:rPr lang="es-MX" sz="2200" b="1" dirty="0">
                <a:solidFill>
                  <a:srgbClr val="000000"/>
                </a:solidFill>
              </a:rPr>
              <a:t>C</a:t>
            </a:r>
            <a:r>
              <a:rPr lang="es-MX" sz="2200" b="1" i="0" dirty="0">
                <a:solidFill>
                  <a:srgbClr val="000000"/>
                </a:solidFill>
                <a:effectLst/>
              </a:rPr>
              <a:t>ontrato de obra pública </a:t>
            </a:r>
            <a:r>
              <a:rPr lang="es-MX" sz="2200" b="1" i="0" dirty="0" err="1">
                <a:solidFill>
                  <a:srgbClr val="000000"/>
                </a:solidFill>
                <a:effectLst/>
              </a:rPr>
              <a:t>No°</a:t>
            </a:r>
            <a:r>
              <a:rPr lang="es-MX" sz="2200" b="1" i="0" dirty="0">
                <a:solidFill>
                  <a:srgbClr val="000000"/>
                </a:solidFill>
                <a:effectLst/>
              </a:rPr>
              <a:t> 137 de 2007, suscrito entre el Instituto de Desarrollo Urbano (IDU) </a:t>
            </a:r>
            <a:r>
              <a:rPr lang="es-MX" sz="2200" b="0" i="0" dirty="0">
                <a:solidFill>
                  <a:srgbClr val="000000"/>
                </a:solidFill>
                <a:effectLst/>
              </a:rPr>
              <a:t>y la Sociedad Grupo Empresarial Vías Bogotá S.A.S., cuyo objeto era la ejecución de obras de la Fase III de Transmilenio. </a:t>
            </a:r>
          </a:p>
          <a:p>
            <a:pPr marL="0" indent="0" algn="just">
              <a:lnSpc>
                <a:spcPct val="100000"/>
              </a:lnSpc>
              <a:buNone/>
            </a:pPr>
            <a:endParaRPr lang="es-MX" sz="2200" b="0" i="0" dirty="0">
              <a:solidFill>
                <a:srgbClr val="000000"/>
              </a:solidFill>
              <a:effectLst/>
            </a:endParaRPr>
          </a:p>
          <a:p>
            <a:pPr marL="0" indent="0" algn="just">
              <a:lnSpc>
                <a:spcPct val="100000"/>
              </a:lnSpc>
              <a:buNone/>
            </a:pPr>
            <a:r>
              <a:rPr lang="es-MX" sz="2200" b="0" i="0" dirty="0">
                <a:solidFill>
                  <a:srgbClr val="000000"/>
                </a:solidFill>
                <a:effectLst/>
              </a:rPr>
              <a:t>En este asunto intervinieron: políticos, funcionarios públicos y contratistas (hermanos NULE). </a:t>
            </a:r>
          </a:p>
          <a:p>
            <a:pPr marL="0" indent="0" algn="just">
              <a:lnSpc>
                <a:spcPct val="100000"/>
              </a:lnSpc>
              <a:buNone/>
            </a:pPr>
            <a:endParaRPr lang="es-MX" sz="2200" dirty="0">
              <a:solidFill>
                <a:srgbClr val="000000"/>
              </a:solidFill>
            </a:endParaRPr>
          </a:p>
          <a:p>
            <a:pPr marL="0" indent="0" algn="just">
              <a:lnSpc>
                <a:spcPct val="100000"/>
              </a:lnSpc>
              <a:buNone/>
            </a:pPr>
            <a:r>
              <a:rPr lang="es-MX" sz="2200" dirty="0">
                <a:solidFill>
                  <a:srgbClr val="000000"/>
                </a:solidFill>
              </a:rPr>
              <a:t>Ex - Alcalde de Bogotá., Ex - personero de la ciudad, Ex - contralor de Bogotá, Ex concejales., Ex – Congresistas (representantes y senadores), Ex – Directora del IDU, Ex – secretario de Salud, Empresarios. </a:t>
            </a:r>
          </a:p>
          <a:p>
            <a:pPr marL="0" indent="0" algn="just">
              <a:lnSpc>
                <a:spcPct val="100000"/>
              </a:lnSpc>
              <a:buNone/>
            </a:pPr>
            <a:endParaRPr lang="es-MX" sz="2200" dirty="0">
              <a:solidFill>
                <a:srgbClr val="000000"/>
              </a:solidFill>
            </a:endParaRPr>
          </a:p>
        </p:txBody>
      </p:sp>
      <p:sp>
        <p:nvSpPr>
          <p:cNvPr id="7" name="CuadroTexto 6">
            <a:extLst>
              <a:ext uri="{FF2B5EF4-FFF2-40B4-BE49-F238E27FC236}">
                <a16:creationId xmlns:a16="http://schemas.microsoft.com/office/drawing/2014/main" id="{B4CA304C-8547-65CC-4969-1A3D5696D796}"/>
              </a:ext>
            </a:extLst>
          </p:cNvPr>
          <p:cNvSpPr txBox="1"/>
          <p:nvPr/>
        </p:nvSpPr>
        <p:spPr>
          <a:xfrm>
            <a:off x="0" y="3429000"/>
            <a:ext cx="6096000" cy="369332"/>
          </a:xfrm>
          <a:prstGeom prst="rect">
            <a:avLst/>
          </a:prstGeom>
          <a:noFill/>
        </p:spPr>
        <p:txBody>
          <a:bodyPr wrap="square">
            <a:spAutoFit/>
          </a:bodyPr>
          <a:lstStyle/>
          <a:p>
            <a:r>
              <a:rPr lang="es-MX" dirty="0">
                <a:hlinkClick r:id="rId3"/>
              </a:rPr>
              <a:t>Carrusel de la contratación (elheraldo.co)</a:t>
            </a:r>
            <a:endParaRPr lang="es-CO" dirty="0"/>
          </a:p>
        </p:txBody>
      </p:sp>
    </p:spTree>
    <p:extLst>
      <p:ext uri="{BB962C8B-B14F-4D97-AF65-F5344CB8AC3E}">
        <p14:creationId xmlns:p14="http://schemas.microsoft.com/office/powerpoint/2010/main" val="1909962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326DC-8256-1BB0-33DF-FB16AF936AEA}"/>
              </a:ext>
            </a:extLst>
          </p:cNvPr>
          <p:cNvSpPr>
            <a:spLocks noGrp="1"/>
          </p:cNvSpPr>
          <p:nvPr>
            <p:ph type="title"/>
          </p:nvPr>
        </p:nvSpPr>
        <p:spPr/>
        <p:txBody>
          <a:bodyPr>
            <a:noAutofit/>
          </a:bodyPr>
          <a:lstStyle/>
          <a:p>
            <a:r>
              <a:rPr lang="es-CO" sz="4000" b="0" i="0" dirty="0">
                <a:solidFill>
                  <a:srgbClr val="666666"/>
                </a:solidFill>
                <a:effectLst/>
                <a:latin typeface="Lucida Sans" panose="020B0602030504020204" pitchFamily="34" charset="0"/>
              </a:rPr>
              <a:t>Corte Suprema de Justicia, Sala de </a:t>
            </a:r>
            <a:r>
              <a:rPr lang="es-CO" sz="4000" dirty="0">
                <a:solidFill>
                  <a:srgbClr val="666666"/>
                </a:solidFill>
                <a:latin typeface="Lucida Sans" panose="020B0602030504020204" pitchFamily="34" charset="0"/>
              </a:rPr>
              <a:t>C</a:t>
            </a:r>
            <a:r>
              <a:rPr lang="es-CO" sz="4000" b="0" i="0" dirty="0">
                <a:solidFill>
                  <a:srgbClr val="666666"/>
                </a:solidFill>
                <a:effectLst/>
                <a:latin typeface="Lucida Sans" panose="020B0602030504020204" pitchFamily="34" charset="0"/>
              </a:rPr>
              <a:t>asación penal, sentencia SP3807-2022</a:t>
            </a:r>
            <a:endParaRPr lang="es-CO" sz="4000" dirty="0"/>
          </a:p>
        </p:txBody>
      </p:sp>
      <p:sp>
        <p:nvSpPr>
          <p:cNvPr id="3" name="Marcador de contenido 2">
            <a:extLst>
              <a:ext uri="{FF2B5EF4-FFF2-40B4-BE49-F238E27FC236}">
                <a16:creationId xmlns:a16="http://schemas.microsoft.com/office/drawing/2014/main" id="{858E9DEC-EF9A-2DB6-093E-A57470E0BBF5}"/>
              </a:ext>
            </a:extLst>
          </p:cNvPr>
          <p:cNvSpPr>
            <a:spLocks noGrp="1"/>
          </p:cNvSpPr>
          <p:nvPr>
            <p:ph idx="1"/>
          </p:nvPr>
        </p:nvSpPr>
        <p:spPr>
          <a:xfrm>
            <a:off x="768667" y="1960034"/>
            <a:ext cx="10058400" cy="4023360"/>
          </a:xfrm>
        </p:spPr>
        <p:txBody>
          <a:bodyPr>
            <a:normAutofit fontScale="92500" lnSpcReduction="20000"/>
          </a:bodyPr>
          <a:lstStyle/>
          <a:p>
            <a:pPr algn="just"/>
            <a:r>
              <a:rPr lang="es-MX" b="0" i="0" dirty="0">
                <a:solidFill>
                  <a:schemeClr val="tx1"/>
                </a:solidFill>
                <a:effectLst/>
                <a:latin typeface="Times New Roman" panose="02020603050405020304" pitchFamily="18" charset="0"/>
                <a:cs typeface="Times New Roman" panose="02020603050405020304" pitchFamily="18" charset="0"/>
              </a:rPr>
              <a:t>A juicio de la Corte, Samuel Moreno “cometió -entre otros- el delito de cohecho … pues acordó la obtención de grandes beneficios económicos a cambio de favorecer a los contratistas que colaboraron con dinero y políticamente en su campaña para conseguir ser elegido como Alcalde de Bogotá”.</a:t>
            </a:r>
          </a:p>
          <a:p>
            <a:pPr algn="just"/>
            <a:r>
              <a:rPr lang="es-MX" b="0" i="0" dirty="0">
                <a:solidFill>
                  <a:schemeClr val="tx1"/>
                </a:solidFill>
                <a:effectLst/>
                <a:latin typeface="Times New Roman" panose="02020603050405020304" pitchFamily="18" charset="0"/>
                <a:cs typeface="Times New Roman" panose="02020603050405020304" pitchFamily="18" charset="0"/>
              </a:rPr>
              <a:t>Sin embargo, frente al delito de peculado tuvo en cuenta como hecho sobreviniente la decisión judicial que hizo tránsito a cosa juzgada mediante la cual se absolvió a la directora del IDU, Liliana Pardo, por este mismo comportamiento atribuido al entonces Alcalde Mayor. En ese fallo, del 7 de febrero de 2020, </a:t>
            </a:r>
            <a:r>
              <a:rPr lang="es-MX" b="1"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declaró que en la cesión del contrato 137 de 2007 el Distrito no perdió dinero</a:t>
            </a:r>
            <a:r>
              <a:rPr lang="es-MX" b="0" i="0" dirty="0">
                <a:solidFill>
                  <a:schemeClr val="tx1"/>
                </a:solidFill>
                <a:effectLst/>
                <a:latin typeface="Times New Roman" panose="02020603050405020304" pitchFamily="18" charset="0"/>
                <a:cs typeface="Times New Roman" panose="02020603050405020304" pitchFamily="18" charset="0"/>
              </a:rPr>
              <a:t>. Por lo tanto, si no se configuró el peculado por apropiación en favor de terceros, Samuel Moreno no podría tener la condición de interviniente en esa conducta. Tal cesión se entregó a </a:t>
            </a:r>
            <a:r>
              <a:rPr lang="es-MX" b="0" i="0" dirty="0" err="1">
                <a:solidFill>
                  <a:schemeClr val="tx1"/>
                </a:solidFill>
                <a:effectLst/>
                <a:latin typeface="Times New Roman" panose="02020603050405020304" pitchFamily="18" charset="0"/>
                <a:cs typeface="Times New Roman" panose="02020603050405020304" pitchFamily="18" charset="0"/>
              </a:rPr>
              <a:t>Conalvías</a:t>
            </a:r>
            <a:r>
              <a:rPr lang="es-MX" b="0" i="0" dirty="0">
                <a:solidFill>
                  <a:schemeClr val="tx1"/>
                </a:solidFill>
                <a:effectLst/>
                <a:latin typeface="Times New Roman" panose="02020603050405020304" pitchFamily="18" charset="0"/>
                <a:cs typeface="Times New Roman" panose="02020603050405020304" pitchFamily="18" charset="0"/>
              </a:rPr>
              <a:t> en 2010 sin que se amortizara un anticipo de 28.000 millones de pesos, valor que posteriormente fue asumido por la aseguradora </a:t>
            </a:r>
            <a:r>
              <a:rPr lang="es-MX" b="0" i="0" dirty="0" err="1">
                <a:solidFill>
                  <a:schemeClr val="tx1"/>
                </a:solidFill>
                <a:effectLst/>
                <a:latin typeface="Times New Roman" panose="02020603050405020304" pitchFamily="18" charset="0"/>
                <a:cs typeface="Times New Roman" panose="02020603050405020304" pitchFamily="18" charset="0"/>
              </a:rPr>
              <a:t>Segurexpo</a:t>
            </a:r>
            <a:r>
              <a:rPr lang="es-MX" b="0" i="0" dirty="0">
                <a:solidFill>
                  <a:schemeClr val="tx1"/>
                </a:solidFill>
                <a:effectLst/>
                <a:latin typeface="Times New Roman" panose="02020603050405020304" pitchFamily="18" charset="0"/>
                <a:cs typeface="Times New Roman" panose="02020603050405020304" pitchFamily="18" charset="0"/>
              </a:rPr>
              <a:t>.</a:t>
            </a:r>
          </a:p>
          <a:p>
            <a:pPr algn="just"/>
            <a:endParaRPr lang="es-C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s-C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Absuelve por el delito de peculado por apropiación agravado por falta de antijuridicidad material; mantiene condena por cohecho propio e interés indebido en la celebración de contratos. </a:t>
            </a:r>
          </a:p>
          <a:p>
            <a:pPr algn="just"/>
            <a:endParaRPr lang="es-MX" b="0" i="0" dirty="0">
              <a:solidFill>
                <a:schemeClr val="tx1"/>
              </a:solidFill>
              <a:effectLst/>
              <a:latin typeface="Lucida Sans" panose="020B0602030504020204" pitchFamily="34" charset="0"/>
            </a:endParaRPr>
          </a:p>
          <a:p>
            <a:pPr algn="just"/>
            <a:endParaRPr lang="es-MX" dirty="0">
              <a:solidFill>
                <a:schemeClr val="tx1"/>
              </a:solidFill>
              <a:latin typeface="Lucida Sans" panose="020B0602030504020204" pitchFamily="34" charset="0"/>
            </a:endParaRPr>
          </a:p>
          <a:p>
            <a:endParaRPr lang="es-CO" dirty="0"/>
          </a:p>
        </p:txBody>
      </p:sp>
    </p:spTree>
    <p:extLst>
      <p:ext uri="{BB962C8B-B14F-4D97-AF65-F5344CB8AC3E}">
        <p14:creationId xmlns:p14="http://schemas.microsoft.com/office/powerpoint/2010/main" val="2111580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uadroTexto 2"/>
          <p:cNvSpPr txBox="1"/>
          <p:nvPr/>
        </p:nvSpPr>
        <p:spPr>
          <a:xfrm>
            <a:off x="1607784" y="-108969"/>
            <a:ext cx="9812554" cy="1070495"/>
          </a:xfrm>
          <a:prstGeom prst="rect">
            <a:avLst/>
          </a:prstGeom>
          <a:noFill/>
        </p:spPr>
        <p:txBody>
          <a:bodyPr vert="horz" lIns="91440" tIns="45720" rIns="91440" bIns="45720" rtlCol="0" anchor="b">
            <a:normAutofit/>
          </a:bodyPr>
          <a:lstStyle/>
          <a:p>
            <a:pPr>
              <a:lnSpc>
                <a:spcPct val="90000"/>
              </a:lnSpc>
              <a:spcBef>
                <a:spcPct val="0"/>
              </a:spcBef>
              <a:spcAft>
                <a:spcPts val="600"/>
              </a:spcAft>
              <a:buClr>
                <a:schemeClr val="tx2"/>
              </a:buClr>
              <a:buSzPct val="70000"/>
            </a:pPr>
            <a:r>
              <a:rPr lang="en-US" sz="4400" b="1" dirty="0">
                <a:ln>
                  <a:solidFill>
                    <a:schemeClr val="bg1">
                      <a:lumMod val="75000"/>
                      <a:lumOff val="25000"/>
                      <a:alpha val="10000"/>
                    </a:schemeClr>
                  </a:solidFill>
                </a:ln>
                <a:solidFill>
                  <a:srgbClr val="FFFFFF"/>
                </a:solidFill>
                <a:latin typeface="+mj-lt"/>
                <a:ea typeface="+mj-ea"/>
                <a:cs typeface="+mj-cs"/>
              </a:rPr>
              <a:t>CELEBRACIÓN INDEBIDA DE CONTRATOS</a:t>
            </a:r>
          </a:p>
        </p:txBody>
      </p:sp>
      <p:graphicFrame>
        <p:nvGraphicFramePr>
          <p:cNvPr id="2" name="Diagrama 1"/>
          <p:cNvGraphicFramePr/>
          <p:nvPr>
            <p:extLst>
              <p:ext uri="{D42A27DB-BD31-4B8C-83A1-F6EECF244321}">
                <p14:modId xmlns:p14="http://schemas.microsoft.com/office/powerpoint/2010/main" val="4195194997"/>
              </p:ext>
            </p:extLst>
          </p:nvPr>
        </p:nvGraphicFramePr>
        <p:xfrm>
          <a:off x="360218" y="961526"/>
          <a:ext cx="11471564" cy="5342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45657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99934" y="367880"/>
            <a:ext cx="4391024" cy="1323439"/>
          </a:xfrm>
        </p:spPr>
        <p:txBody>
          <a:bodyPr vert="horz" lIns="91440" tIns="45720" rIns="91440" bIns="45720" rtlCol="0" anchor="t">
            <a:normAutofit/>
          </a:bodyPr>
          <a:lstStyle/>
          <a:p>
            <a:r>
              <a:rPr lang="en-US" sz="2800" b="1" dirty="0">
                <a:solidFill>
                  <a:schemeClr val="tx1"/>
                </a:solidFill>
              </a:rPr>
              <a:t>ARTÍCULO 410-A. ACUERDOS RESTRICTIVOS DE LA COMPETENCIA</a:t>
            </a:r>
          </a:p>
        </p:txBody>
      </p:sp>
      <p:pic>
        <p:nvPicPr>
          <p:cNvPr id="4" name="Imagen 3"/>
          <p:cNvPicPr>
            <a:picLocks noChangeAspect="1"/>
          </p:cNvPicPr>
          <p:nvPr/>
        </p:nvPicPr>
        <p:blipFill rotWithShape="1">
          <a:blip r:embed="rId2"/>
          <a:srcRect l="17175" r="19830"/>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3" name="Rectángulo 2"/>
          <p:cNvSpPr/>
          <p:nvPr/>
        </p:nvSpPr>
        <p:spPr>
          <a:xfrm>
            <a:off x="6220691" y="1856509"/>
            <a:ext cx="5152159" cy="3971891"/>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s-CO" b="1" dirty="0">
                <a:ln>
                  <a:solidFill>
                    <a:schemeClr val="bg1">
                      <a:lumMod val="75000"/>
                      <a:lumOff val="25000"/>
                      <a:alpha val="10000"/>
                    </a:schemeClr>
                  </a:solidFill>
                </a:ln>
                <a:solidFill>
                  <a:schemeClr val="tx1">
                    <a:alpha val="80000"/>
                  </a:schemeClr>
                </a:solidFill>
                <a:effectLst>
                  <a:outerShdw blurRad="9525" dist="25400" dir="14640000" algn="tl" rotWithShape="0">
                    <a:schemeClr val="bg1">
                      <a:alpha val="30000"/>
                    </a:schemeClr>
                  </a:outerShdw>
                </a:effectLst>
              </a:rPr>
              <a:t>El</a:t>
            </a:r>
            <a:r>
              <a:rPr lang="es-CO" dirty="0">
                <a:ln>
                  <a:solidFill>
                    <a:schemeClr val="bg1">
                      <a:lumMod val="75000"/>
                      <a:lumOff val="25000"/>
                      <a:alpha val="10000"/>
                    </a:schemeClr>
                  </a:solidFill>
                </a:ln>
                <a:solidFill>
                  <a:schemeClr val="tx1">
                    <a:alpha val="80000"/>
                  </a:schemeClr>
                </a:solidFill>
                <a:effectLst>
                  <a:outerShdw blurRad="9525" dist="25400" dir="14640000" algn="tl" rotWithShape="0">
                    <a:schemeClr val="bg1">
                      <a:alpha val="30000"/>
                    </a:schemeClr>
                  </a:outerShdw>
                </a:effectLst>
              </a:rPr>
              <a:t> que en un proceso de licitación pública, subasta pública, selección abreviada o concurso </a:t>
            </a:r>
            <a:r>
              <a:rPr lang="es-CO" b="1" dirty="0">
                <a:ln>
                  <a:solidFill>
                    <a:schemeClr val="bg1">
                      <a:lumMod val="75000"/>
                      <a:lumOff val="25000"/>
                      <a:alpha val="10000"/>
                    </a:schemeClr>
                  </a:solidFill>
                </a:ln>
                <a:solidFill>
                  <a:srgbClr val="FF0000">
                    <a:alpha val="80000"/>
                  </a:srgbClr>
                </a:solidFill>
                <a:effectLst>
                  <a:outerShdw blurRad="9525" dist="25400" dir="14640000" algn="tl" rotWithShape="0">
                    <a:schemeClr val="bg1">
                      <a:alpha val="30000"/>
                    </a:schemeClr>
                  </a:outerShdw>
                </a:effectLst>
              </a:rPr>
              <a:t>se concertare con otro con el fin de alterar ilícitamente el procedimiento contractual, </a:t>
            </a:r>
            <a:r>
              <a:rPr lang="es-CO" dirty="0">
                <a:ln>
                  <a:solidFill>
                    <a:schemeClr val="bg1">
                      <a:lumMod val="75000"/>
                      <a:lumOff val="25000"/>
                      <a:alpha val="10000"/>
                    </a:schemeClr>
                  </a:solidFill>
                </a:ln>
                <a:solidFill>
                  <a:schemeClr val="tx1">
                    <a:alpha val="80000"/>
                  </a:schemeClr>
                </a:solidFill>
                <a:effectLst>
                  <a:outerShdw blurRad="9525" dist="25400" dir="14640000" algn="tl" rotWithShape="0">
                    <a:schemeClr val="bg1">
                      <a:alpha val="30000"/>
                    </a:schemeClr>
                  </a:outerShdw>
                </a:effectLst>
              </a:rPr>
              <a:t>incurrirá en prisión de 6 a 12 años y multa de 200 a 1.000 SMLMV e inhabilidad para contratar con entidades estatales por 8 años.</a:t>
            </a:r>
          </a:p>
          <a:p>
            <a:pPr indent="-228600" algn="just">
              <a:lnSpc>
                <a:spcPct val="90000"/>
              </a:lnSpc>
              <a:spcAft>
                <a:spcPts val="600"/>
              </a:spcAft>
              <a:buFont typeface="Arial" panose="020B0604020202020204" pitchFamily="34" charset="0"/>
              <a:buChar char="•"/>
            </a:pPr>
            <a:r>
              <a:rPr lang="es-CO" dirty="0">
                <a:ln>
                  <a:solidFill>
                    <a:schemeClr val="bg1">
                      <a:lumMod val="75000"/>
                      <a:lumOff val="25000"/>
                      <a:alpha val="10000"/>
                    </a:schemeClr>
                  </a:solidFill>
                </a:ln>
                <a:solidFill>
                  <a:schemeClr val="tx1">
                    <a:alpha val="80000"/>
                  </a:schemeClr>
                </a:solidFill>
                <a:effectLst>
                  <a:outerShdw blurRad="9525" dist="25400" dir="14640000" algn="tl" rotWithShape="0">
                    <a:schemeClr val="bg1">
                      <a:alpha val="30000"/>
                    </a:schemeClr>
                  </a:outerShdw>
                </a:effectLst>
              </a:rPr>
              <a:t>PARÁGRAFO. El que en su condición de delator o clemente mediante resolución en firme obtenga exoneración total de la multa a imponer por parte de la Superintendencia de Industria y Comercio en una investigación por acuerdo anticompetitivos en un proceso de contratación pública obtendrá los siguientes beneficios: reducción de la pena en una tercera parte, un 40% de la multa a imponer y una inhabilidad para contratar con entidades estatales por 5 años.</a:t>
            </a:r>
          </a:p>
        </p:txBody>
      </p:sp>
    </p:spTree>
    <p:extLst>
      <p:ext uri="{BB962C8B-B14F-4D97-AF65-F5344CB8AC3E}">
        <p14:creationId xmlns:p14="http://schemas.microsoft.com/office/powerpoint/2010/main" val="397804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241300"/>
            <a:ext cx="10353762" cy="970450"/>
          </a:xfrm>
        </p:spPr>
        <p:txBody>
          <a:bodyPr>
            <a:normAutofit/>
          </a:bodyPr>
          <a:lstStyle/>
          <a:p>
            <a:r>
              <a:rPr lang="es-CO" b="1" dirty="0">
                <a:effectLst/>
              </a:rPr>
              <a:t>TRÁFICO DE INFLUENCIAS </a:t>
            </a:r>
            <a:r>
              <a:rPr lang="es-CO" sz="3100" b="1" dirty="0">
                <a:effectLst/>
              </a:rPr>
              <a:t>(Arts. 411-411A)</a:t>
            </a:r>
            <a:endParaRPr lang="es-CO" dirty="0"/>
          </a:p>
        </p:txBody>
      </p:sp>
      <p:sp>
        <p:nvSpPr>
          <p:cNvPr id="3" name="Marcador de contenido 2"/>
          <p:cNvSpPr>
            <a:spLocks noGrp="1"/>
          </p:cNvSpPr>
          <p:nvPr>
            <p:ph sz="half" idx="1"/>
          </p:nvPr>
        </p:nvSpPr>
        <p:spPr>
          <a:xfrm>
            <a:off x="913795" y="1283963"/>
            <a:ext cx="4350932" cy="4058750"/>
          </a:xfrm>
        </p:spPr>
        <p:txBody>
          <a:bodyPr>
            <a:normAutofit fontScale="85000" lnSpcReduction="20000"/>
          </a:bodyPr>
          <a:lstStyle/>
          <a:p>
            <a:pPr algn="ctr"/>
            <a:r>
              <a:rPr lang="es-CO" b="1" dirty="0">
                <a:effectLst/>
              </a:rPr>
              <a:t>TRÁFICO DE INFLUENCIAS DE SERVIDOR PÚBLICO - 411</a:t>
            </a:r>
            <a:endParaRPr lang="es-CO" dirty="0"/>
          </a:p>
          <a:p>
            <a:pPr marL="36900" indent="0" algn="just">
              <a:buNone/>
            </a:pPr>
            <a:r>
              <a:rPr lang="es-CO" sz="2100" b="1" dirty="0">
                <a:solidFill>
                  <a:srgbClr val="FF0000"/>
                </a:solidFill>
                <a:effectLst>
                  <a:outerShdw blurRad="38100" dist="38100" dir="2700000" algn="tl">
                    <a:srgbClr val="000000">
                      <a:alpha val="43137"/>
                    </a:srgbClr>
                  </a:outerShdw>
                </a:effectLst>
              </a:rPr>
              <a:t>El servidor público que utilice indebidamente, en provecho propio o de un tercero, influencias derivadas del ejercicio del cargo o de la función, con el fin de obtener cualquier beneficio de parte de servidor público en asunto que éste se encuentre conociendo o haya de conocer, </a:t>
            </a:r>
            <a:r>
              <a:rPr lang="es-CO" sz="2100" dirty="0">
                <a:effectLst/>
              </a:rPr>
              <a:t>incurrirá en prisión de 64 a 144 meses, multa de 133.33 a 300 SMLMV, e inhabilitación para el ejercicio de derechos y funciones públicas de 80 a 144 meses.</a:t>
            </a:r>
          </a:p>
          <a:p>
            <a:pPr marL="36900" indent="0" algn="just">
              <a:buNone/>
            </a:pPr>
            <a:r>
              <a:rPr lang="es-CO" sz="2100" dirty="0">
                <a:effectLst/>
              </a:rPr>
              <a:t>PARÁGRAFO. </a:t>
            </a:r>
            <a:r>
              <a:rPr lang="es-CO" sz="2100" b="1" dirty="0">
                <a:effectLst/>
              </a:rPr>
              <a:t>Los miembros de corporaciones públicas no incurrirán en este delito cuando intervengan ante servidor público o entidad estatal en favor de la comunidad o región. </a:t>
            </a:r>
          </a:p>
        </p:txBody>
      </p:sp>
      <p:sp>
        <p:nvSpPr>
          <p:cNvPr id="4" name="Marcador de contenido 3"/>
          <p:cNvSpPr>
            <a:spLocks noGrp="1"/>
          </p:cNvSpPr>
          <p:nvPr>
            <p:ph sz="half" idx="2"/>
          </p:nvPr>
        </p:nvSpPr>
        <p:spPr>
          <a:xfrm>
            <a:off x="6202892" y="1402249"/>
            <a:ext cx="5163608" cy="2687151"/>
          </a:xfrm>
        </p:spPr>
        <p:txBody>
          <a:bodyPr>
            <a:normAutofit fontScale="85000" lnSpcReduction="20000"/>
          </a:bodyPr>
          <a:lstStyle/>
          <a:p>
            <a:pPr algn="ctr"/>
            <a:r>
              <a:rPr lang="es-CO" b="1" dirty="0"/>
              <a:t>TRÁFICO DE INFLUENCIAS DE PARTICULAR – 411A</a:t>
            </a:r>
          </a:p>
          <a:p>
            <a:pPr marL="36900" indent="0" algn="just">
              <a:buNone/>
            </a:pPr>
            <a:r>
              <a:rPr lang="es-CO" sz="2100" b="1" dirty="0">
                <a:solidFill>
                  <a:srgbClr val="FF0000"/>
                </a:solidFill>
                <a:effectLst>
                  <a:outerShdw blurRad="38100" dist="38100" dir="2700000" algn="tl">
                    <a:srgbClr val="000000">
                      <a:alpha val="43137"/>
                    </a:srgbClr>
                  </a:outerShdw>
                </a:effectLst>
              </a:rPr>
              <a:t>El particular que ejerza indebidamente influencias </a:t>
            </a:r>
            <a:r>
              <a:rPr lang="es-CO" sz="2100" b="1" u="sng" dirty="0">
                <a:solidFill>
                  <a:srgbClr val="FF0000"/>
                </a:solidFill>
                <a:effectLst>
                  <a:outerShdw blurRad="38100" dist="38100" dir="2700000" algn="tl">
                    <a:srgbClr val="000000">
                      <a:alpha val="43137"/>
                    </a:srgbClr>
                  </a:outerShdw>
                </a:effectLst>
              </a:rPr>
              <a:t>sobre un servidor público en asunto que este se encuentre conociendo o haya de conocer, con el fin de obtener cualquier beneficio económico</a:t>
            </a:r>
            <a:r>
              <a:rPr lang="es-CO" sz="2100" b="1" dirty="0">
                <a:solidFill>
                  <a:srgbClr val="FF0000"/>
                </a:solidFill>
                <a:effectLst>
                  <a:outerShdw blurRad="38100" dist="38100" dir="2700000" algn="tl">
                    <a:srgbClr val="000000">
                      <a:alpha val="43137"/>
                    </a:srgbClr>
                  </a:outerShdw>
                </a:effectLst>
              </a:rPr>
              <a:t>, </a:t>
            </a:r>
            <a:r>
              <a:rPr lang="es-CO" sz="2100" dirty="0">
                <a:effectLst/>
              </a:rPr>
              <a:t>incurrirá en prisión de cuatro (4) a ocho (8) años y multa de cien (100) a doscientos (200) salarios mínimos legales mensuales vigentes</a:t>
            </a:r>
            <a:endParaRPr lang="es-CO" sz="2100" b="1" dirty="0"/>
          </a:p>
        </p:txBody>
      </p:sp>
      <p:pic>
        <p:nvPicPr>
          <p:cNvPr id="7" name="Imagen 6"/>
          <p:cNvPicPr>
            <a:picLocks noChangeAspect="1"/>
          </p:cNvPicPr>
          <p:nvPr/>
        </p:nvPicPr>
        <p:blipFill>
          <a:blip r:embed="rId2"/>
          <a:stretch>
            <a:fillRect/>
          </a:stretch>
        </p:blipFill>
        <p:spPr>
          <a:xfrm>
            <a:off x="6362699" y="3869944"/>
            <a:ext cx="4904857" cy="2567432"/>
          </a:xfrm>
          <a:prstGeom prst="rect">
            <a:avLst/>
          </a:prstGeom>
          <a:ln>
            <a:noFill/>
          </a:ln>
          <a:effectLst>
            <a:softEdge rad="112500"/>
          </a:effectLst>
        </p:spPr>
      </p:pic>
    </p:spTree>
    <p:extLst>
      <p:ext uri="{BB962C8B-B14F-4D97-AF65-F5344CB8AC3E}">
        <p14:creationId xmlns:p14="http://schemas.microsoft.com/office/powerpoint/2010/main" val="198164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D20A38EE-B423-20A6-3883-714EFC9139DB}"/>
              </a:ext>
            </a:extLst>
          </p:cNvPr>
          <p:cNvSpPr/>
          <p:nvPr/>
        </p:nvSpPr>
        <p:spPr>
          <a:xfrm>
            <a:off x="7523018" y="193964"/>
            <a:ext cx="3000178" cy="2023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CASO 6. </a:t>
            </a:r>
          </a:p>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Ex-</a:t>
            </a:r>
            <a:r>
              <a:rPr lang="en-US" sz="4600" b="1" spc="-50" dirty="0" err="1">
                <a:solidFill>
                  <a:schemeClr val="tx1">
                    <a:lumMod val="85000"/>
                    <a:lumOff val="15000"/>
                  </a:schemeClr>
                </a:solidFill>
                <a:latin typeface="+mj-lt"/>
                <a:ea typeface="+mj-ea"/>
                <a:cs typeface="+mj-cs"/>
              </a:rPr>
              <a:t>Magistrado</a:t>
            </a:r>
            <a:endParaRPr lang="en-US" sz="4600" b="1" spc="-50" dirty="0">
              <a:solidFill>
                <a:schemeClr val="tx1">
                  <a:lumMod val="85000"/>
                  <a:lumOff val="15000"/>
                </a:schemeClr>
              </a:solidFill>
              <a:latin typeface="+mj-lt"/>
              <a:ea typeface="+mj-ea"/>
              <a:cs typeface="+mj-cs"/>
            </a:endParaRPr>
          </a:p>
        </p:txBody>
      </p:sp>
      <p:sp>
        <p:nvSpPr>
          <p:cNvPr id="7" name="CuadroTexto 6">
            <a:extLst>
              <a:ext uri="{FF2B5EF4-FFF2-40B4-BE49-F238E27FC236}">
                <a16:creationId xmlns:a16="http://schemas.microsoft.com/office/drawing/2014/main" id="{623D8B5F-70A1-946E-B81F-0E40337B452B}"/>
              </a:ext>
            </a:extLst>
          </p:cNvPr>
          <p:cNvSpPr txBox="1"/>
          <p:nvPr/>
        </p:nvSpPr>
        <p:spPr>
          <a:xfrm>
            <a:off x="706581" y="1666672"/>
            <a:ext cx="6096000" cy="4770537"/>
          </a:xfrm>
          <a:prstGeom prst="rect">
            <a:avLst/>
          </a:prstGeom>
          <a:noFill/>
        </p:spPr>
        <p:txBody>
          <a:bodyPr wrap="square">
            <a:spAutoFit/>
          </a:bodyPr>
          <a:lstStyle/>
          <a:p>
            <a:pPr algn="just"/>
            <a:r>
              <a:rPr lang="es-MX" sz="1600" b="1" i="0" dirty="0">
                <a:solidFill>
                  <a:srgbClr val="666666"/>
                </a:solidFill>
                <a:effectLst/>
                <a:latin typeface="Lucida Sans" panose="020B0602030504020204" pitchFamily="34" charset="0"/>
              </a:rPr>
              <a:t>Bogotá, D.C., viernes 19 de mayo de 2023. </a:t>
            </a:r>
            <a:r>
              <a:rPr lang="es-MX" sz="1600" b="0" i="0" dirty="0">
                <a:solidFill>
                  <a:srgbClr val="666666"/>
                </a:solidFill>
                <a:effectLst/>
                <a:latin typeface="Lucida Sans" panose="020B0602030504020204" pitchFamily="34" charset="0"/>
              </a:rPr>
              <a:t>Al determinar que su proceder como abogado puede censurarse La Sala de Casación Penal determinó que, si bien en ese almuerzo Escobar Gil le habló al entonces magistrado González Cuervo de la tutela de </a:t>
            </a:r>
            <a:r>
              <a:rPr lang="es-MX" sz="1600" b="0" i="0" dirty="0" err="1">
                <a:solidFill>
                  <a:srgbClr val="666666"/>
                </a:solidFill>
                <a:effectLst/>
                <a:latin typeface="Lucida Sans" panose="020B0602030504020204" pitchFamily="34" charset="0"/>
              </a:rPr>
              <a:t>Fidupetrol</a:t>
            </a:r>
            <a:r>
              <a:rPr lang="es-MX" sz="1600" b="0" i="0" dirty="0">
                <a:solidFill>
                  <a:srgbClr val="666666"/>
                </a:solidFill>
                <a:effectLst/>
                <a:latin typeface="Lucida Sans" panose="020B0602030504020204" pitchFamily="34" charset="0"/>
              </a:rPr>
              <a:t>, esta fue apenas una mención, </a:t>
            </a:r>
            <a:r>
              <a:rPr lang="es-MX" sz="1600" b="1" i="0" u="sng" dirty="0">
                <a:solidFill>
                  <a:srgbClr val="666666"/>
                </a:solidFill>
                <a:effectLst>
                  <a:outerShdw blurRad="38100" dist="38100" dir="2700000" algn="tl">
                    <a:srgbClr val="000000">
                      <a:alpha val="43137"/>
                    </a:srgbClr>
                  </a:outerShdw>
                </a:effectLst>
                <a:latin typeface="Lucida Sans" panose="020B0602030504020204" pitchFamily="34" charset="0"/>
              </a:rPr>
              <a:t>sin que se tratara de una influencia indebida </a:t>
            </a:r>
            <a:r>
              <a:rPr lang="es-MX" sz="1600" b="0" i="0" dirty="0">
                <a:solidFill>
                  <a:srgbClr val="666666"/>
                </a:solidFill>
                <a:effectLst/>
                <a:latin typeface="Lucida Sans" panose="020B0602030504020204" pitchFamily="34" charset="0"/>
              </a:rPr>
              <a:t>al ponente. Circunstancia que no constituyó el delito de tráfico de influencias de particular, porque el derecho penal lo que sanciona son las influencias indebidas, ciertas y específicas.</a:t>
            </a:r>
          </a:p>
          <a:p>
            <a:pPr algn="just"/>
            <a:endParaRPr lang="es-MX" sz="1600" dirty="0">
              <a:solidFill>
                <a:srgbClr val="666666"/>
              </a:solidFill>
              <a:latin typeface="Lucida Sans" panose="020B0602030504020204" pitchFamily="34" charset="0"/>
            </a:endParaRPr>
          </a:p>
          <a:p>
            <a:pPr algn="just"/>
            <a:r>
              <a:rPr lang="es-MX" sz="1600" b="0" i="0" dirty="0">
                <a:solidFill>
                  <a:srgbClr val="666666"/>
                </a:solidFill>
                <a:effectLst/>
                <a:latin typeface="Lucida Sans" panose="020B0602030504020204" pitchFamily="34" charset="0"/>
              </a:rPr>
              <a:t>para que se configure delito de tráfico de influencias, la influencia “debe ser real, explícita, concreta y como tal contener una solicitud específica, por lo cual no es el comentario o la mera referencia a un asunto lo que sanciona el tipo penal, sino la capacidad de interferir y poner en riesgo la función pública como consecuencia de la puntual petición. </a:t>
            </a:r>
            <a:r>
              <a:rPr lang="es-MX" sz="1600" b="1" i="0" u="sng" dirty="0">
                <a:solidFill>
                  <a:srgbClr val="666666"/>
                </a:solidFill>
                <a:effectLst>
                  <a:outerShdw blurRad="38100" dist="38100" dir="2700000" algn="tl">
                    <a:srgbClr val="000000">
                      <a:alpha val="43137"/>
                    </a:srgbClr>
                  </a:outerShdw>
                </a:effectLst>
                <a:latin typeface="Lucida Sans" panose="020B0602030504020204" pitchFamily="34" charset="0"/>
              </a:rPr>
              <a:t>Por eso el tipo penal no incluye las influencias tácitas o presuntas</a:t>
            </a:r>
            <a:r>
              <a:rPr lang="es-MX" sz="1600" b="0" i="0" dirty="0">
                <a:solidFill>
                  <a:srgbClr val="666666"/>
                </a:solidFill>
                <a:effectLst/>
                <a:latin typeface="Lucida Sans" panose="020B0602030504020204" pitchFamily="34" charset="0"/>
              </a:rPr>
              <a:t>”.</a:t>
            </a:r>
          </a:p>
        </p:txBody>
      </p:sp>
      <p:sp>
        <p:nvSpPr>
          <p:cNvPr id="9" name="CuadroTexto 8">
            <a:extLst>
              <a:ext uri="{FF2B5EF4-FFF2-40B4-BE49-F238E27FC236}">
                <a16:creationId xmlns:a16="http://schemas.microsoft.com/office/drawing/2014/main" id="{AD4C8FC5-E40A-19C0-7CC8-2BEB6500B475}"/>
              </a:ext>
            </a:extLst>
          </p:cNvPr>
          <p:cNvSpPr txBox="1"/>
          <p:nvPr/>
        </p:nvSpPr>
        <p:spPr>
          <a:xfrm>
            <a:off x="304799" y="6437209"/>
            <a:ext cx="11582401" cy="369332"/>
          </a:xfrm>
          <a:prstGeom prst="rect">
            <a:avLst/>
          </a:prstGeom>
          <a:noFill/>
        </p:spPr>
        <p:txBody>
          <a:bodyPr wrap="square">
            <a:spAutoFit/>
          </a:bodyPr>
          <a:lstStyle/>
          <a:p>
            <a:r>
              <a:rPr lang="es-CO" dirty="0">
                <a:hlinkClick r:id="rId2"/>
              </a:rPr>
              <a:t>Corte ratifica absolución del exmagistrado Rodrigo Escobar Gil | Corte (cortesuprema.gov.co)</a:t>
            </a:r>
            <a:endParaRPr lang="es-CO" dirty="0"/>
          </a:p>
        </p:txBody>
      </p:sp>
      <p:pic>
        <p:nvPicPr>
          <p:cNvPr id="1026" name="Picture 2" descr="Corte Suprema absuelve a Rodrigo Escobar Gil por corrupción judicial | la fm">
            <a:extLst>
              <a:ext uri="{FF2B5EF4-FFF2-40B4-BE49-F238E27FC236}">
                <a16:creationId xmlns:a16="http://schemas.microsoft.com/office/drawing/2014/main" id="{DA60FAC9-6982-1C22-62BC-96F57DBD5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018" y="2473269"/>
            <a:ext cx="3302145" cy="330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9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275167"/>
            <a:ext cx="9590550" cy="1828813"/>
          </a:xfrm>
        </p:spPr>
        <p:txBody>
          <a:bodyPr>
            <a:noAutofit/>
          </a:bodyPr>
          <a:lstStyle/>
          <a:p>
            <a:r>
              <a:rPr lang="es-CO" sz="5400" b="1" dirty="0">
                <a:effectLst/>
              </a:rPr>
              <a:t>ARTICULO 412. ENRIQUECIMIENTO ILICITO</a:t>
            </a:r>
            <a:endParaRPr lang="es-CO" sz="5400" dirty="0"/>
          </a:p>
        </p:txBody>
      </p:sp>
      <p:sp>
        <p:nvSpPr>
          <p:cNvPr id="3" name="Marcador de texto 2"/>
          <p:cNvSpPr>
            <a:spLocks noGrp="1"/>
          </p:cNvSpPr>
          <p:nvPr>
            <p:ph type="body" idx="1"/>
          </p:nvPr>
        </p:nvSpPr>
        <p:spPr>
          <a:xfrm>
            <a:off x="521726" y="4038601"/>
            <a:ext cx="11137900" cy="2451100"/>
          </a:xfrm>
        </p:spPr>
        <p:txBody>
          <a:bodyPr>
            <a:normAutofit/>
          </a:bodyPr>
          <a:lstStyle/>
          <a:p>
            <a:pPr algn="just"/>
            <a:r>
              <a:rPr lang="es-CO" sz="1800" b="1" dirty="0">
                <a:solidFill>
                  <a:srgbClr val="FF0000"/>
                </a:solidFill>
                <a:effectLst>
                  <a:outerShdw blurRad="38100" dist="38100" dir="2700000" algn="tl">
                    <a:srgbClr val="000000">
                      <a:alpha val="43137"/>
                    </a:srgbClr>
                  </a:outerShdw>
                </a:effectLst>
                <a:latin typeface="+mn-lt"/>
              </a:rPr>
              <a:t>El servidor público, o quien haya desempeñado funciones públicas, que durante su vinculación con la administración o dentro de los cinco (5) años posteriores a su desvinculación, </a:t>
            </a:r>
            <a:r>
              <a:rPr lang="es-CO" sz="1800" b="1" u="sng" dirty="0">
                <a:solidFill>
                  <a:srgbClr val="FF0000"/>
                </a:solidFill>
                <a:effectLst>
                  <a:outerShdw blurRad="38100" dist="38100" dir="2700000" algn="tl">
                    <a:srgbClr val="000000">
                      <a:alpha val="43137"/>
                    </a:srgbClr>
                  </a:outerShdw>
                </a:effectLst>
                <a:latin typeface="+mn-lt"/>
              </a:rPr>
              <a:t>obtenga, para sí o para otro, incremento patrimonial injustificado</a:t>
            </a:r>
            <a:r>
              <a:rPr lang="es-CO" sz="1800" b="1" dirty="0">
                <a:solidFill>
                  <a:srgbClr val="FF0000"/>
                </a:solidFill>
                <a:effectLst>
                  <a:outerShdw blurRad="38100" dist="38100" dir="2700000" algn="tl">
                    <a:srgbClr val="000000">
                      <a:alpha val="43137"/>
                    </a:srgbClr>
                  </a:outerShdw>
                </a:effectLst>
                <a:latin typeface="+mn-lt"/>
              </a:rPr>
              <a:t>, </a:t>
            </a:r>
            <a:r>
              <a:rPr lang="es-CO" sz="1800" dirty="0">
                <a:effectLst/>
                <a:latin typeface="+mn-lt"/>
              </a:rPr>
              <a:t>incurrirá, siempre que la conducta no constituya otro delito, en prisión de nueve (9) a quince (15) años, multa equivalente al doble del valor del enriquecimiento sin que supere el equivalente a cincuenta mil (50.000) salarios mínimos legales mensuales vigentes, e inhabilitación para el ejercicio de derechos y funciones públicas de noventa y seis (96) a ciento ochenta (180) meses.</a:t>
            </a:r>
            <a:endParaRPr lang="es-CO" sz="1800" dirty="0">
              <a:latin typeface="+mn-lt"/>
            </a:endParaRPr>
          </a:p>
        </p:txBody>
      </p:sp>
      <p:pic>
        <p:nvPicPr>
          <p:cNvPr id="4" name="Imagen 3"/>
          <p:cNvPicPr>
            <a:picLocks noChangeAspect="1"/>
          </p:cNvPicPr>
          <p:nvPr/>
        </p:nvPicPr>
        <p:blipFill>
          <a:blip r:embed="rId2"/>
          <a:stretch>
            <a:fillRect/>
          </a:stretch>
        </p:blipFill>
        <p:spPr>
          <a:xfrm>
            <a:off x="5213465" y="1483824"/>
            <a:ext cx="1754422" cy="1952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682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2AC238-A8C6-F37A-9170-00D8CFDDF80E}"/>
              </a:ext>
            </a:extLst>
          </p:cNvPr>
          <p:cNvSpPr>
            <a:spLocks noGrp="1"/>
          </p:cNvSpPr>
          <p:nvPr>
            <p:ph type="title"/>
          </p:nvPr>
        </p:nvSpPr>
        <p:spPr>
          <a:xfrm>
            <a:off x="6411685" y="634946"/>
            <a:ext cx="5127171" cy="1450757"/>
          </a:xfrm>
        </p:spPr>
        <p:txBody>
          <a:bodyPr>
            <a:normAutofit/>
          </a:bodyPr>
          <a:lstStyle/>
          <a:p>
            <a:r>
              <a:rPr lang="es-CO" b="1" dirty="0">
                <a:effectLst>
                  <a:outerShdw blurRad="38100" dist="38100" dir="2700000" algn="tl">
                    <a:srgbClr val="000000">
                      <a:alpha val="43137"/>
                    </a:srgbClr>
                  </a:outerShdw>
                </a:effectLst>
              </a:rPr>
              <a:t>¿QUÉ ES LA CORRUPCIÓN? </a:t>
            </a:r>
          </a:p>
        </p:txBody>
      </p:sp>
      <p:pic>
        <p:nvPicPr>
          <p:cNvPr id="7" name="Imagen 6" descr="Mapa&#10;&#10;Descripción generada automáticamente">
            <a:extLst>
              <a:ext uri="{FF2B5EF4-FFF2-40B4-BE49-F238E27FC236}">
                <a16:creationId xmlns:a16="http://schemas.microsoft.com/office/drawing/2014/main" id="{A234E5C2-B186-A3FC-5C19-08DB89B8D041}"/>
              </a:ext>
            </a:extLst>
          </p:cNvPr>
          <p:cNvPicPr>
            <a:picLocks noChangeAspect="1"/>
          </p:cNvPicPr>
          <p:nvPr/>
        </p:nvPicPr>
        <p:blipFill>
          <a:blip r:embed="rId2"/>
          <a:stretch>
            <a:fillRect/>
          </a:stretch>
        </p:blipFill>
        <p:spPr>
          <a:xfrm>
            <a:off x="142248" y="360221"/>
            <a:ext cx="5952572" cy="5268416"/>
          </a:xfrm>
          <a:prstGeom prst="rect">
            <a:avLst/>
          </a:prstGeom>
        </p:spPr>
      </p:pic>
      <p:cxnSp>
        <p:nvCxnSpPr>
          <p:cNvPr id="21" name="Straight Connector 2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8FF2986-DCEB-4B9D-50A7-7ED5659F669E}"/>
              </a:ext>
            </a:extLst>
          </p:cNvPr>
          <p:cNvSpPr>
            <a:spLocks noGrp="1"/>
          </p:cNvSpPr>
          <p:nvPr>
            <p:ph idx="1"/>
          </p:nvPr>
        </p:nvSpPr>
        <p:spPr>
          <a:xfrm>
            <a:off x="6411684" y="2198915"/>
            <a:ext cx="5127172" cy="3670180"/>
          </a:xfrm>
        </p:spPr>
        <p:txBody>
          <a:bodyPr>
            <a:noAutofit/>
          </a:bodyPr>
          <a:lstStyle/>
          <a:p>
            <a:pPr algn="just"/>
            <a:r>
              <a:rPr lang="es-MX" b="0" i="0" dirty="0">
                <a:solidFill>
                  <a:schemeClr val="tx1"/>
                </a:solidFill>
                <a:effectLst/>
              </a:rPr>
              <a:t>La corrupción consiste en el </a:t>
            </a:r>
            <a:r>
              <a:rPr lang="es-MX" b="0" i="1" dirty="0">
                <a:solidFill>
                  <a:schemeClr val="tx1"/>
                </a:solidFill>
                <a:effectLst/>
              </a:rPr>
              <a:t>[…] abuso de posiciones de poder o de confianza, para el beneficio particular en detrimento del interés colectivo, realizado a través de ofrecer o solicitar, entregar o recibir bienes o dinero en especie, en servicios o beneficios, a cambio de acciones, decisiones u omisiones […]</a:t>
            </a:r>
            <a:r>
              <a:rPr lang="es-MX" b="0" i="0" dirty="0">
                <a:solidFill>
                  <a:schemeClr val="tx1"/>
                </a:solidFill>
                <a:effectLst/>
              </a:rPr>
              <a:t> (Transparencia por Colombia). </a:t>
            </a:r>
          </a:p>
          <a:p>
            <a:pPr algn="just"/>
            <a:endParaRPr lang="es-MX" dirty="0">
              <a:solidFill>
                <a:schemeClr val="tx1"/>
              </a:solidFill>
            </a:endParaRPr>
          </a:p>
          <a:p>
            <a:pPr algn="just"/>
            <a:r>
              <a:rPr lang="es-MX" b="0" i="0" dirty="0">
                <a:solidFill>
                  <a:schemeClr val="tx1"/>
                </a:solidFill>
                <a:effectLst/>
              </a:rPr>
              <a:t>El Banco Mundial define la corrupción como el “uso indebido de servicios públicos para beneficio personal. </a:t>
            </a:r>
            <a:endParaRPr lang="es-CO" dirty="0">
              <a:solidFill>
                <a:schemeClr val="tx1"/>
              </a:solidFill>
            </a:endParaRPr>
          </a:p>
        </p:txBody>
      </p:sp>
      <p:sp>
        <p:nvSpPr>
          <p:cNvPr id="23" name="Rectangle 2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Texto 8">
            <a:extLst>
              <a:ext uri="{FF2B5EF4-FFF2-40B4-BE49-F238E27FC236}">
                <a16:creationId xmlns:a16="http://schemas.microsoft.com/office/drawing/2014/main" id="{EC359E52-C92C-F5DE-3DEB-659270CBA79F}"/>
              </a:ext>
            </a:extLst>
          </p:cNvPr>
          <p:cNvSpPr txBox="1"/>
          <p:nvPr/>
        </p:nvSpPr>
        <p:spPr>
          <a:xfrm>
            <a:off x="0" y="5920279"/>
            <a:ext cx="9669211" cy="369332"/>
          </a:xfrm>
          <a:prstGeom prst="rect">
            <a:avLst/>
          </a:prstGeom>
          <a:noFill/>
        </p:spPr>
        <p:txBody>
          <a:bodyPr wrap="square">
            <a:spAutoFit/>
          </a:bodyPr>
          <a:lstStyle/>
          <a:p>
            <a:r>
              <a:rPr lang="es-MX" dirty="0">
                <a:hlinkClick r:id="rId3"/>
              </a:rPr>
              <a:t>¿Qué es corrupción? - Transparencia por Colombia (transparenciacolombia.org.co)</a:t>
            </a:r>
            <a:endParaRPr lang="es-CO" dirty="0"/>
          </a:p>
        </p:txBody>
      </p:sp>
    </p:spTree>
    <p:extLst>
      <p:ext uri="{BB962C8B-B14F-4D97-AF65-F5344CB8AC3E}">
        <p14:creationId xmlns:p14="http://schemas.microsoft.com/office/powerpoint/2010/main" val="3676075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92595190"/>
              </p:ext>
            </p:extLst>
          </p:nvPr>
        </p:nvGraphicFramePr>
        <p:xfrm>
          <a:off x="203200" y="1152386"/>
          <a:ext cx="11988800" cy="5532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0" y="430646"/>
            <a:ext cx="12192000" cy="830997"/>
          </a:xfrm>
          <a:prstGeom prst="rect">
            <a:avLst/>
          </a:prstGeom>
          <a:noFill/>
        </p:spPr>
        <p:txBody>
          <a:bodyPr wrap="square" rtlCol="0">
            <a:spAutoFit/>
          </a:bodyPr>
          <a:lstStyle/>
          <a:p>
            <a:pPr algn="ctr"/>
            <a:r>
              <a:rPr lang="es-CO" sz="4800" b="1" dirty="0"/>
              <a:t>PREVARICATO</a:t>
            </a:r>
            <a:r>
              <a:rPr lang="es-CO" sz="4000" b="1" dirty="0"/>
              <a:t> </a:t>
            </a:r>
            <a:r>
              <a:rPr lang="es-CO" sz="3200" b="1" dirty="0"/>
              <a:t>(Arts. 413-415)</a:t>
            </a:r>
          </a:p>
        </p:txBody>
      </p:sp>
    </p:spTree>
    <p:extLst>
      <p:ext uri="{BB962C8B-B14F-4D97-AF65-F5344CB8AC3E}">
        <p14:creationId xmlns:p14="http://schemas.microsoft.com/office/powerpoint/2010/main" val="3577654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F09042E5-145D-DFD8-1606-3CCA9EA10E75}"/>
              </a:ext>
            </a:extLst>
          </p:cNvPr>
          <p:cNvSpPr/>
          <p:nvPr/>
        </p:nvSpPr>
        <p:spPr>
          <a:xfrm>
            <a:off x="6778123" y="46594"/>
            <a:ext cx="3401961" cy="235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10000"/>
          </a:bodyPr>
          <a:lstStyle/>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CASO 7. </a:t>
            </a:r>
          </a:p>
          <a:p>
            <a:pPr algn="ctr" defTabSz="914400">
              <a:lnSpc>
                <a:spcPct val="85000"/>
              </a:lnSpc>
              <a:spcBef>
                <a:spcPct val="0"/>
              </a:spcBef>
              <a:spcAft>
                <a:spcPts val="600"/>
              </a:spcAft>
            </a:pPr>
            <a:r>
              <a:rPr lang="en-US" sz="4600" b="1" spc="-50" dirty="0">
                <a:solidFill>
                  <a:schemeClr val="tx1">
                    <a:lumMod val="85000"/>
                    <a:lumOff val="15000"/>
                  </a:schemeClr>
                </a:solidFill>
                <a:latin typeface="+mj-lt"/>
                <a:ea typeface="+mj-ea"/>
                <a:cs typeface="+mj-cs"/>
              </a:rPr>
              <a:t>Cartel de la Toga </a:t>
            </a:r>
          </a:p>
        </p:txBody>
      </p:sp>
      <p:sp>
        <p:nvSpPr>
          <p:cNvPr id="3" name="CuadroTexto 2">
            <a:extLst>
              <a:ext uri="{FF2B5EF4-FFF2-40B4-BE49-F238E27FC236}">
                <a16:creationId xmlns:a16="http://schemas.microsoft.com/office/drawing/2014/main" id="{C1FA49D6-3608-7FAA-C559-14DCCAD72F14}"/>
              </a:ext>
            </a:extLst>
          </p:cNvPr>
          <p:cNvSpPr txBox="1"/>
          <p:nvPr/>
        </p:nvSpPr>
        <p:spPr>
          <a:xfrm>
            <a:off x="838868" y="1828852"/>
            <a:ext cx="6100010" cy="3970318"/>
          </a:xfrm>
          <a:prstGeom prst="rect">
            <a:avLst/>
          </a:prstGeom>
          <a:noFill/>
        </p:spPr>
        <p:txBody>
          <a:bodyPr wrap="square">
            <a:spAutoFit/>
          </a:bodyPr>
          <a:lstStyle/>
          <a:p>
            <a:pPr algn="just"/>
            <a:r>
              <a:rPr lang="es-MX" b="0" i="0" dirty="0">
                <a:effectLst/>
                <a:latin typeface="Lucida Sans" panose="020B0602030504020204" pitchFamily="34" charset="0"/>
              </a:rPr>
              <a:t>Malo Fernández cometió el delito de prevaricato por omisión pues, con el fin de dar cumplimiento a los compromisos adquiridos con la organización delincuencial de la cual hacía parte -entre ellos, retirar del cargo al magistrado auxiliar que adelantaba la investigación contra Musa Besaile-, dolosamente adoptó al interior del despacho a su cargo las medidas necesarias para retardar un acto propio de sus funciones, como lo era administrar justicia bajo los parámetros constitucionales y legales, en concreto, omitió tramitar de forma célere y eficiente las diligencias que se adelantaban contra el ex senador Musa Besaile, teniendo cabal capacidad de cumplir con su deber.</a:t>
            </a:r>
            <a:endParaRPr lang="es-CO" dirty="0"/>
          </a:p>
        </p:txBody>
      </p:sp>
      <p:sp>
        <p:nvSpPr>
          <p:cNvPr id="7" name="CuadroTexto 6">
            <a:extLst>
              <a:ext uri="{FF2B5EF4-FFF2-40B4-BE49-F238E27FC236}">
                <a16:creationId xmlns:a16="http://schemas.microsoft.com/office/drawing/2014/main" id="{CA36EC34-AC37-6B12-959A-2724C5608002}"/>
              </a:ext>
            </a:extLst>
          </p:cNvPr>
          <p:cNvSpPr txBox="1"/>
          <p:nvPr/>
        </p:nvSpPr>
        <p:spPr>
          <a:xfrm>
            <a:off x="115668" y="5919435"/>
            <a:ext cx="10064416" cy="338554"/>
          </a:xfrm>
          <a:prstGeom prst="rect">
            <a:avLst/>
          </a:prstGeom>
          <a:noFill/>
        </p:spPr>
        <p:txBody>
          <a:bodyPr wrap="square">
            <a:spAutoFit/>
          </a:bodyPr>
          <a:lstStyle/>
          <a:p>
            <a:r>
              <a:rPr lang="es-CO" sz="1600" dirty="0">
                <a:hlinkClick r:id="rId2"/>
              </a:rPr>
              <a:t>Corte condena a 116 meses de prisión al exmagistrado Gustavo Malo Fernández | Corte (cortesuprema.gov.co)</a:t>
            </a:r>
            <a:endParaRPr lang="es-CO" sz="1600" dirty="0"/>
          </a:p>
        </p:txBody>
      </p:sp>
      <p:pic>
        <p:nvPicPr>
          <p:cNvPr id="16" name="Imagen 15" descr="Un hombre sentado frente a una mesa&#10;&#10;Descripción generada automáticamente con confianza media">
            <a:extLst>
              <a:ext uri="{FF2B5EF4-FFF2-40B4-BE49-F238E27FC236}">
                <a16:creationId xmlns:a16="http://schemas.microsoft.com/office/drawing/2014/main" id="{889FCE79-57EA-5A57-8870-B6588D5D74A4}"/>
              </a:ext>
            </a:extLst>
          </p:cNvPr>
          <p:cNvPicPr>
            <a:picLocks noChangeAspect="1"/>
          </p:cNvPicPr>
          <p:nvPr/>
        </p:nvPicPr>
        <p:blipFill>
          <a:blip r:embed="rId3"/>
          <a:stretch>
            <a:fillRect/>
          </a:stretch>
        </p:blipFill>
        <p:spPr>
          <a:xfrm>
            <a:off x="7492331" y="2824362"/>
            <a:ext cx="4227620" cy="2698481"/>
          </a:xfrm>
          <a:prstGeom prst="rect">
            <a:avLst/>
          </a:prstGeom>
        </p:spPr>
      </p:pic>
    </p:spTree>
    <p:extLst>
      <p:ext uri="{BB962C8B-B14F-4D97-AF65-F5344CB8AC3E}">
        <p14:creationId xmlns:p14="http://schemas.microsoft.com/office/powerpoint/2010/main" val="758837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769B6-BA2D-9DDF-2227-E351DF42D373}"/>
              </a:ext>
            </a:extLst>
          </p:cNvPr>
          <p:cNvSpPr>
            <a:spLocks noGrp="1"/>
          </p:cNvSpPr>
          <p:nvPr>
            <p:ph type="title"/>
          </p:nvPr>
        </p:nvSpPr>
        <p:spPr/>
        <p:txBody>
          <a:bodyPr/>
          <a:lstStyle/>
          <a:p>
            <a:r>
              <a:rPr lang="es-CO" b="1" dirty="0">
                <a:effectLst>
                  <a:outerShdw blurRad="38100" dist="38100" dir="2700000" algn="tl">
                    <a:srgbClr val="000000">
                      <a:alpha val="43137"/>
                    </a:srgbClr>
                  </a:outerShdw>
                </a:effectLst>
              </a:rPr>
              <a:t>IMPLICACIONES PROCESALES EN MATERIA DE CORRUPCIÓN  </a:t>
            </a:r>
          </a:p>
        </p:txBody>
      </p:sp>
      <p:sp>
        <p:nvSpPr>
          <p:cNvPr id="7" name="Rectángulo: esquinas redondeadas 6">
            <a:extLst>
              <a:ext uri="{FF2B5EF4-FFF2-40B4-BE49-F238E27FC236}">
                <a16:creationId xmlns:a16="http://schemas.microsoft.com/office/drawing/2014/main" id="{55E8E451-5CB7-E3B9-32B7-C4671F48D58B}"/>
              </a:ext>
            </a:extLst>
          </p:cNvPr>
          <p:cNvSpPr/>
          <p:nvPr/>
        </p:nvSpPr>
        <p:spPr>
          <a:xfrm>
            <a:off x="806334" y="1737358"/>
            <a:ext cx="5178830" cy="44473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400" b="0" i="0" u="none" strike="noStrike" baseline="0" dirty="0">
                <a:solidFill>
                  <a:schemeClr val="tx1"/>
                </a:solidFill>
              </a:rPr>
              <a:t>Exclusión de beneficios en los delitos contra la administración pública relacionados con</a:t>
            </a:r>
          </a:p>
          <a:p>
            <a:pPr algn="ctr"/>
            <a:r>
              <a:rPr lang="es-CO" sz="1400" b="0" i="0" u="none" strike="noStrike" baseline="0" dirty="0">
                <a:solidFill>
                  <a:schemeClr val="tx1"/>
                </a:solidFill>
              </a:rPr>
              <a:t>corrupción (artículo 13 ley 1474 de 2011)</a:t>
            </a:r>
          </a:p>
          <a:p>
            <a:pPr algn="ctr"/>
            <a:endParaRPr lang="es-CO" sz="1400" dirty="0">
              <a:solidFill>
                <a:schemeClr val="tx1"/>
              </a:solidFill>
            </a:endParaRPr>
          </a:p>
          <a:p>
            <a:pPr algn="ctr"/>
            <a:r>
              <a:rPr lang="es-MX" sz="1400" b="0" i="0" dirty="0">
                <a:solidFill>
                  <a:schemeClr val="tx1"/>
                </a:solidFill>
                <a:effectLst/>
              </a:rPr>
              <a:t>Tampoco tendrán derecho a beneficios o subrogados quienes hayan sido condenados por delitos contra la Administración Pública, estafa y abuso de confianza que recaigan sobre los bienes del Estado, utilización indebida de información privilegiada, lavado de activos y soborno transnacional.</a:t>
            </a:r>
          </a:p>
          <a:p>
            <a:pPr algn="ctr"/>
            <a:r>
              <a:rPr lang="es-MX" sz="1400" b="0" i="0" dirty="0">
                <a:solidFill>
                  <a:schemeClr val="tx1"/>
                </a:solidFill>
                <a:effectLst/>
              </a:rPr>
              <a:t>Lo dispuesto en el presente artículo no se aplicará respecto de la sustitución de la detención preventiva y de la sustitución de la ejecución de la pena en los eventos contemplados en los numerales 2, 3, 4 y 5 del artículo 314 de la Ley 906 de 2004, ni en aquellos eventos en los cuales se aplique el principio de oportunidad, los preacuerdos y negociaciones y el allanamiento a cargos.</a:t>
            </a:r>
          </a:p>
          <a:p>
            <a:pPr algn="ctr"/>
            <a:endParaRPr lang="es-CO" sz="1400" dirty="0">
              <a:solidFill>
                <a:schemeClr val="tx1"/>
              </a:solidFill>
            </a:endParaRPr>
          </a:p>
        </p:txBody>
      </p:sp>
      <p:sp>
        <p:nvSpPr>
          <p:cNvPr id="8" name="Rectángulo: esquinas redondeadas 7">
            <a:extLst>
              <a:ext uri="{FF2B5EF4-FFF2-40B4-BE49-F238E27FC236}">
                <a16:creationId xmlns:a16="http://schemas.microsoft.com/office/drawing/2014/main" id="{599391A7-6043-5A19-3A09-40320489E225}"/>
              </a:ext>
            </a:extLst>
          </p:cNvPr>
          <p:cNvSpPr/>
          <p:nvPr/>
        </p:nvSpPr>
        <p:spPr>
          <a:xfrm>
            <a:off x="6761018" y="1737358"/>
            <a:ext cx="4089862" cy="44473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600" dirty="0">
                <a:solidFill>
                  <a:schemeClr val="tx1"/>
                </a:solidFill>
              </a:rPr>
              <a:t>A</a:t>
            </a:r>
            <a:r>
              <a:rPr lang="es-MX" sz="1600" b="0" i="0" u="none" strike="noStrike" baseline="0" dirty="0">
                <a:solidFill>
                  <a:schemeClr val="tx1"/>
                </a:solidFill>
              </a:rPr>
              <a:t>umentó los términos de prescripción de la acción penal a los servidores públicos, particulares</a:t>
            </a:r>
          </a:p>
          <a:p>
            <a:pPr algn="ctr"/>
            <a:r>
              <a:rPr lang="es-MX" sz="1600" b="0" i="0" u="none" strike="noStrike" baseline="0" dirty="0">
                <a:solidFill>
                  <a:schemeClr val="tx1"/>
                </a:solidFill>
              </a:rPr>
              <a:t>que ejerzan funciones públicas e incluso a</a:t>
            </a:r>
          </a:p>
          <a:p>
            <a:pPr algn="ctr"/>
            <a:r>
              <a:rPr lang="es-CO" sz="1600" b="0" i="0" u="none" strike="noStrike" baseline="0" dirty="0">
                <a:solidFill>
                  <a:schemeClr val="tx1"/>
                </a:solidFill>
              </a:rPr>
              <a:t>los agentes retenedores o recaudadores (artículo</a:t>
            </a:r>
          </a:p>
          <a:p>
            <a:pPr algn="ctr"/>
            <a:r>
              <a:rPr lang="es-CO" sz="1600" b="0" i="0" u="none" strike="noStrike" baseline="0" dirty="0">
                <a:solidFill>
                  <a:schemeClr val="tx1"/>
                </a:solidFill>
              </a:rPr>
              <a:t>14 de la ley 1474 de 2011)</a:t>
            </a:r>
          </a:p>
          <a:p>
            <a:pPr algn="ctr"/>
            <a:endParaRPr lang="es-CO" sz="1600" dirty="0">
              <a:solidFill>
                <a:schemeClr val="tx1"/>
              </a:solidFill>
            </a:endParaRPr>
          </a:p>
          <a:p>
            <a:pPr algn="ctr"/>
            <a:r>
              <a:rPr lang="es-MX" sz="1600" b="1" i="0" u="sng" dirty="0">
                <a:solidFill>
                  <a:schemeClr val="tx1"/>
                </a:solidFill>
                <a:effectLst>
                  <a:outerShdw blurRad="38100" dist="38100" dir="2700000" algn="tl">
                    <a:srgbClr val="000000">
                      <a:alpha val="43137"/>
                    </a:srgbClr>
                  </a:outerShdw>
                </a:effectLst>
              </a:rPr>
              <a:t>El término de prescripción se aumentará en la mitad. </a:t>
            </a:r>
          </a:p>
          <a:p>
            <a:pPr algn="ctr"/>
            <a:endParaRPr lang="es-MX" sz="1600" dirty="0">
              <a:solidFill>
                <a:schemeClr val="tx1"/>
              </a:solidFill>
            </a:endParaRPr>
          </a:p>
          <a:p>
            <a:pPr algn="ctr"/>
            <a:r>
              <a:rPr lang="es-MX" sz="1600" b="0" i="0" dirty="0">
                <a:solidFill>
                  <a:schemeClr val="tx1"/>
                </a:solidFill>
                <a:effectLst/>
                <a:latin typeface="Open Sans" panose="020B0606030504020204" pitchFamily="34" charset="0"/>
              </a:rPr>
              <a:t>En todo caso, cuando se aumente el término de prescripción, no se excederá el límite máximo fijado.</a:t>
            </a:r>
            <a:endParaRPr lang="es-CO" sz="1600" dirty="0">
              <a:solidFill>
                <a:schemeClr val="tx1"/>
              </a:solidFill>
            </a:endParaRPr>
          </a:p>
        </p:txBody>
      </p:sp>
    </p:spTree>
    <p:extLst>
      <p:ext uri="{BB962C8B-B14F-4D97-AF65-F5344CB8AC3E}">
        <p14:creationId xmlns:p14="http://schemas.microsoft.com/office/powerpoint/2010/main" val="74792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769B6-BA2D-9DDF-2227-E351DF42D373}"/>
              </a:ext>
            </a:extLst>
          </p:cNvPr>
          <p:cNvSpPr>
            <a:spLocks noGrp="1"/>
          </p:cNvSpPr>
          <p:nvPr>
            <p:ph type="title"/>
          </p:nvPr>
        </p:nvSpPr>
        <p:spPr/>
        <p:txBody>
          <a:bodyPr/>
          <a:lstStyle/>
          <a:p>
            <a:r>
              <a:rPr lang="es-CO" b="1" dirty="0">
                <a:effectLst>
                  <a:outerShdw blurRad="38100" dist="38100" dir="2700000" algn="tl">
                    <a:srgbClr val="000000">
                      <a:alpha val="43137"/>
                    </a:srgbClr>
                  </a:outerShdw>
                </a:effectLst>
              </a:rPr>
              <a:t>IMPLICACIONES PROCESALES EN MATERIA DE CORRUPCIÓN  </a:t>
            </a:r>
          </a:p>
        </p:txBody>
      </p:sp>
      <p:sp>
        <p:nvSpPr>
          <p:cNvPr id="7" name="Rectángulo: esquinas redondeadas 6">
            <a:extLst>
              <a:ext uri="{FF2B5EF4-FFF2-40B4-BE49-F238E27FC236}">
                <a16:creationId xmlns:a16="http://schemas.microsoft.com/office/drawing/2014/main" id="{55E8E451-5CB7-E3B9-32B7-C4671F48D58B}"/>
              </a:ext>
            </a:extLst>
          </p:cNvPr>
          <p:cNvSpPr/>
          <p:nvPr/>
        </p:nvSpPr>
        <p:spPr>
          <a:xfrm>
            <a:off x="806334" y="1737358"/>
            <a:ext cx="5178830" cy="4447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bg1"/>
                </a:solidFill>
              </a:rPr>
              <a:t>A</a:t>
            </a:r>
            <a:r>
              <a:rPr lang="es-MX" sz="1400" b="0" i="0" u="none" strike="noStrike" baseline="0" dirty="0">
                <a:solidFill>
                  <a:schemeClr val="bg1"/>
                </a:solidFill>
              </a:rPr>
              <a:t>umento del término de detención preventiva</a:t>
            </a:r>
          </a:p>
          <a:p>
            <a:pPr algn="ctr"/>
            <a:r>
              <a:rPr lang="es-MX" sz="1400" b="0" i="0" u="none" strike="noStrike" baseline="0" dirty="0">
                <a:solidFill>
                  <a:schemeClr val="bg1"/>
                </a:solidFill>
              </a:rPr>
              <a:t>por delitos que recaigan sobre bienes del estado</a:t>
            </a:r>
          </a:p>
          <a:p>
            <a:pPr algn="ctr"/>
            <a:r>
              <a:rPr lang="es-CO" sz="1400" b="0" i="0" u="none" strike="noStrike" baseline="0" dirty="0">
                <a:solidFill>
                  <a:schemeClr val="bg1"/>
                </a:solidFill>
              </a:rPr>
              <a:t>(artículo 38 ley 1474 de 2011)</a:t>
            </a:r>
            <a:endParaRPr lang="es-CO" sz="1400" dirty="0">
              <a:solidFill>
                <a:schemeClr val="bg1"/>
              </a:solidFill>
            </a:endParaRPr>
          </a:p>
          <a:p>
            <a:pPr algn="ctr"/>
            <a:r>
              <a:rPr lang="es-CO" sz="1400" dirty="0">
                <a:solidFill>
                  <a:schemeClr val="bg1"/>
                </a:solidFill>
              </a:rPr>
              <a:t>Artículo 317 ley 906 de 2004</a:t>
            </a:r>
          </a:p>
          <a:p>
            <a:pPr algn="ctr"/>
            <a:endParaRPr lang="es-CO" sz="1400" dirty="0">
              <a:solidFill>
                <a:schemeClr val="bg1"/>
              </a:solidFill>
            </a:endParaRPr>
          </a:p>
          <a:p>
            <a:pPr algn="ctr"/>
            <a:endParaRPr lang="es-CO" sz="1400" dirty="0">
              <a:solidFill>
                <a:schemeClr val="bg1"/>
              </a:solidFill>
            </a:endParaRPr>
          </a:p>
          <a:p>
            <a:pPr algn="ctr"/>
            <a:r>
              <a:rPr lang="es-MX" sz="1400" b="1" i="0" dirty="0">
                <a:solidFill>
                  <a:schemeClr val="bg1"/>
                </a:solidFill>
                <a:effectLst/>
                <a:latin typeface="Open Sans" panose="020B0606030504020204" pitchFamily="34" charset="0"/>
              </a:rPr>
              <a:t>PARÁGRAFO 1o.</a:t>
            </a:r>
            <a:r>
              <a:rPr lang="es-MX" sz="1400" b="0" i="0" dirty="0">
                <a:solidFill>
                  <a:schemeClr val="bg1"/>
                </a:solidFill>
                <a:effectLst/>
                <a:latin typeface="Open Sans" panose="020B0606030504020204" pitchFamily="34" charset="0"/>
              </a:rPr>
              <a:t> Los términos dispuestos en los numerales 4, 5 y 6 del presente artículo se incrementarán por el mismo término inicial, cuando el proceso se surta ante la justicia penal especializada, o sean tres (3) o más los imputados o acusados, o se trate de investigación o juicio de actos de corrupción de que trata la Ley </a:t>
            </a:r>
            <a:r>
              <a:rPr lang="es-MX" sz="1400" b="0" i="0" u="none"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1474</a:t>
            </a:r>
            <a:r>
              <a:rPr lang="es-MX" sz="1400" b="0" i="0" dirty="0">
                <a:solidFill>
                  <a:schemeClr val="bg1"/>
                </a:solidFill>
                <a:effectLst/>
                <a:latin typeface="Open Sans" panose="020B0606030504020204" pitchFamily="34" charset="0"/>
              </a:rPr>
              <a:t> de 2011 o de cualquiera de las conductas previstas en el Título IV del Libro Segundo de la Ley </a:t>
            </a:r>
            <a:r>
              <a:rPr lang="es-MX" sz="1400" b="0" i="0" u="none" strike="noStrike"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599</a:t>
            </a:r>
            <a:r>
              <a:rPr lang="es-MX" sz="1400" b="0" i="0" dirty="0">
                <a:solidFill>
                  <a:schemeClr val="bg1"/>
                </a:solidFill>
                <a:effectLst/>
                <a:latin typeface="Open Sans" panose="020B0606030504020204" pitchFamily="34" charset="0"/>
              </a:rPr>
              <a:t> de 2000 (Código Penal).</a:t>
            </a:r>
            <a:endParaRPr lang="es-CO" sz="1400" dirty="0">
              <a:solidFill>
                <a:schemeClr val="bg1"/>
              </a:solidFill>
            </a:endParaRPr>
          </a:p>
          <a:p>
            <a:pPr algn="ctr"/>
            <a:endParaRPr lang="es-CO" sz="1400" b="0" i="0" u="none" strike="noStrike" baseline="0" dirty="0">
              <a:solidFill>
                <a:schemeClr val="bg1"/>
              </a:solidFill>
            </a:endParaRPr>
          </a:p>
          <a:p>
            <a:pPr algn="ctr"/>
            <a:endParaRPr lang="es-CO" sz="1400" b="0" i="0" u="none" strike="noStrike" baseline="0" dirty="0">
              <a:solidFill>
                <a:schemeClr val="bg1"/>
              </a:solidFill>
            </a:endParaRPr>
          </a:p>
          <a:p>
            <a:pPr algn="l"/>
            <a:endParaRPr lang="es-CO" sz="1400" dirty="0">
              <a:solidFill>
                <a:schemeClr val="bg1"/>
              </a:solidFill>
              <a:latin typeface="WarnockPro-Regular"/>
            </a:endParaRPr>
          </a:p>
          <a:p>
            <a:pPr algn="l"/>
            <a:endParaRPr lang="es-CO" sz="1100" dirty="0"/>
          </a:p>
        </p:txBody>
      </p:sp>
      <p:sp>
        <p:nvSpPr>
          <p:cNvPr id="8" name="Rectángulo: esquinas redondeadas 7">
            <a:extLst>
              <a:ext uri="{FF2B5EF4-FFF2-40B4-BE49-F238E27FC236}">
                <a16:creationId xmlns:a16="http://schemas.microsoft.com/office/drawing/2014/main" id="{599391A7-6043-5A19-3A09-40320489E225}"/>
              </a:ext>
            </a:extLst>
          </p:cNvPr>
          <p:cNvSpPr/>
          <p:nvPr/>
        </p:nvSpPr>
        <p:spPr>
          <a:xfrm>
            <a:off x="6276109" y="1737358"/>
            <a:ext cx="4987635" cy="4447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solidFill>
                <a:schemeClr val="bg1"/>
              </a:solidFill>
              <a:latin typeface="WarnockPro-Regular"/>
            </a:endParaRPr>
          </a:p>
          <a:p>
            <a:pPr algn="ctr"/>
            <a:endParaRPr lang="es-MX" sz="1400" dirty="0">
              <a:solidFill>
                <a:schemeClr val="bg1"/>
              </a:solidFill>
              <a:latin typeface="WarnockPro-Regular"/>
            </a:endParaRPr>
          </a:p>
          <a:p>
            <a:pPr algn="ctr"/>
            <a:r>
              <a:rPr lang="es-MX" sz="1400" dirty="0">
                <a:solidFill>
                  <a:schemeClr val="bg1"/>
                </a:solidFill>
                <a:latin typeface="WarnockPro-Regular"/>
              </a:rPr>
              <a:t>P</a:t>
            </a:r>
            <a:r>
              <a:rPr lang="es-MX" sz="1400" b="0" i="0" u="none" strike="noStrike" baseline="0" dirty="0">
                <a:solidFill>
                  <a:schemeClr val="bg1"/>
                </a:solidFill>
                <a:latin typeface="WarnockPro-Regular"/>
              </a:rPr>
              <a:t>rohibió la sustitución de detención</a:t>
            </a:r>
          </a:p>
          <a:p>
            <a:pPr algn="ctr"/>
            <a:r>
              <a:rPr lang="es-MX" sz="1400" b="0" i="0" u="none" strike="noStrike" baseline="0" dirty="0">
                <a:solidFill>
                  <a:schemeClr val="bg1"/>
                </a:solidFill>
                <a:latin typeface="WarnockPro-Regular"/>
              </a:rPr>
              <a:t>en establecimiento carcelario por domiciliaria para algunos de los delitos contra la administración </a:t>
            </a:r>
            <a:r>
              <a:rPr lang="es-CO" sz="1400" b="0" i="0" u="none" strike="noStrike" baseline="0" dirty="0">
                <a:solidFill>
                  <a:schemeClr val="bg1"/>
                </a:solidFill>
                <a:latin typeface="WarnockPro-Regular"/>
              </a:rPr>
              <a:t>pública (artículo 39 de la ley 1474 de 2011).</a:t>
            </a:r>
          </a:p>
          <a:p>
            <a:pPr algn="ctr"/>
            <a:endParaRPr lang="es-CO" sz="1400" dirty="0">
              <a:solidFill>
                <a:schemeClr val="bg1"/>
              </a:solidFill>
              <a:latin typeface="WarnockPro-Regular"/>
            </a:endParaRPr>
          </a:p>
          <a:p>
            <a:pPr algn="ctr"/>
            <a:endParaRPr lang="es-CO" sz="1400" dirty="0">
              <a:solidFill>
                <a:schemeClr val="bg1"/>
              </a:solidFill>
              <a:latin typeface="WarnockPro-Regular"/>
            </a:endParaRPr>
          </a:p>
          <a:p>
            <a:pPr algn="ctr"/>
            <a:r>
              <a:rPr lang="es-CO" sz="1400" b="0" i="0" u="none" strike="noStrike" baseline="0" dirty="0">
                <a:solidFill>
                  <a:schemeClr val="bg1"/>
                </a:solidFill>
                <a:latin typeface="WarnockPro-Regular"/>
              </a:rPr>
              <a:t>Artículo 314 de la ley 906 de 2004: </a:t>
            </a:r>
          </a:p>
          <a:p>
            <a:pPr algn="ctr"/>
            <a:r>
              <a:rPr lang="es-MX" sz="1400" b="0" i="0" dirty="0">
                <a:solidFill>
                  <a:schemeClr val="bg1"/>
                </a:solidFill>
                <a:effectLst/>
                <a:latin typeface="Work Sans" pitchFamily="2" charset="0"/>
              </a:rPr>
              <a:t>Peculado por apropiación en cuantía superior a cincuenta (50) salarios mínimos legales mensuales (C. P. artículo 397); Concusión (C. P. artículo 404); Cohecho propio (C. P. artículo 405); Cohecho impropio (C.P. artículo 406); cohecho por dar u ofrecer (C. P. artículo 407); Enriquecimiento Ilícito (C.P. artículo 412); Soborno Transnacional (C.P. artículo 433); Interés Indebido en la Celebración de Contratos (C.P. artículo 409); Contrato sin Cumplimiento de Requisitos Legales (C.P. artículo 410); Tráfico de Influencias (C.P. artículo 411)…. </a:t>
            </a:r>
            <a:endParaRPr lang="es-CO" sz="1400" b="0" i="0" u="none" strike="noStrike" baseline="0" dirty="0">
              <a:solidFill>
                <a:schemeClr val="bg1"/>
              </a:solidFill>
              <a:latin typeface="WarnockPro-Regular"/>
            </a:endParaRPr>
          </a:p>
          <a:p>
            <a:pPr algn="ctr"/>
            <a:endParaRPr lang="es-CO" sz="1200" dirty="0">
              <a:solidFill>
                <a:schemeClr val="bg1"/>
              </a:solidFill>
              <a:latin typeface="WarnockPro-Regular"/>
            </a:endParaRPr>
          </a:p>
          <a:p>
            <a:pPr algn="ctr"/>
            <a:endParaRPr lang="es-CO" sz="1200" b="0" i="0" u="none" strike="noStrike" baseline="0" dirty="0">
              <a:solidFill>
                <a:schemeClr val="bg1"/>
              </a:solidFill>
              <a:latin typeface="WarnockPro-Regular"/>
            </a:endParaRPr>
          </a:p>
          <a:p>
            <a:pPr algn="ctr"/>
            <a:endParaRPr lang="es-CO" sz="1200" dirty="0">
              <a:solidFill>
                <a:schemeClr val="bg1"/>
              </a:solidFill>
              <a:latin typeface="WarnockPro-Regular"/>
            </a:endParaRPr>
          </a:p>
          <a:p>
            <a:pPr algn="ctr"/>
            <a:endParaRPr lang="es-CO" sz="1100" dirty="0">
              <a:solidFill>
                <a:schemeClr val="bg1"/>
              </a:solidFill>
            </a:endParaRPr>
          </a:p>
        </p:txBody>
      </p:sp>
    </p:spTree>
    <p:extLst>
      <p:ext uri="{BB962C8B-B14F-4D97-AF65-F5344CB8AC3E}">
        <p14:creationId xmlns:p14="http://schemas.microsoft.com/office/powerpoint/2010/main" val="2008187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5FDA1-CEC6-31AD-6860-9DDBC68EF649}"/>
              </a:ext>
            </a:extLst>
          </p:cNvPr>
          <p:cNvSpPr>
            <a:spLocks noGrp="1"/>
          </p:cNvSpPr>
          <p:nvPr>
            <p:ph type="title"/>
          </p:nvPr>
        </p:nvSpPr>
        <p:spPr>
          <a:xfrm>
            <a:off x="1097280" y="286603"/>
            <a:ext cx="10443556" cy="1450757"/>
          </a:xfrm>
        </p:spPr>
        <p:txBody>
          <a:bodyPr/>
          <a:lstStyle/>
          <a:p>
            <a:r>
              <a:rPr lang="es-CO" dirty="0"/>
              <a:t>¿ACTOS DE CORRUPCIÓN EN COLOMBIA?</a:t>
            </a:r>
          </a:p>
        </p:txBody>
      </p:sp>
      <p:sp>
        <p:nvSpPr>
          <p:cNvPr id="3" name="Marcador de contenido 2">
            <a:extLst>
              <a:ext uri="{FF2B5EF4-FFF2-40B4-BE49-F238E27FC236}">
                <a16:creationId xmlns:a16="http://schemas.microsoft.com/office/drawing/2014/main" id="{2474C7F5-ADDA-E273-7E27-773F5250BC48}"/>
              </a:ext>
            </a:extLst>
          </p:cNvPr>
          <p:cNvSpPr>
            <a:spLocks noGrp="1"/>
          </p:cNvSpPr>
          <p:nvPr>
            <p:ph idx="1"/>
          </p:nvPr>
        </p:nvSpPr>
        <p:spPr/>
        <p:txBody>
          <a:bodyPr>
            <a:normAutofit lnSpcReduction="10000"/>
          </a:bodyPr>
          <a:lstStyle/>
          <a:p>
            <a:pPr algn="just"/>
            <a:endParaRPr lang="es-MX" b="1" i="0" dirty="0">
              <a:solidFill>
                <a:srgbClr val="333333"/>
              </a:solidFill>
              <a:effectLst/>
            </a:endParaRPr>
          </a:p>
          <a:p>
            <a:pPr algn="just"/>
            <a:r>
              <a:rPr lang="es-MX" sz="2000" b="1" i="0" dirty="0">
                <a:solidFill>
                  <a:srgbClr val="333333"/>
                </a:solidFill>
                <a:effectLst>
                  <a:outerShdw blurRad="38100" dist="38100" dir="2700000" algn="tl">
                    <a:srgbClr val="000000">
                      <a:alpha val="43137"/>
                    </a:srgbClr>
                  </a:outerShdw>
                </a:effectLst>
              </a:rPr>
              <a:t>LEY No. 2195 DE 2022</a:t>
            </a:r>
            <a:r>
              <a:rPr lang="es-MX" sz="2000" b="1" dirty="0">
                <a:solidFill>
                  <a:srgbClr val="333333"/>
                </a:solidFill>
                <a:effectLst>
                  <a:outerShdw blurRad="38100" dist="38100" dir="2700000" algn="tl">
                    <a:srgbClr val="000000">
                      <a:alpha val="43137"/>
                    </a:srgbClr>
                  </a:outerShdw>
                </a:effectLst>
              </a:rPr>
              <a:t> </a:t>
            </a:r>
            <a:r>
              <a:rPr lang="es-MX" sz="2000" b="1" i="0" dirty="0">
                <a:solidFill>
                  <a:srgbClr val="333333"/>
                </a:solidFill>
                <a:effectLst>
                  <a:outerShdw blurRad="38100" dist="38100" dir="2700000" algn="tl">
                    <a:srgbClr val="000000">
                      <a:alpha val="43137"/>
                    </a:srgbClr>
                  </a:outerShdw>
                </a:effectLst>
              </a:rPr>
              <a:t>(Enero 18): POR MEDIO DE LA CUAL SE ADOPTAN MEDIDAS EN MATERIA DE TRANSPARENCIA, PREVENCION Y LUCHA CONTRA LA CORRUPCION.  </a:t>
            </a:r>
            <a:endParaRPr lang="es-MX" b="1" i="0" dirty="0">
              <a:solidFill>
                <a:srgbClr val="333333"/>
              </a:solidFill>
              <a:effectLst/>
            </a:endParaRPr>
          </a:p>
          <a:p>
            <a:pPr algn="just"/>
            <a:r>
              <a:rPr lang="es-MX" b="1" dirty="0">
                <a:solidFill>
                  <a:srgbClr val="333333"/>
                </a:solidFill>
              </a:rPr>
              <a:t>Artículo 59: </a:t>
            </a:r>
            <a:r>
              <a:rPr lang="es-MX" b="1" i="0" dirty="0">
                <a:solidFill>
                  <a:srgbClr val="333333"/>
                </a:solidFill>
                <a:effectLst/>
              </a:rPr>
              <a:t>Responsabilidad por daño al patrimonio público. </a:t>
            </a:r>
            <a:endParaRPr lang="es-MX" b="1" dirty="0">
              <a:solidFill>
                <a:srgbClr val="333333"/>
              </a:solidFill>
            </a:endParaRPr>
          </a:p>
          <a:p>
            <a:pPr algn="just"/>
            <a:r>
              <a:rPr lang="es-MX" b="1" i="0" dirty="0">
                <a:solidFill>
                  <a:srgbClr val="333333"/>
                </a:solidFill>
                <a:effectLst/>
              </a:rPr>
              <a:t>PARAGRAFO 1.</a:t>
            </a:r>
            <a:r>
              <a:rPr lang="es-MX" b="0" i="0" dirty="0">
                <a:solidFill>
                  <a:srgbClr val="333333"/>
                </a:solidFill>
                <a:effectLst/>
              </a:rPr>
              <a:t> </a:t>
            </a:r>
            <a:r>
              <a:rPr lang="es-MX" sz="2400" b="0" i="0" dirty="0">
                <a:solidFill>
                  <a:srgbClr val="333333"/>
                </a:solidFill>
                <a:effectLst/>
              </a:rPr>
              <a:t>Entiéndase por acto de corrupción las conductas penales enlistadas en los capítulos de </a:t>
            </a:r>
            <a:r>
              <a:rPr lang="es-MX" sz="2400" b="1" i="0" dirty="0">
                <a:solidFill>
                  <a:srgbClr val="333333"/>
                </a:solidFill>
                <a:effectLst>
                  <a:outerShdw blurRad="38100" dist="38100" dir="2700000" algn="tl">
                    <a:srgbClr val="000000">
                      <a:alpha val="43137"/>
                    </a:srgbClr>
                  </a:outerShdw>
                </a:effectLst>
              </a:rPr>
              <a:t>delitos contra la administración pública, </a:t>
            </a:r>
            <a:r>
              <a:rPr lang="es-MX" sz="2400" b="0" i="0" dirty="0">
                <a:solidFill>
                  <a:srgbClr val="333333"/>
                </a:solidFill>
                <a:effectLst/>
              </a:rPr>
              <a:t>el </a:t>
            </a:r>
            <a:r>
              <a:rPr lang="es-MX" sz="2400" b="1" i="0" dirty="0">
                <a:solidFill>
                  <a:srgbClr val="333333"/>
                </a:solidFill>
                <a:effectLst>
                  <a:outerShdw blurRad="38100" dist="38100" dir="2700000" algn="tl">
                    <a:srgbClr val="000000">
                      <a:alpha val="43137"/>
                    </a:srgbClr>
                  </a:outerShdw>
                </a:effectLst>
              </a:rPr>
              <a:t>medio ambiente, el orden económico y social, financiación del terrorismo y de grupos de delincuencia organizada, administración de recursos relacionados con actividades terroristas y de la delincuencia organizada, los consagrados en la Ley </a:t>
            </a:r>
            <a:r>
              <a:rPr lang="es-MX" sz="2400" b="1" i="0" u="none" strike="noStrike" dirty="0">
                <a:solidFill>
                  <a:srgbClr val="007BFF"/>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1474</a:t>
            </a:r>
            <a:r>
              <a:rPr lang="es-MX" sz="2400" b="1" i="0" dirty="0">
                <a:solidFill>
                  <a:srgbClr val="333333"/>
                </a:solidFill>
                <a:effectLst>
                  <a:outerShdw blurRad="38100" dist="38100" dir="2700000" algn="tl">
                    <a:srgbClr val="000000">
                      <a:alpha val="43137"/>
                    </a:srgbClr>
                  </a:outerShdw>
                </a:effectLst>
              </a:rPr>
              <a:t> de 2011, los delitos electorales o cualquier conducta punible relacionada con el patrimonio público, que hubieren sido realizados.</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8356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0D86D8F-0D0F-4F53-89A4-86C12D73FAB4}"/>
              </a:ext>
            </a:extLst>
          </p:cNvPr>
          <p:cNvSpPr>
            <a:spLocks noGrp="1"/>
          </p:cNvSpPr>
          <p:nvPr>
            <p:ph type="title"/>
          </p:nvPr>
        </p:nvSpPr>
        <p:spPr>
          <a:xfrm>
            <a:off x="861435" y="162647"/>
            <a:ext cx="10058400" cy="1449387"/>
          </a:xfrm>
        </p:spPr>
        <p:txBody>
          <a:bodyPr>
            <a:normAutofit/>
          </a:bodyPr>
          <a:lstStyle/>
          <a:p>
            <a:pPr algn="ctr"/>
            <a:r>
              <a:rPr lang="es-MX" sz="4400" b="1" i="0" dirty="0">
                <a:solidFill>
                  <a:srgbClr val="333333"/>
                </a:solidFill>
                <a:effectLst>
                  <a:outerShdw blurRad="38100" dist="38100" dir="2700000" algn="tl">
                    <a:srgbClr val="000000">
                      <a:alpha val="43137"/>
                    </a:srgbClr>
                  </a:outerShdw>
                </a:effectLst>
              </a:rPr>
              <a:t> Los consagrados en la Ley </a:t>
            </a:r>
            <a:r>
              <a:rPr lang="es-MX" sz="4400" b="1" i="0" u="none" strike="noStrike" dirty="0">
                <a:solidFill>
                  <a:srgbClr val="007BFF"/>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1474</a:t>
            </a:r>
            <a:r>
              <a:rPr lang="es-MX" sz="4400" b="1" i="0" dirty="0">
                <a:solidFill>
                  <a:srgbClr val="333333"/>
                </a:solidFill>
                <a:effectLst>
                  <a:outerShdw blurRad="38100" dist="38100" dir="2700000" algn="tl">
                    <a:srgbClr val="000000">
                      <a:alpha val="43137"/>
                    </a:srgbClr>
                  </a:outerShdw>
                </a:effectLst>
              </a:rPr>
              <a:t> de 2011</a:t>
            </a:r>
            <a:endParaRPr lang="es-CO" sz="4400" dirty="0"/>
          </a:p>
        </p:txBody>
      </p:sp>
      <p:sp>
        <p:nvSpPr>
          <p:cNvPr id="6" name="Rectángulo: esquinas redondeadas 5">
            <a:extLst>
              <a:ext uri="{FF2B5EF4-FFF2-40B4-BE49-F238E27FC236}">
                <a16:creationId xmlns:a16="http://schemas.microsoft.com/office/drawing/2014/main" id="{FE9C6639-0BCB-FBCB-1E71-E1FFA88FB450}"/>
              </a:ext>
            </a:extLst>
          </p:cNvPr>
          <p:cNvSpPr/>
          <p:nvPr/>
        </p:nvSpPr>
        <p:spPr>
          <a:xfrm>
            <a:off x="290944" y="1902978"/>
            <a:ext cx="5375565" cy="3818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WarnockPro-Regular"/>
              </a:rPr>
              <a:t>AMPLIÓ ALGUNOS TIPOS PENALES </a:t>
            </a:r>
            <a:endParaRPr lang="es-MX" dirty="0">
              <a:latin typeface="WarnockPro-Regular"/>
            </a:endParaRPr>
          </a:p>
          <a:p>
            <a:pPr algn="ctr"/>
            <a:endParaRPr lang="es-MX" sz="1600" b="0" i="0" u="none" strike="noStrike" baseline="0" dirty="0">
              <a:latin typeface="WarnockPro-Regular"/>
            </a:endParaRPr>
          </a:p>
          <a:p>
            <a:pPr algn="ctr"/>
            <a:r>
              <a:rPr lang="es-MX" sz="1600" dirty="0">
                <a:latin typeface="WarnockPro-Regular"/>
              </a:rPr>
              <a:t>E</a:t>
            </a:r>
            <a:r>
              <a:rPr lang="es-MX" sz="1600" b="0" i="0" u="none" strike="noStrike" baseline="0" dirty="0">
                <a:latin typeface="WarnockPro-Regular"/>
              </a:rPr>
              <a:t>stafa sobre recursos públicos y en el sistema de seguridad social integral (artículo 15 que añadió los numerales 5 y 6 al artículo 247</a:t>
            </a:r>
          </a:p>
          <a:p>
            <a:pPr algn="ctr"/>
            <a:r>
              <a:rPr lang="es-MX" sz="1600" b="0" i="0" u="none" strike="noStrike" baseline="0" dirty="0">
                <a:latin typeface="WarnockPro-Regular"/>
              </a:rPr>
              <a:t>del código penal), especulación de medicamentos y dispositivos médicos (artículo 19 que añadió un inciso al artículo 298 del código penal) y el agiotaje con medicamentos y dispositivos médicos (artículo 20 que añadió un inciso al artículo 301 </a:t>
            </a:r>
            <a:r>
              <a:rPr lang="pt-BR" sz="1600" b="0" i="0" u="none" strike="noStrike" baseline="0" dirty="0">
                <a:latin typeface="WarnockPro-Regular"/>
              </a:rPr>
              <a:t>del código penal)(Código penal, 2022).</a:t>
            </a:r>
            <a:endParaRPr lang="es-CO" sz="1600" dirty="0"/>
          </a:p>
        </p:txBody>
      </p:sp>
      <p:sp>
        <p:nvSpPr>
          <p:cNvPr id="7" name="Rectángulo: esquinas redondeadas 6">
            <a:extLst>
              <a:ext uri="{FF2B5EF4-FFF2-40B4-BE49-F238E27FC236}">
                <a16:creationId xmlns:a16="http://schemas.microsoft.com/office/drawing/2014/main" id="{C2E7BC8B-5BC8-5366-C401-1CE590DCBB11}"/>
              </a:ext>
            </a:extLst>
          </p:cNvPr>
          <p:cNvSpPr/>
          <p:nvPr/>
        </p:nvSpPr>
        <p:spPr>
          <a:xfrm>
            <a:off x="6095999" y="1902978"/>
            <a:ext cx="4987637" cy="4220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i="0" u="none" strike="noStrike" baseline="0" dirty="0">
                <a:effectLst>
                  <a:outerShdw blurRad="38100" dist="38100" dir="2700000" algn="tl">
                    <a:srgbClr val="000000">
                      <a:alpha val="43137"/>
                    </a:srgbClr>
                  </a:outerShdw>
                </a:effectLst>
                <a:latin typeface="WarnockPro-Regular"/>
              </a:rPr>
              <a:t>CREÓ TIPOS PENALES AUTÓNOMOS </a:t>
            </a:r>
          </a:p>
          <a:p>
            <a:pPr algn="ctr"/>
            <a:endParaRPr lang="es-MX" sz="1200" b="0" i="0" u="none" strike="noStrike" baseline="0" dirty="0">
              <a:latin typeface="WarnockPro-Regular"/>
            </a:endParaRPr>
          </a:p>
          <a:p>
            <a:pPr algn="ctr"/>
            <a:r>
              <a:rPr lang="es-MX" sz="1400" b="0" i="0" u="none" strike="noStrike" baseline="0" dirty="0">
                <a:latin typeface="WarnockPro-Regular"/>
              </a:rPr>
              <a:t>Corrupción privada (artículo 16 que adicionó</a:t>
            </a:r>
          </a:p>
          <a:p>
            <a:pPr algn="ctr"/>
            <a:r>
              <a:rPr lang="es-MX" sz="1400" b="0" i="0" u="none" strike="noStrike" baseline="0" dirty="0">
                <a:latin typeface="WarnockPro-Regular"/>
              </a:rPr>
              <a:t>el artículo 250A del código penal), la administración desleal (artículo 17 que adicionó el artículo250B del código penal), la omisión de control en el sector de la salud (artículo 22 que adicionó el artículo 325B del código penal), el peculado por aplicación oficial diferente frente a recursos de la seguridad social (artículo 23 que adicionó el artículo </a:t>
            </a:r>
            <a:r>
              <a:rPr lang="es-CO" sz="1400" b="0" i="0" u="none" strike="noStrike" baseline="0" dirty="0">
                <a:latin typeface="WarnockPro-Regular"/>
              </a:rPr>
              <a:t>399A del código penal), el peculado culposo </a:t>
            </a:r>
            <a:r>
              <a:rPr lang="es-MX" sz="1400" b="0" i="0" u="none" strike="noStrike" baseline="0" dirty="0">
                <a:latin typeface="WarnockPro-Regular"/>
              </a:rPr>
              <a:t>frente a recursos de la seguridad social (artículo 24 que adicionó el artículo 400A del código penal), el fraude a subvenciones (artículo 26 que adicionó el artículo 403A del código penal), los acuerdos restrictivos de la competencia (artículo 27 que adicionó el artículo 410A del código penal) y el </a:t>
            </a:r>
            <a:r>
              <a:rPr lang="es-CO" sz="1400" b="0" i="0" u="none" strike="noStrike" baseline="0" dirty="0">
                <a:latin typeface="WarnockPro-Regular"/>
              </a:rPr>
              <a:t>tráfico de influencias de particular (artículo 28 </a:t>
            </a:r>
            <a:r>
              <a:rPr lang="es-MX" sz="1400" b="0" i="0" u="none" strike="noStrike" baseline="0" dirty="0">
                <a:latin typeface="WarnockPro-Regular"/>
              </a:rPr>
              <a:t>que adicionó el artículo 411A del código penal).</a:t>
            </a:r>
            <a:endParaRPr lang="es-CO" sz="1400" dirty="0"/>
          </a:p>
        </p:txBody>
      </p:sp>
    </p:spTree>
    <p:extLst>
      <p:ext uri="{BB962C8B-B14F-4D97-AF65-F5344CB8AC3E}">
        <p14:creationId xmlns:p14="http://schemas.microsoft.com/office/powerpoint/2010/main" val="2143688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0D86D8F-0D0F-4F53-89A4-86C12D73FAB4}"/>
              </a:ext>
            </a:extLst>
          </p:cNvPr>
          <p:cNvSpPr>
            <a:spLocks noGrp="1"/>
          </p:cNvSpPr>
          <p:nvPr>
            <p:ph type="title"/>
          </p:nvPr>
        </p:nvSpPr>
        <p:spPr>
          <a:xfrm>
            <a:off x="861435" y="148792"/>
            <a:ext cx="10058400" cy="1449387"/>
          </a:xfrm>
        </p:spPr>
        <p:txBody>
          <a:bodyPr>
            <a:normAutofit/>
          </a:bodyPr>
          <a:lstStyle/>
          <a:p>
            <a:pPr algn="ctr"/>
            <a:r>
              <a:rPr lang="es-MX" sz="4400" b="1" i="0" dirty="0">
                <a:solidFill>
                  <a:srgbClr val="333333"/>
                </a:solidFill>
                <a:effectLst>
                  <a:outerShdw blurRad="38100" dist="38100" dir="2700000" algn="tl">
                    <a:srgbClr val="000000">
                      <a:alpha val="43137"/>
                    </a:srgbClr>
                  </a:outerShdw>
                </a:effectLst>
              </a:rPr>
              <a:t> Los consagrados en la Ley </a:t>
            </a:r>
            <a:r>
              <a:rPr lang="es-MX" sz="4400" b="1" i="0" u="none" strike="noStrike" dirty="0">
                <a:solidFill>
                  <a:srgbClr val="007BFF"/>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1474</a:t>
            </a:r>
            <a:r>
              <a:rPr lang="es-MX" sz="4400" b="1" i="0" dirty="0">
                <a:solidFill>
                  <a:srgbClr val="333333"/>
                </a:solidFill>
                <a:effectLst>
                  <a:outerShdw blurRad="38100" dist="38100" dir="2700000" algn="tl">
                    <a:srgbClr val="000000">
                      <a:alpha val="43137"/>
                    </a:srgbClr>
                  </a:outerShdw>
                </a:effectLst>
              </a:rPr>
              <a:t> de 2011</a:t>
            </a:r>
            <a:endParaRPr lang="es-CO" sz="4400" dirty="0"/>
          </a:p>
        </p:txBody>
      </p:sp>
      <p:sp>
        <p:nvSpPr>
          <p:cNvPr id="6" name="Rectángulo: esquinas redondeadas 5">
            <a:extLst>
              <a:ext uri="{FF2B5EF4-FFF2-40B4-BE49-F238E27FC236}">
                <a16:creationId xmlns:a16="http://schemas.microsoft.com/office/drawing/2014/main" id="{FE9C6639-0BCB-FBCB-1E71-E1FFA88FB450}"/>
              </a:ext>
            </a:extLst>
          </p:cNvPr>
          <p:cNvSpPr/>
          <p:nvPr/>
        </p:nvSpPr>
        <p:spPr>
          <a:xfrm>
            <a:off x="290945" y="1902978"/>
            <a:ext cx="4987638" cy="434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u="sng" dirty="0">
                <a:effectLst>
                  <a:outerShdw blurRad="38100" dist="38100" dir="2700000" algn="tl">
                    <a:srgbClr val="000000">
                      <a:alpha val="43137"/>
                    </a:srgbClr>
                  </a:outerShdw>
                </a:effectLst>
                <a:latin typeface="WarnockPro-Regular"/>
              </a:rPr>
              <a:t>MODIFICÓ TIPOS PENALES </a:t>
            </a:r>
          </a:p>
          <a:p>
            <a:pPr algn="just"/>
            <a:endParaRPr lang="es-MX" sz="1600" b="0" i="0" u="none" strike="noStrike" baseline="0" dirty="0">
              <a:latin typeface="WarnockPro-Regular"/>
            </a:endParaRPr>
          </a:p>
          <a:p>
            <a:pPr algn="just"/>
            <a:r>
              <a:rPr lang="es-MX" sz="1600" b="0" i="0" u="none" strike="noStrike" baseline="0" dirty="0">
                <a:latin typeface="WarnockPro-Regular"/>
              </a:rPr>
              <a:t>utilización indebida de información privilegiada (artículo 18 que modificó el artículo 258 del código penal), la evasión fiscal (artículo 21 que modificó el artículo 313 del código penal), el enriquecimiento ilícito (artículo 29 que modificó el artículo 412 del código penal), el soborno trasnacional (artículo 30 que modificó el artículo 433 del </a:t>
            </a:r>
            <a:r>
              <a:rPr lang="es-CO" sz="1600" b="0" i="0" u="none" strike="noStrike" baseline="0" dirty="0">
                <a:latin typeface="WarnockPro-Regular"/>
              </a:rPr>
              <a:t>código penal, modificado posteriormente por el </a:t>
            </a:r>
            <a:r>
              <a:rPr lang="es-MX" sz="1600" b="0" i="0" u="none" strike="noStrike" baseline="0" dirty="0">
                <a:latin typeface="WarnockPro-Regular"/>
              </a:rPr>
              <a:t>artículo 30 de la Ley 1778 de 2016) y el soborno en actuación penal (artículo 32 que modificó el artículo </a:t>
            </a:r>
            <a:r>
              <a:rPr lang="pt-BR" sz="1600" b="0" i="0" u="none" strike="noStrike" baseline="0" dirty="0">
                <a:latin typeface="WarnockPro-Regular"/>
              </a:rPr>
              <a:t>444A del código penal) (Código Penal, 2022).</a:t>
            </a:r>
            <a:endParaRPr lang="es-CO" sz="1400" dirty="0"/>
          </a:p>
        </p:txBody>
      </p:sp>
      <p:sp>
        <p:nvSpPr>
          <p:cNvPr id="7" name="Rectángulo: esquinas redondeadas 6">
            <a:extLst>
              <a:ext uri="{FF2B5EF4-FFF2-40B4-BE49-F238E27FC236}">
                <a16:creationId xmlns:a16="http://schemas.microsoft.com/office/drawing/2014/main" id="{C2E7BC8B-5BC8-5366-C401-1CE590DCBB11}"/>
              </a:ext>
            </a:extLst>
          </p:cNvPr>
          <p:cNvSpPr/>
          <p:nvPr/>
        </p:nvSpPr>
        <p:spPr>
          <a:xfrm>
            <a:off x="5652655" y="1902978"/>
            <a:ext cx="5430981" cy="434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0" u="sng" strike="noStrike" baseline="0" dirty="0">
                <a:effectLst>
                  <a:outerShdw blurRad="38100" dist="38100" dir="2700000" algn="tl">
                    <a:srgbClr val="000000">
                      <a:alpha val="43137"/>
                    </a:srgbClr>
                  </a:outerShdw>
                </a:effectLst>
                <a:latin typeface="WarnockPro-Regular"/>
              </a:rPr>
              <a:t>contempló la agravación de la</a:t>
            </a:r>
          </a:p>
          <a:p>
            <a:pPr algn="ctr"/>
            <a:r>
              <a:rPr lang="es-MX" sz="2000" b="1" i="0" u="sng" strike="noStrike" baseline="0" dirty="0">
                <a:effectLst>
                  <a:outerShdw blurRad="38100" dist="38100" dir="2700000" algn="tl">
                    <a:srgbClr val="000000">
                      <a:alpha val="43137"/>
                    </a:srgbClr>
                  </a:outerShdw>
                </a:effectLst>
                <a:latin typeface="WarnockPro-Regular"/>
              </a:rPr>
              <a:t>pena para los delitos de </a:t>
            </a:r>
          </a:p>
          <a:p>
            <a:pPr algn="ctr"/>
            <a:endParaRPr lang="es-MX" sz="2000" b="1" u="sng" dirty="0">
              <a:effectLst>
                <a:outerShdw blurRad="38100" dist="38100" dir="2700000" algn="tl">
                  <a:srgbClr val="000000">
                    <a:alpha val="43137"/>
                  </a:srgbClr>
                </a:outerShdw>
              </a:effectLst>
              <a:latin typeface="WarnockPro-Regular"/>
            </a:endParaRPr>
          </a:p>
          <a:p>
            <a:pPr algn="ctr"/>
            <a:r>
              <a:rPr lang="es-MX" sz="1200" b="0" i="0" u="none" strike="noStrike" baseline="0" dirty="0">
                <a:latin typeface="WarnockPro-Regular"/>
              </a:rPr>
              <a:t>estafa (artículo 246),</a:t>
            </a:r>
          </a:p>
          <a:p>
            <a:pPr algn="ctr"/>
            <a:r>
              <a:rPr lang="es-MX" sz="1200" b="0" i="0" u="none" strike="noStrike" baseline="0" dirty="0">
                <a:latin typeface="WarnockPro-Regular"/>
              </a:rPr>
              <a:t>abuso de confianza calificado (artículo 250</a:t>
            </a:r>
          </a:p>
          <a:p>
            <a:pPr algn="ctr"/>
            <a:r>
              <a:rPr lang="es-CO" sz="1200" b="0" i="0" u="none" strike="noStrike" baseline="0" dirty="0">
                <a:latin typeface="WarnockPro-Regular"/>
              </a:rPr>
              <a:t>numeral 3), lavado de activos (artículo 323),</a:t>
            </a:r>
          </a:p>
          <a:p>
            <a:pPr algn="ctr"/>
            <a:r>
              <a:rPr lang="es-MX" sz="1200" b="0" i="0" u="none" strike="noStrike" baseline="0" dirty="0">
                <a:latin typeface="WarnockPro-Regular"/>
              </a:rPr>
              <a:t>peculado por apropiación (artículo 397), concusión</a:t>
            </a:r>
          </a:p>
          <a:p>
            <a:pPr algn="ctr"/>
            <a:r>
              <a:rPr lang="es-MX" sz="1200" b="0" i="0" u="none" strike="noStrike" baseline="0" dirty="0">
                <a:latin typeface="WarnockPro-Regular"/>
              </a:rPr>
              <a:t>(artículo 404), cohecho propio (artículo</a:t>
            </a:r>
          </a:p>
          <a:p>
            <a:pPr algn="ctr"/>
            <a:r>
              <a:rPr lang="es-MX" sz="1200" b="0" i="0" u="none" strike="noStrike" baseline="0" dirty="0">
                <a:latin typeface="WarnockPro-Regular"/>
              </a:rPr>
              <a:t>405), cohecho impropio (artículo 406), violación</a:t>
            </a:r>
          </a:p>
          <a:p>
            <a:pPr algn="ctr"/>
            <a:r>
              <a:rPr lang="es-MX" sz="1200" b="0" i="0" u="none" strike="noStrike" baseline="0" dirty="0">
                <a:latin typeface="WarnockPro-Regular"/>
              </a:rPr>
              <a:t>del régimen legal, del constitucional, de inhabilidades</a:t>
            </a:r>
          </a:p>
          <a:p>
            <a:pPr algn="ctr"/>
            <a:r>
              <a:rPr lang="es-CO" sz="1200" b="0" i="0" u="none" strike="noStrike" baseline="0" dirty="0">
                <a:latin typeface="WarnockPro-Regular"/>
              </a:rPr>
              <a:t>e incompatibilidades (artículo 408), interés</a:t>
            </a:r>
          </a:p>
          <a:p>
            <a:pPr algn="ctr"/>
            <a:r>
              <a:rPr lang="es-MX" sz="1200" b="0" i="0" u="none" strike="noStrike" baseline="0" dirty="0">
                <a:latin typeface="WarnockPro-Regular"/>
              </a:rPr>
              <a:t>indebido en la celebración de contratos (artículo</a:t>
            </a:r>
          </a:p>
          <a:p>
            <a:pPr algn="ctr"/>
            <a:r>
              <a:rPr lang="es-MX" sz="1200" b="0" i="0" u="none" strike="noStrike" baseline="0" dirty="0">
                <a:latin typeface="WarnockPro-Regular"/>
              </a:rPr>
              <a:t>409), contrato sin cumplimiento de requisitos</a:t>
            </a:r>
          </a:p>
          <a:p>
            <a:pPr algn="ctr"/>
            <a:r>
              <a:rPr lang="es-CO" sz="1200" b="0" i="0" u="none" strike="noStrike" baseline="0" dirty="0">
                <a:latin typeface="WarnockPro-Regular"/>
              </a:rPr>
              <a:t>legales (artículo 410), tráfico de influencias de</a:t>
            </a:r>
          </a:p>
          <a:p>
            <a:pPr algn="ctr"/>
            <a:r>
              <a:rPr lang="es-CO" sz="1200" b="0" i="0" u="none" strike="noStrike" baseline="0" dirty="0">
                <a:latin typeface="WarnockPro-Regular"/>
              </a:rPr>
              <a:t>servidor público (artículo 411), enriquecimiento</a:t>
            </a:r>
          </a:p>
          <a:p>
            <a:pPr algn="ctr"/>
            <a:r>
              <a:rPr lang="es-MX" sz="1200" b="0" i="0" u="none" strike="noStrike" baseline="0" dirty="0">
                <a:latin typeface="WarnockPro-Regular"/>
              </a:rPr>
              <a:t>ilícito (artículo 412), prevaricato por acción (artículo</a:t>
            </a:r>
          </a:p>
          <a:p>
            <a:pPr algn="ctr"/>
            <a:r>
              <a:rPr lang="es-MX" sz="1200" b="0" i="0" u="none" strike="noStrike" baseline="0" dirty="0">
                <a:latin typeface="WarnockPro-Regular"/>
              </a:rPr>
              <a:t>413), prevaricato por omisión (artículo 414),</a:t>
            </a:r>
          </a:p>
          <a:p>
            <a:pPr algn="ctr"/>
            <a:r>
              <a:rPr lang="es-MX" sz="1200" b="0" i="0" u="none" strike="noStrike" baseline="0" dirty="0">
                <a:latin typeface="WarnockPro-Regular"/>
              </a:rPr>
              <a:t>soborno trasnacional (artículo 433), cuando la</a:t>
            </a:r>
          </a:p>
          <a:p>
            <a:pPr algn="ctr"/>
            <a:r>
              <a:rPr lang="es-CO" sz="1200" b="0" i="0" u="none" strike="noStrike" baseline="0" dirty="0">
                <a:latin typeface="WarnockPro-Regular"/>
              </a:rPr>
              <a:t>conducta sea cometida por servidor público que</a:t>
            </a:r>
          </a:p>
          <a:p>
            <a:pPr algn="ctr"/>
            <a:r>
              <a:rPr lang="es-MX" sz="1200" b="0" i="0" u="none" strike="noStrike" baseline="0" dirty="0">
                <a:latin typeface="WarnockPro-Regular"/>
              </a:rPr>
              <a:t>ejerza como funcionario de algunos de los organismos</a:t>
            </a:r>
          </a:p>
          <a:p>
            <a:pPr algn="ctr"/>
            <a:r>
              <a:rPr lang="es-MX" sz="1200" b="0" i="0" u="none" strike="noStrike" baseline="0" dirty="0">
                <a:latin typeface="WarnockPro-Regular"/>
              </a:rPr>
              <a:t>de control del Estado (Congreso de la</a:t>
            </a:r>
          </a:p>
          <a:p>
            <a:pPr algn="ctr"/>
            <a:r>
              <a:rPr lang="es-CO" sz="1200" b="0" i="0" u="none" strike="noStrike" baseline="0" dirty="0">
                <a:latin typeface="WarnockPro-Regular"/>
              </a:rPr>
              <a:t>República, 2011).</a:t>
            </a:r>
            <a:endParaRPr lang="es-CO" sz="1050" dirty="0"/>
          </a:p>
        </p:txBody>
      </p:sp>
    </p:spTree>
    <p:extLst>
      <p:ext uri="{BB962C8B-B14F-4D97-AF65-F5344CB8AC3E}">
        <p14:creationId xmlns:p14="http://schemas.microsoft.com/office/powerpoint/2010/main" val="1022351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2EDCAB66-AB6B-5245-9D55-19B5E58CE997}"/>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3">
            <a:extLst>
              <a:ext uri="{FF2B5EF4-FFF2-40B4-BE49-F238E27FC236}">
                <a16:creationId xmlns:a16="http://schemas.microsoft.com/office/drawing/2014/main" id="{F3F6155A-D5C3-9645-AE17-DA3EEE2864AB}"/>
              </a:ext>
            </a:extLst>
          </p:cNvPr>
          <p:cNvGraphicFramePr>
            <a:graphicFrameLocks noGrp="1"/>
          </p:cNvGraphicFramePr>
          <p:nvPr>
            <p:ph idx="1"/>
          </p:nvPr>
        </p:nvGraphicFramePr>
        <p:xfrm>
          <a:off x="320040" y="1690689"/>
          <a:ext cx="11308080" cy="45300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68044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2014616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767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effectLst/>
              </a:rPr>
              <a:t>421. ASESORAMIENTO Y OTRAS ACTUACIONES ILEGALES</a:t>
            </a:r>
            <a:endParaRPr lang="es-CO" dirty="0"/>
          </a:p>
        </p:txBody>
      </p:sp>
      <p:sp>
        <p:nvSpPr>
          <p:cNvPr id="3" name="Marcador de contenido 2"/>
          <p:cNvSpPr>
            <a:spLocks noGrp="1"/>
          </p:cNvSpPr>
          <p:nvPr>
            <p:ph idx="1"/>
          </p:nvPr>
        </p:nvSpPr>
        <p:spPr>
          <a:xfrm>
            <a:off x="786795" y="4107349"/>
            <a:ext cx="10353762" cy="2750651"/>
          </a:xfrm>
        </p:spPr>
        <p:txBody>
          <a:bodyPr>
            <a:normAutofit/>
          </a:bodyPr>
          <a:lstStyle/>
          <a:p>
            <a:pPr algn="just"/>
            <a:r>
              <a:rPr lang="es-CO" sz="2400" dirty="0">
                <a:effectLst/>
              </a:rPr>
              <a:t>El </a:t>
            </a:r>
            <a:r>
              <a:rPr lang="es-CO" sz="2400" b="1" dirty="0">
                <a:solidFill>
                  <a:schemeClr val="accent2">
                    <a:lumMod val="75000"/>
                  </a:schemeClr>
                </a:solidFill>
                <a:effectLst/>
              </a:rPr>
              <a:t>servidor público </a:t>
            </a:r>
            <a:r>
              <a:rPr lang="es-CO" sz="2400" dirty="0">
                <a:effectLst/>
              </a:rPr>
              <a:t>que </a:t>
            </a:r>
            <a:r>
              <a:rPr lang="es-CO" sz="2400" b="1" dirty="0">
                <a:solidFill>
                  <a:schemeClr val="accent2">
                    <a:lumMod val="75000"/>
                  </a:schemeClr>
                </a:solidFill>
                <a:effectLst/>
              </a:rPr>
              <a:t>ilegalmente,</a:t>
            </a:r>
            <a:r>
              <a:rPr lang="es-CO" sz="2400" dirty="0">
                <a:effectLst/>
              </a:rPr>
              <a:t> </a:t>
            </a:r>
            <a:r>
              <a:rPr lang="es-CO" sz="2400" u="sng" dirty="0">
                <a:effectLst/>
              </a:rPr>
              <a:t>represente, litigue, gestione o asesore en asunto judicial, administrativo o policivo, </a:t>
            </a:r>
            <a:r>
              <a:rPr lang="es-CO" sz="2400" dirty="0">
                <a:effectLst/>
              </a:rPr>
              <a:t>incurrirá en multa y pérdida del empleo o cargo público.</a:t>
            </a:r>
          </a:p>
          <a:p>
            <a:pPr algn="just"/>
            <a:r>
              <a:rPr lang="es-CO" sz="2400" dirty="0">
                <a:effectLst/>
              </a:rPr>
              <a:t>Si el responsable fuere servidor de la rama judicial o del Ministerio Público la pena será de prisión de 16 a 54 meses, e inhabilitación para el ejercicio de derechos y funciones públicas por 80 meses.</a:t>
            </a:r>
          </a:p>
          <a:p>
            <a:pPr marL="36900" indent="0">
              <a:buNone/>
            </a:pPr>
            <a:endParaRPr lang="es-CO" dirty="0"/>
          </a:p>
        </p:txBody>
      </p:sp>
      <p:pic>
        <p:nvPicPr>
          <p:cNvPr id="4" name="Imagen 3"/>
          <p:cNvPicPr>
            <a:picLocks noChangeAspect="1"/>
          </p:cNvPicPr>
          <p:nvPr/>
        </p:nvPicPr>
        <p:blipFill>
          <a:blip r:embed="rId2"/>
          <a:stretch>
            <a:fillRect/>
          </a:stretch>
        </p:blipFill>
        <p:spPr>
          <a:xfrm>
            <a:off x="5029200" y="1753534"/>
            <a:ext cx="2291872" cy="2353815"/>
          </a:xfrm>
          <a:prstGeom prst="rect">
            <a:avLst/>
          </a:prstGeom>
          <a:ln>
            <a:noFill/>
          </a:ln>
          <a:effectLst>
            <a:softEdge rad="112500"/>
          </a:effectLst>
        </p:spPr>
      </p:pic>
    </p:spTree>
    <p:extLst>
      <p:ext uri="{BB962C8B-B14F-4D97-AF65-F5344CB8AC3E}">
        <p14:creationId xmlns:p14="http://schemas.microsoft.com/office/powerpoint/2010/main" val="252258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2AC238-A8C6-F37A-9170-00D8CFDDF80E}"/>
              </a:ext>
            </a:extLst>
          </p:cNvPr>
          <p:cNvSpPr>
            <a:spLocks noGrp="1"/>
          </p:cNvSpPr>
          <p:nvPr>
            <p:ph type="title"/>
          </p:nvPr>
        </p:nvSpPr>
        <p:spPr>
          <a:xfrm>
            <a:off x="6411685" y="634946"/>
            <a:ext cx="5127171" cy="1450757"/>
          </a:xfrm>
        </p:spPr>
        <p:txBody>
          <a:bodyPr>
            <a:normAutofit/>
          </a:bodyPr>
          <a:lstStyle/>
          <a:p>
            <a:r>
              <a:rPr lang="es-CO" b="1" dirty="0">
                <a:effectLst>
                  <a:outerShdw blurRad="38100" dist="38100" dir="2700000" algn="tl">
                    <a:srgbClr val="000000">
                      <a:alpha val="43137"/>
                    </a:srgbClr>
                  </a:outerShdw>
                </a:effectLst>
              </a:rPr>
              <a:t>¿QUÉ ES LA CORRUPCIÓN? </a:t>
            </a:r>
          </a:p>
        </p:txBody>
      </p:sp>
      <p:pic>
        <p:nvPicPr>
          <p:cNvPr id="7" name="Imagen 6" descr="Mapa&#10;&#10;Descripción generada automáticamente">
            <a:extLst>
              <a:ext uri="{FF2B5EF4-FFF2-40B4-BE49-F238E27FC236}">
                <a16:creationId xmlns:a16="http://schemas.microsoft.com/office/drawing/2014/main" id="{A234E5C2-B186-A3FC-5C19-08DB89B8D041}"/>
              </a:ext>
            </a:extLst>
          </p:cNvPr>
          <p:cNvPicPr>
            <a:picLocks noChangeAspect="1"/>
          </p:cNvPicPr>
          <p:nvPr/>
        </p:nvPicPr>
        <p:blipFill>
          <a:blip r:embed="rId2"/>
          <a:stretch>
            <a:fillRect/>
          </a:stretch>
        </p:blipFill>
        <p:spPr>
          <a:xfrm>
            <a:off x="142248" y="1385433"/>
            <a:ext cx="5952572" cy="4243204"/>
          </a:xfrm>
          <a:prstGeom prst="rect">
            <a:avLst/>
          </a:prstGeom>
        </p:spPr>
      </p:pic>
      <p:cxnSp>
        <p:nvCxnSpPr>
          <p:cNvPr id="21" name="Straight Connector 2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8FF2986-DCEB-4B9D-50A7-7ED5659F669E}"/>
              </a:ext>
            </a:extLst>
          </p:cNvPr>
          <p:cNvSpPr>
            <a:spLocks noGrp="1"/>
          </p:cNvSpPr>
          <p:nvPr>
            <p:ph idx="1"/>
          </p:nvPr>
        </p:nvSpPr>
        <p:spPr>
          <a:xfrm>
            <a:off x="6411684" y="2198915"/>
            <a:ext cx="5127172" cy="3670180"/>
          </a:xfrm>
        </p:spPr>
        <p:txBody>
          <a:bodyPr>
            <a:normAutofit/>
          </a:bodyPr>
          <a:lstStyle/>
          <a:p>
            <a:pPr algn="just"/>
            <a:r>
              <a:rPr lang="es-CO" dirty="0">
                <a:effectLst/>
                <a:latin typeface="Arial" panose="020B0604020202020204" pitchFamily="34" charset="0"/>
                <a:ea typeface="Arial" panose="020B0604020202020204" pitchFamily="34" charset="0"/>
              </a:rPr>
              <a:t>Villoria define la corrupción en el sector público como </a:t>
            </a:r>
            <a:r>
              <a:rPr lang="es-CO" i="1" dirty="0">
                <a:effectLst/>
                <a:latin typeface="Arial" panose="020B0604020202020204" pitchFamily="34" charset="0"/>
                <a:ea typeface="Arial" panose="020B0604020202020204" pitchFamily="34" charset="0"/>
              </a:rPr>
              <a:t>“</a:t>
            </a:r>
            <a:r>
              <a:rPr lang="es-CO" b="1" i="1"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Cualquier abuso de poder por parte de servidores públicos (políticos o funcionarios) </a:t>
            </a:r>
            <a:r>
              <a:rPr lang="es-CO" i="1" dirty="0">
                <a:effectLst/>
                <a:latin typeface="Arial" panose="020B0604020202020204" pitchFamily="34" charset="0"/>
                <a:ea typeface="Arial" panose="020B0604020202020204" pitchFamily="34" charset="0"/>
              </a:rPr>
              <a:t>cuando se realiza para beneficio privado </a:t>
            </a:r>
            <a:r>
              <a:rPr lang="es-CO" i="1" dirty="0" err="1">
                <a:effectLst/>
                <a:latin typeface="Arial" panose="020B0604020202020204" pitchFamily="34" charset="0"/>
                <a:ea typeface="Arial" panose="020B0604020202020204" pitchFamily="34" charset="0"/>
              </a:rPr>
              <a:t>extraposicional</a:t>
            </a:r>
            <a:r>
              <a:rPr lang="es-CO" i="1" dirty="0">
                <a:effectLst/>
                <a:latin typeface="Arial" panose="020B0604020202020204" pitchFamily="34" charset="0"/>
                <a:ea typeface="Arial" panose="020B0604020202020204" pitchFamily="34" charset="0"/>
              </a:rPr>
              <a:t>, sea este directo o indirecto, presente o futuro, con incumplimiento de las normas legales o de las normas éticas que rigen el buen comportamiento de los </a:t>
            </a:r>
            <a:r>
              <a:rPr lang="es-CO" b="1" i="1" u="sng"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agentes públicos</a:t>
            </a:r>
            <a:r>
              <a:rPr lang="es-CO" i="1" dirty="0">
                <a:effectLst/>
                <a:latin typeface="Arial" panose="020B0604020202020204" pitchFamily="34" charset="0"/>
                <a:ea typeface="Arial" panose="020B0604020202020204" pitchFamily="34" charset="0"/>
              </a:rPr>
              <a:t>, en definitiva cuando con su actuación ponen por delante su interés privado sobre el interés de la comunidad”  </a:t>
            </a:r>
            <a:r>
              <a:rPr lang="es-CO" dirty="0">
                <a:effectLst/>
                <a:latin typeface="Arial" panose="020B0604020202020204" pitchFamily="34" charset="0"/>
                <a:ea typeface="Calibri" panose="020F0502020204030204" pitchFamily="34" charset="0"/>
              </a:rPr>
              <a:t>(Villoria, 2019, p. 21-22)</a:t>
            </a:r>
            <a:r>
              <a:rPr lang="es-CO" dirty="0">
                <a:effectLst/>
                <a:latin typeface="Arial" panose="020B0604020202020204" pitchFamily="34" charset="0"/>
                <a:ea typeface="Arial" panose="020B0604020202020204" pitchFamily="34" charset="0"/>
              </a:rPr>
              <a:t>.</a:t>
            </a:r>
            <a:endParaRPr lang="es-CO" dirty="0"/>
          </a:p>
        </p:txBody>
      </p:sp>
      <p:sp>
        <p:nvSpPr>
          <p:cNvPr id="23" name="Rectangle 2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6117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effectLst/>
              </a:rPr>
              <a:t> 422. INTERVENCIÓN EN POLÍTICA.</a:t>
            </a:r>
            <a:endParaRPr lang="es-CO" dirty="0"/>
          </a:p>
        </p:txBody>
      </p:sp>
      <p:sp>
        <p:nvSpPr>
          <p:cNvPr id="3" name="Marcador de contenido 2"/>
          <p:cNvSpPr>
            <a:spLocks noGrp="1"/>
          </p:cNvSpPr>
          <p:nvPr>
            <p:ph idx="1"/>
          </p:nvPr>
        </p:nvSpPr>
        <p:spPr>
          <a:xfrm>
            <a:off x="330200" y="1732449"/>
            <a:ext cx="11645899" cy="2407751"/>
          </a:xfrm>
        </p:spPr>
        <p:txBody>
          <a:bodyPr>
            <a:normAutofit/>
          </a:bodyPr>
          <a:lstStyle/>
          <a:p>
            <a:pPr algn="just"/>
            <a:r>
              <a:rPr lang="es-CO" b="1" dirty="0">
                <a:effectLst/>
              </a:rPr>
              <a:t>El </a:t>
            </a:r>
            <a:r>
              <a:rPr lang="es-CO" sz="2400" b="1" dirty="0">
                <a:solidFill>
                  <a:schemeClr val="accent2">
                    <a:lumMod val="75000"/>
                  </a:schemeClr>
                </a:solidFill>
                <a:effectLst/>
              </a:rPr>
              <a:t>servidor público </a:t>
            </a:r>
            <a:r>
              <a:rPr lang="es-CO" b="1" dirty="0">
                <a:effectLst/>
              </a:rPr>
              <a:t>que ejerza jurisdicción, autoridad civil o política, cargo de dirección administrativa, o se desempeñe en los órganos judicial, electoral, de control, que forme parte de comités, juntas o directorios políticos, o utilice su poder para favorecer o perjudicar electoralmente a un candidato, partido o movimiento político, incurrirá en multa y pérdida del empleo o cargo público.</a:t>
            </a:r>
          </a:p>
          <a:p>
            <a:r>
              <a:rPr lang="es-CO" b="1" dirty="0">
                <a:effectLst/>
              </a:rPr>
              <a:t>Se exceptúan de lo dispuesto en el inciso anterior los miembros de las corporaciones públicas de elección popular.</a:t>
            </a:r>
          </a:p>
        </p:txBody>
      </p:sp>
      <p:pic>
        <p:nvPicPr>
          <p:cNvPr id="4" name="Imagen 3"/>
          <p:cNvPicPr>
            <a:picLocks noChangeAspect="1"/>
          </p:cNvPicPr>
          <p:nvPr/>
        </p:nvPicPr>
        <p:blipFill>
          <a:blip r:embed="rId2"/>
          <a:stretch>
            <a:fillRect/>
          </a:stretch>
        </p:blipFill>
        <p:spPr>
          <a:xfrm>
            <a:off x="4476750" y="3561773"/>
            <a:ext cx="2635250" cy="2635250"/>
          </a:xfrm>
          <a:prstGeom prst="rect">
            <a:avLst/>
          </a:prstGeom>
          <a:ln>
            <a:noFill/>
          </a:ln>
          <a:effectLst>
            <a:softEdge rad="112500"/>
          </a:effectLst>
        </p:spPr>
      </p:pic>
    </p:spTree>
    <p:extLst>
      <p:ext uri="{BB962C8B-B14F-4D97-AF65-F5344CB8AC3E}">
        <p14:creationId xmlns:p14="http://schemas.microsoft.com/office/powerpoint/2010/main" val="196688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5060497" cy="970450"/>
          </a:xfrm>
        </p:spPr>
        <p:txBody>
          <a:bodyPr>
            <a:normAutofit/>
          </a:bodyPr>
          <a:lstStyle/>
          <a:p>
            <a:r>
              <a:rPr lang="es-CO" sz="3100" b="1" dirty="0">
                <a:effectLst/>
              </a:rPr>
              <a:t>423. EMPLEO ILEGAL DE LA FUERZA PÚBLICA</a:t>
            </a:r>
            <a:endParaRPr lang="es-CO" dirty="0"/>
          </a:p>
        </p:txBody>
      </p:sp>
      <p:sp>
        <p:nvSpPr>
          <p:cNvPr id="3" name="Marcador de contenido 2"/>
          <p:cNvSpPr>
            <a:spLocks noGrp="1"/>
          </p:cNvSpPr>
          <p:nvPr>
            <p:ph sz="half" idx="1"/>
          </p:nvPr>
        </p:nvSpPr>
        <p:spPr>
          <a:xfrm>
            <a:off x="608995" y="1712298"/>
            <a:ext cx="5060497" cy="4935051"/>
          </a:xfrm>
        </p:spPr>
        <p:txBody>
          <a:bodyPr>
            <a:noAutofit/>
          </a:bodyPr>
          <a:lstStyle/>
          <a:p>
            <a:pPr algn="just"/>
            <a:r>
              <a:rPr lang="es-CO" b="1" dirty="0">
                <a:solidFill>
                  <a:schemeClr val="tx1"/>
                </a:solidFill>
                <a:effectLst/>
              </a:rPr>
              <a:t>El </a:t>
            </a:r>
            <a:r>
              <a:rPr lang="es-CO" sz="2400" b="1" dirty="0">
                <a:solidFill>
                  <a:schemeClr val="accent2">
                    <a:lumMod val="75000"/>
                  </a:schemeClr>
                </a:solidFill>
                <a:effectLst/>
              </a:rPr>
              <a:t>servidor público </a:t>
            </a:r>
            <a:r>
              <a:rPr lang="es-CO" b="1" dirty="0">
                <a:solidFill>
                  <a:schemeClr val="tx1"/>
                </a:solidFill>
                <a:effectLst/>
              </a:rPr>
              <a:t>que </a:t>
            </a:r>
            <a:r>
              <a:rPr lang="es-CO" sz="2400" b="1" u="sng" dirty="0">
                <a:solidFill>
                  <a:schemeClr val="tx1"/>
                </a:solidFill>
                <a:effectLst/>
              </a:rPr>
              <a:t>obtenga</a:t>
            </a:r>
            <a:r>
              <a:rPr lang="es-CO" b="1" dirty="0">
                <a:solidFill>
                  <a:schemeClr val="tx1"/>
                </a:solidFill>
                <a:effectLst/>
              </a:rPr>
              <a:t> el concurso de la fuerza pública o emplee la que tenga a su disposición </a:t>
            </a:r>
            <a:r>
              <a:rPr lang="es-CO" sz="2400" b="1" u="sng" dirty="0">
                <a:solidFill>
                  <a:schemeClr val="accent2">
                    <a:lumMod val="75000"/>
                  </a:schemeClr>
                </a:solidFill>
                <a:effectLst/>
              </a:rPr>
              <a:t>para consumar acto arbitrario o injusto, o para impedir o estorbar el cumplimiento de orden legítima de otra autoridad</a:t>
            </a:r>
            <a:r>
              <a:rPr lang="es-CO" b="1" dirty="0">
                <a:solidFill>
                  <a:schemeClr val="tx1"/>
                </a:solidFill>
                <a:effectLst/>
              </a:rPr>
              <a:t>, incurrirá en prisión de 16 a 72 meses, multa 13.33 a 75 SMLMV e inhabilitación para el ejercicio de derechos y funciones públicas por 80 meses, siempre que la conducta no constituya delito sancionado con pena mayor.</a:t>
            </a:r>
            <a:endParaRPr lang="es-CO" b="1" dirty="0">
              <a:solidFill>
                <a:schemeClr val="tx1"/>
              </a:solidFill>
            </a:endParaRPr>
          </a:p>
        </p:txBody>
      </p:sp>
      <p:sp>
        <p:nvSpPr>
          <p:cNvPr id="4" name="Marcador de contenido 3"/>
          <p:cNvSpPr>
            <a:spLocks noGrp="1"/>
          </p:cNvSpPr>
          <p:nvPr>
            <p:ph sz="half" idx="2"/>
          </p:nvPr>
        </p:nvSpPr>
        <p:spPr>
          <a:xfrm>
            <a:off x="6207060" y="1592749"/>
            <a:ext cx="5608108" cy="3207851"/>
          </a:xfrm>
        </p:spPr>
        <p:txBody>
          <a:bodyPr>
            <a:normAutofit/>
          </a:bodyPr>
          <a:lstStyle/>
          <a:p>
            <a:pPr algn="just"/>
            <a:r>
              <a:rPr lang="es-CO" sz="2400" dirty="0">
                <a:solidFill>
                  <a:schemeClr val="tx1"/>
                </a:solidFill>
                <a:effectLst/>
              </a:rPr>
              <a:t>El </a:t>
            </a:r>
            <a:r>
              <a:rPr lang="es-CO" sz="2800" b="1" dirty="0">
                <a:solidFill>
                  <a:schemeClr val="accent2">
                    <a:lumMod val="75000"/>
                  </a:schemeClr>
                </a:solidFill>
                <a:effectLst/>
              </a:rPr>
              <a:t>agente de la fuerza pública </a:t>
            </a:r>
            <a:r>
              <a:rPr lang="es-CO" sz="2400" dirty="0">
                <a:solidFill>
                  <a:schemeClr val="tx1"/>
                </a:solidFill>
                <a:effectLst/>
              </a:rPr>
              <a:t>que </a:t>
            </a:r>
            <a:r>
              <a:rPr lang="es-CO" sz="2400" b="1" u="sng" dirty="0" err="1">
                <a:solidFill>
                  <a:schemeClr val="tx1"/>
                </a:solidFill>
                <a:effectLst/>
              </a:rPr>
              <a:t>rehuse</a:t>
            </a:r>
            <a:r>
              <a:rPr lang="es-CO" sz="2400" b="1" u="sng" dirty="0">
                <a:solidFill>
                  <a:schemeClr val="tx1"/>
                </a:solidFill>
                <a:effectLst/>
              </a:rPr>
              <a:t> o demore indebidamente el apoyo pedido por autoridad competente</a:t>
            </a:r>
            <a:r>
              <a:rPr lang="es-CO" sz="2400" dirty="0">
                <a:solidFill>
                  <a:schemeClr val="tx1"/>
                </a:solidFill>
                <a:effectLst/>
              </a:rPr>
              <a:t>, en la forma establecida por la ley, incurrirá en prisión de 16 a 72 meses e inhabilitación para el ejercicio de derechos y funciones públicas por 80 meses.</a:t>
            </a:r>
            <a:endParaRPr lang="es-CO" sz="2400" dirty="0">
              <a:solidFill>
                <a:schemeClr val="tx1"/>
              </a:solidFill>
            </a:endParaRPr>
          </a:p>
        </p:txBody>
      </p:sp>
      <p:sp>
        <p:nvSpPr>
          <p:cNvPr id="7" name="Título 1"/>
          <p:cNvSpPr txBox="1">
            <a:spLocks/>
          </p:cNvSpPr>
          <p:nvPr/>
        </p:nvSpPr>
        <p:spPr>
          <a:xfrm>
            <a:off x="6207060" y="609600"/>
            <a:ext cx="5060497" cy="970450"/>
          </a:xfrm>
          <a:prstGeom prst="rect">
            <a:avLst/>
          </a:prstGeom>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200" b="1" dirty="0">
                <a:effectLst/>
              </a:rPr>
              <a:t>424. OMISION DE APOYO</a:t>
            </a:r>
            <a:endParaRPr lang="es-CO" dirty="0"/>
          </a:p>
        </p:txBody>
      </p:sp>
      <p:pic>
        <p:nvPicPr>
          <p:cNvPr id="8" name="Imagen 7"/>
          <p:cNvPicPr>
            <a:picLocks noChangeAspect="1"/>
          </p:cNvPicPr>
          <p:nvPr/>
        </p:nvPicPr>
        <p:blipFill>
          <a:blip r:embed="rId2"/>
          <a:stretch>
            <a:fillRect/>
          </a:stretch>
        </p:blipFill>
        <p:spPr>
          <a:xfrm>
            <a:off x="8737308" y="3771900"/>
            <a:ext cx="2219325" cy="2057400"/>
          </a:xfrm>
          <a:prstGeom prst="rect">
            <a:avLst/>
          </a:prstGeom>
          <a:ln>
            <a:noFill/>
          </a:ln>
          <a:effectLst>
            <a:softEdge rad="112500"/>
          </a:effectLst>
        </p:spPr>
      </p:pic>
    </p:spTree>
    <p:extLst>
      <p:ext uri="{BB962C8B-B14F-4D97-AF65-F5344CB8AC3E}">
        <p14:creationId xmlns:p14="http://schemas.microsoft.com/office/powerpoint/2010/main" val="3810621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effectLst/>
              </a:rPr>
              <a:t>USURPACIÓN Y ABUSO DE FUNCIONES PÚBLICAS (Arts. 425-427)</a:t>
            </a:r>
            <a:endParaRPr lang="es-CO" dirty="0"/>
          </a:p>
        </p:txBody>
      </p:sp>
      <p:sp>
        <p:nvSpPr>
          <p:cNvPr id="3" name="Marcador de contenido 2"/>
          <p:cNvSpPr>
            <a:spLocks noGrp="1"/>
          </p:cNvSpPr>
          <p:nvPr>
            <p:ph sz="half" idx="1"/>
          </p:nvPr>
        </p:nvSpPr>
        <p:spPr>
          <a:xfrm>
            <a:off x="913795" y="1732449"/>
            <a:ext cx="5060497" cy="1544151"/>
          </a:xfrm>
        </p:spPr>
        <p:txBody>
          <a:bodyPr>
            <a:normAutofit fontScale="92500" lnSpcReduction="10000"/>
          </a:bodyPr>
          <a:lstStyle/>
          <a:p>
            <a:r>
              <a:rPr lang="es-CO" sz="2600" b="1" dirty="0">
                <a:effectLst/>
              </a:rPr>
              <a:t>Usurpación de funciones públicas</a:t>
            </a:r>
          </a:p>
          <a:p>
            <a:pPr marL="36900" indent="0">
              <a:buNone/>
            </a:pPr>
            <a:r>
              <a:rPr lang="es-CO" sz="2400" b="1" dirty="0">
                <a:solidFill>
                  <a:schemeClr val="accent2">
                    <a:lumMod val="75000"/>
                  </a:schemeClr>
                </a:solidFill>
                <a:effectLst/>
              </a:rPr>
              <a:t>El particular </a:t>
            </a:r>
            <a:r>
              <a:rPr lang="es-CO" dirty="0">
                <a:solidFill>
                  <a:schemeClr val="tx1"/>
                </a:solidFill>
                <a:effectLst/>
              </a:rPr>
              <a:t>que </a:t>
            </a:r>
            <a:r>
              <a:rPr lang="es-CO" sz="2400" b="1" u="sng" dirty="0">
                <a:solidFill>
                  <a:schemeClr val="accent2">
                    <a:lumMod val="75000"/>
                  </a:schemeClr>
                </a:solidFill>
                <a:effectLst/>
              </a:rPr>
              <a:t>sin autorización legal ejerza funciones públicas</a:t>
            </a:r>
            <a:r>
              <a:rPr lang="es-CO" dirty="0">
                <a:solidFill>
                  <a:schemeClr val="tx1"/>
                </a:solidFill>
                <a:effectLst/>
              </a:rPr>
              <a:t>, incurrirá en prisión de 16 a 36 meses.</a:t>
            </a:r>
          </a:p>
          <a:p>
            <a:endParaRPr lang="es-CO" dirty="0">
              <a:effectLst/>
            </a:endParaRPr>
          </a:p>
          <a:p>
            <a:endParaRPr lang="es-CO" dirty="0"/>
          </a:p>
        </p:txBody>
      </p:sp>
      <p:sp>
        <p:nvSpPr>
          <p:cNvPr id="4" name="Marcador de contenido 3"/>
          <p:cNvSpPr>
            <a:spLocks noGrp="1"/>
          </p:cNvSpPr>
          <p:nvPr>
            <p:ph sz="half" idx="2"/>
          </p:nvPr>
        </p:nvSpPr>
        <p:spPr>
          <a:xfrm>
            <a:off x="6202892" y="1732449"/>
            <a:ext cx="5064665" cy="4846151"/>
          </a:xfrm>
        </p:spPr>
        <p:txBody>
          <a:bodyPr>
            <a:normAutofit fontScale="92500" lnSpcReduction="10000"/>
          </a:bodyPr>
          <a:lstStyle/>
          <a:p>
            <a:r>
              <a:rPr lang="es-CO" sz="2600" b="1" dirty="0">
                <a:effectLst/>
              </a:rPr>
              <a:t>Simulación de investidura o cargo</a:t>
            </a:r>
            <a:endParaRPr lang="es-CO" sz="2600" dirty="0">
              <a:effectLst/>
            </a:endParaRPr>
          </a:p>
          <a:p>
            <a:pPr marL="36900" indent="0" algn="just">
              <a:buNone/>
            </a:pPr>
            <a:r>
              <a:rPr lang="es-CO" sz="2400" b="1" dirty="0">
                <a:solidFill>
                  <a:schemeClr val="accent2">
                    <a:lumMod val="75000"/>
                  </a:schemeClr>
                </a:solidFill>
                <a:effectLst/>
              </a:rPr>
              <a:t>El que </a:t>
            </a:r>
            <a:r>
              <a:rPr lang="es-CO" dirty="0">
                <a:solidFill>
                  <a:schemeClr val="tx1"/>
                </a:solidFill>
                <a:effectLst/>
              </a:rPr>
              <a:t>simulare investidura o cargo público o </a:t>
            </a:r>
            <a:r>
              <a:rPr lang="es-CO" sz="2400" b="1" u="sng" dirty="0">
                <a:solidFill>
                  <a:schemeClr val="accent2">
                    <a:lumMod val="75000"/>
                  </a:schemeClr>
                </a:solidFill>
                <a:effectLst/>
              </a:rPr>
              <a:t>fingiere pertenecer a la fuerza pública, </a:t>
            </a:r>
            <a:r>
              <a:rPr lang="es-CO" dirty="0">
                <a:solidFill>
                  <a:schemeClr val="tx1"/>
                </a:solidFill>
                <a:effectLst/>
              </a:rPr>
              <a:t>incurrirá en prisión de 2 a 4 años y en multa de 3 a 15 SMLMV.</a:t>
            </a:r>
          </a:p>
          <a:p>
            <a:pPr marL="36900" indent="0" algn="just">
              <a:buNone/>
            </a:pPr>
            <a:r>
              <a:rPr lang="es-CO" dirty="0">
                <a:solidFill>
                  <a:schemeClr val="tx1"/>
                </a:solidFill>
                <a:effectLst/>
              </a:rPr>
              <a:t>En la misma pena incurrirá el que con fines ilícitos </a:t>
            </a:r>
            <a:r>
              <a:rPr lang="es-CO" b="1" u="sng" dirty="0">
                <a:solidFill>
                  <a:schemeClr val="tx1"/>
                </a:solidFill>
                <a:effectLst/>
              </a:rPr>
              <a:t>porte o utilice uniformes o distintivos de una persona jurídica.</a:t>
            </a:r>
          </a:p>
          <a:p>
            <a:pPr marL="36900" indent="0" algn="just">
              <a:buNone/>
            </a:pPr>
            <a:r>
              <a:rPr lang="es-CO" dirty="0">
                <a:solidFill>
                  <a:schemeClr val="tx1"/>
                </a:solidFill>
                <a:effectLst/>
              </a:rPr>
              <a:t>La pena se duplicará si la conducta se realiza con </a:t>
            </a:r>
            <a:r>
              <a:rPr lang="es-CO" b="1" u="sng" dirty="0">
                <a:solidFill>
                  <a:schemeClr val="tx1"/>
                </a:solidFill>
                <a:effectLst/>
              </a:rPr>
              <a:t>fines terroristas o cuando se participe en grupos de delincuencia organizada.</a:t>
            </a:r>
          </a:p>
          <a:p>
            <a:pPr algn="just"/>
            <a:r>
              <a:rPr lang="es-CO" b="1" dirty="0">
                <a:effectLst/>
              </a:rPr>
              <a:t>Usurpación y abuso de funciones públicas con fines terroristas</a:t>
            </a:r>
          </a:p>
          <a:p>
            <a:pPr marL="36900" indent="0" algn="just">
              <a:buNone/>
            </a:pPr>
            <a:r>
              <a:rPr lang="es-CO" dirty="0"/>
              <a:t>Las penas señaladas en los artículos 425, 426 y 428, serán de 4 a 8 años cuando la conducta se realice con finas terroristas.</a:t>
            </a:r>
          </a:p>
        </p:txBody>
      </p:sp>
      <p:pic>
        <p:nvPicPr>
          <p:cNvPr id="5" name="Imagen 4"/>
          <p:cNvPicPr>
            <a:picLocks noChangeAspect="1"/>
          </p:cNvPicPr>
          <p:nvPr/>
        </p:nvPicPr>
        <p:blipFill>
          <a:blip r:embed="rId2"/>
          <a:stretch>
            <a:fillRect/>
          </a:stretch>
        </p:blipFill>
        <p:spPr>
          <a:xfrm>
            <a:off x="1498600" y="3136351"/>
            <a:ext cx="3187699" cy="3187699"/>
          </a:xfrm>
          <a:prstGeom prst="rect">
            <a:avLst/>
          </a:prstGeom>
          <a:ln>
            <a:noFill/>
          </a:ln>
          <a:effectLst>
            <a:softEdge rad="112500"/>
          </a:effectLst>
        </p:spPr>
      </p:pic>
    </p:spTree>
    <p:extLst>
      <p:ext uri="{BB962C8B-B14F-4D97-AF65-F5344CB8AC3E}">
        <p14:creationId xmlns:p14="http://schemas.microsoft.com/office/powerpoint/2010/main" val="3448328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effectLst/>
              </a:rPr>
              <a:t>428. ABUSO DE FUNCIÓN PÚBLICA</a:t>
            </a:r>
            <a:endParaRPr lang="es-CO" dirty="0"/>
          </a:p>
        </p:txBody>
      </p:sp>
      <p:sp>
        <p:nvSpPr>
          <p:cNvPr id="3" name="Marcador de contenido 2"/>
          <p:cNvSpPr>
            <a:spLocks noGrp="1"/>
          </p:cNvSpPr>
          <p:nvPr>
            <p:ph idx="1"/>
          </p:nvPr>
        </p:nvSpPr>
        <p:spPr>
          <a:xfrm>
            <a:off x="913795" y="1732449"/>
            <a:ext cx="10353762" cy="2293451"/>
          </a:xfrm>
        </p:spPr>
        <p:txBody>
          <a:bodyPr>
            <a:normAutofit/>
          </a:bodyPr>
          <a:lstStyle/>
          <a:p>
            <a:pPr algn="just"/>
            <a:r>
              <a:rPr lang="es-CO" sz="2800" dirty="0">
                <a:effectLst/>
              </a:rPr>
              <a:t>El </a:t>
            </a:r>
            <a:r>
              <a:rPr lang="es-CO" sz="3200" b="1" dirty="0">
                <a:solidFill>
                  <a:schemeClr val="accent2">
                    <a:lumMod val="75000"/>
                  </a:schemeClr>
                </a:solidFill>
                <a:effectLst/>
              </a:rPr>
              <a:t>servidor público </a:t>
            </a:r>
            <a:r>
              <a:rPr lang="es-CO" sz="2800" dirty="0">
                <a:effectLst/>
              </a:rPr>
              <a:t>que </a:t>
            </a:r>
            <a:r>
              <a:rPr lang="es-CO" sz="2800" b="1" u="sng" dirty="0">
                <a:effectLst/>
              </a:rPr>
              <a:t>abusando de su cargo realice funciones públicas diversas de las que legalmente le correspondan</a:t>
            </a:r>
            <a:r>
              <a:rPr lang="es-CO" sz="2800" dirty="0">
                <a:effectLst/>
              </a:rPr>
              <a:t>, incurrirá en prisión de dieciséis (16) a treinta y seis (36) meses e inhabilitación para el ejercicio de derechos y funciones públicas por ochenta (80) meses.</a:t>
            </a:r>
            <a:endParaRPr lang="es-CO" sz="2800" dirty="0"/>
          </a:p>
        </p:txBody>
      </p:sp>
      <p:pic>
        <p:nvPicPr>
          <p:cNvPr id="4" name="Imagen 3"/>
          <p:cNvPicPr>
            <a:picLocks noChangeAspect="1"/>
          </p:cNvPicPr>
          <p:nvPr/>
        </p:nvPicPr>
        <p:blipFill>
          <a:blip r:embed="rId2"/>
          <a:stretch>
            <a:fillRect/>
          </a:stretch>
        </p:blipFill>
        <p:spPr>
          <a:xfrm>
            <a:off x="4447497" y="4178299"/>
            <a:ext cx="3286357" cy="2260601"/>
          </a:xfrm>
          <a:prstGeom prst="rect">
            <a:avLst/>
          </a:prstGeom>
          <a:ln>
            <a:noFill/>
          </a:ln>
          <a:effectLst>
            <a:softEdge rad="112500"/>
          </a:effectLst>
        </p:spPr>
      </p:pic>
    </p:spTree>
    <p:extLst>
      <p:ext uri="{BB962C8B-B14F-4D97-AF65-F5344CB8AC3E}">
        <p14:creationId xmlns:p14="http://schemas.microsoft.com/office/powerpoint/2010/main" val="2694798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effectLst/>
              </a:rPr>
              <a:t>DELITOS CONTRA LOS SERVIDORES PÚBLICOS</a:t>
            </a:r>
            <a:endParaRPr lang="es-CO" dirty="0"/>
          </a:p>
        </p:txBody>
      </p:sp>
      <p:sp>
        <p:nvSpPr>
          <p:cNvPr id="3" name="Marcador de texto 2"/>
          <p:cNvSpPr>
            <a:spLocks noGrp="1"/>
          </p:cNvSpPr>
          <p:nvPr>
            <p:ph type="body" idx="1"/>
          </p:nvPr>
        </p:nvSpPr>
        <p:spPr/>
        <p:txBody>
          <a:bodyPr/>
          <a:lstStyle/>
          <a:p>
            <a:r>
              <a:rPr lang="es-CO" sz="2000" b="1" dirty="0"/>
              <a:t>429. VIOLENCIA CONTRA SERVIDOR PÚBLICO</a:t>
            </a:r>
          </a:p>
        </p:txBody>
      </p:sp>
      <p:sp>
        <p:nvSpPr>
          <p:cNvPr id="4" name="Marcador de contenido 3"/>
          <p:cNvSpPr>
            <a:spLocks noGrp="1"/>
          </p:cNvSpPr>
          <p:nvPr>
            <p:ph sz="half" idx="2"/>
          </p:nvPr>
        </p:nvSpPr>
        <p:spPr>
          <a:xfrm>
            <a:off x="1005872" y="2423474"/>
            <a:ext cx="4876344" cy="3621726"/>
          </a:xfrm>
        </p:spPr>
        <p:txBody>
          <a:bodyPr>
            <a:normAutofit fontScale="92500" lnSpcReduction="20000"/>
          </a:bodyPr>
          <a:lstStyle/>
          <a:p>
            <a:pPr algn="just"/>
            <a:r>
              <a:rPr lang="es-CO" sz="2400" dirty="0">
                <a:effectLst/>
              </a:rPr>
              <a:t>El que </a:t>
            </a:r>
            <a:r>
              <a:rPr lang="es-CO" sz="3200" b="1" u="sng" dirty="0">
                <a:solidFill>
                  <a:schemeClr val="accent2">
                    <a:lumMod val="75000"/>
                  </a:schemeClr>
                </a:solidFill>
                <a:effectLst/>
              </a:rPr>
              <a:t>ejerza</a:t>
            </a:r>
            <a:r>
              <a:rPr lang="es-CO" sz="3200" b="1" dirty="0">
                <a:solidFill>
                  <a:schemeClr val="accent2">
                    <a:lumMod val="75000"/>
                  </a:schemeClr>
                </a:solidFill>
                <a:effectLst/>
              </a:rPr>
              <a:t> violencia contra servidor público, </a:t>
            </a:r>
            <a:r>
              <a:rPr lang="es-CO" sz="2400" u="sng" dirty="0">
                <a:effectLst/>
              </a:rPr>
              <a:t>por razón de sus funciones o para obligarlo a ejecutar u omitir algún acto propio de su cargo o a realizar uno contrario a sus deberes oficiales</a:t>
            </a:r>
            <a:r>
              <a:rPr lang="es-CO" sz="2400" dirty="0">
                <a:effectLst/>
              </a:rPr>
              <a:t>, incurrirá en prisión de cuatro (4) a ocho (8) años</a:t>
            </a:r>
            <a:endParaRPr lang="es-CO" sz="2400" dirty="0"/>
          </a:p>
        </p:txBody>
      </p:sp>
      <p:sp>
        <p:nvSpPr>
          <p:cNvPr id="5" name="Marcador de texto 4"/>
          <p:cNvSpPr>
            <a:spLocks noGrp="1"/>
          </p:cNvSpPr>
          <p:nvPr>
            <p:ph type="body" sz="quarter" idx="3"/>
          </p:nvPr>
        </p:nvSpPr>
        <p:spPr/>
        <p:txBody>
          <a:bodyPr/>
          <a:lstStyle/>
          <a:p>
            <a:r>
              <a:rPr lang="es-CO" sz="2000" b="1" dirty="0"/>
              <a:t>430. PERTURBACION DE ACTOS OFICIALES</a:t>
            </a:r>
          </a:p>
        </p:txBody>
      </p:sp>
      <p:sp>
        <p:nvSpPr>
          <p:cNvPr id="6" name="Marcador de contenido 5"/>
          <p:cNvSpPr>
            <a:spLocks noGrp="1"/>
          </p:cNvSpPr>
          <p:nvPr>
            <p:ph sz="quarter" idx="4"/>
          </p:nvPr>
        </p:nvSpPr>
        <p:spPr>
          <a:xfrm>
            <a:off x="6294967" y="2380137"/>
            <a:ext cx="4895330" cy="3931763"/>
          </a:xfrm>
        </p:spPr>
        <p:txBody>
          <a:bodyPr>
            <a:normAutofit fontScale="92500" lnSpcReduction="20000"/>
          </a:bodyPr>
          <a:lstStyle/>
          <a:p>
            <a:pPr algn="just"/>
            <a:r>
              <a:rPr lang="es-CO" sz="2200" b="1" dirty="0">
                <a:effectLst/>
              </a:rPr>
              <a:t>El que </a:t>
            </a:r>
            <a:r>
              <a:rPr lang="es-CO" sz="2900" b="1" dirty="0">
                <a:solidFill>
                  <a:schemeClr val="accent2">
                    <a:lumMod val="75000"/>
                  </a:schemeClr>
                </a:solidFill>
                <a:effectLst/>
              </a:rPr>
              <a:t>simulando autoridad o invocando falsa orden de la misma o valiéndose de cualquier otra maniobra engañosa</a:t>
            </a:r>
            <a:r>
              <a:rPr lang="es-CO" sz="2200" dirty="0">
                <a:effectLst/>
              </a:rPr>
              <a:t>, </a:t>
            </a:r>
            <a:r>
              <a:rPr lang="es-CO" sz="2200" b="1" dirty="0">
                <a:effectLst/>
              </a:rPr>
              <a:t>trate de impedir o perturbar la reunión o el ejercicio de las funciones de las corporaciones o autoridades legislativas, jurisdiccionales o administrativas, o de cualquier otra autoridad pública, o pretenda influir en sus decisiones o deliberaciones, incurrirá en prisión de dos a cuatro años y en multa.</a:t>
            </a:r>
          </a:p>
          <a:p>
            <a:pPr algn="just"/>
            <a:r>
              <a:rPr lang="es-CO" sz="2200" b="1" dirty="0">
                <a:effectLst/>
              </a:rPr>
              <a:t>El que realice la conducta anterior por medio de violencia incurrirá en prisión de cuatro (4) a ocho (8) años.</a:t>
            </a:r>
          </a:p>
          <a:p>
            <a:pPr marL="36900" indent="0">
              <a:buNone/>
            </a:pPr>
            <a:endParaRPr lang="es-CO" dirty="0"/>
          </a:p>
        </p:txBody>
      </p:sp>
    </p:spTree>
    <p:extLst>
      <p:ext uri="{BB962C8B-B14F-4D97-AF65-F5344CB8AC3E}">
        <p14:creationId xmlns:p14="http://schemas.microsoft.com/office/powerpoint/2010/main" val="698345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95252981"/>
              </p:ext>
            </p:extLst>
          </p:nvPr>
        </p:nvGraphicFramePr>
        <p:xfrm>
          <a:off x="254000" y="254000"/>
          <a:ext cx="11620500" cy="626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15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382" y="262467"/>
            <a:ext cx="11328399" cy="1828813"/>
          </a:xfrm>
        </p:spPr>
        <p:txBody>
          <a:bodyPr>
            <a:noAutofit/>
          </a:bodyPr>
          <a:lstStyle/>
          <a:p>
            <a:r>
              <a:rPr lang="es-CO" sz="4000" b="1" dirty="0">
                <a:effectLst/>
              </a:rPr>
              <a:t> 434. ASOCIACIÓN PARA LA COMISIÓN DE UN DELITO CONTRA LA ADMINISTRACIÓN PÚBLICA.</a:t>
            </a:r>
            <a:r>
              <a:rPr lang="es-CO" sz="4000" dirty="0">
                <a:effectLst/>
              </a:rPr>
              <a:t> </a:t>
            </a:r>
            <a:endParaRPr lang="es-CO" sz="4000" dirty="0"/>
          </a:p>
        </p:txBody>
      </p:sp>
      <p:sp>
        <p:nvSpPr>
          <p:cNvPr id="3" name="Marcador de texto 2"/>
          <p:cNvSpPr>
            <a:spLocks noGrp="1"/>
          </p:cNvSpPr>
          <p:nvPr>
            <p:ph type="body" idx="1"/>
          </p:nvPr>
        </p:nvSpPr>
        <p:spPr/>
        <p:txBody>
          <a:bodyPr>
            <a:noAutofit/>
          </a:bodyPr>
          <a:lstStyle/>
          <a:p>
            <a:pPr algn="just"/>
            <a:r>
              <a:rPr lang="es-CO" sz="2000" dirty="0">
                <a:effectLst/>
                <a:latin typeface="+mn-lt"/>
              </a:rPr>
              <a:t>El </a:t>
            </a:r>
            <a:r>
              <a:rPr lang="es-CO" sz="2000" b="1" dirty="0">
                <a:solidFill>
                  <a:schemeClr val="accent2">
                    <a:lumMod val="75000"/>
                  </a:schemeClr>
                </a:solidFill>
                <a:effectLst/>
                <a:latin typeface="+mn-lt"/>
              </a:rPr>
              <a:t>servidor público </a:t>
            </a:r>
            <a:r>
              <a:rPr lang="es-CO" sz="2000" dirty="0">
                <a:effectLst/>
                <a:latin typeface="+mn-lt"/>
              </a:rPr>
              <a:t>que se </a:t>
            </a:r>
            <a:r>
              <a:rPr lang="es-CO" sz="2000" b="1" dirty="0">
                <a:solidFill>
                  <a:schemeClr val="accent2">
                    <a:lumMod val="75000"/>
                  </a:schemeClr>
                </a:solidFill>
                <a:effectLst/>
                <a:latin typeface="+mn-lt"/>
              </a:rPr>
              <a:t>asocie con otro</a:t>
            </a:r>
            <a:r>
              <a:rPr lang="es-CO" sz="2000" dirty="0">
                <a:effectLst/>
                <a:latin typeface="+mn-lt"/>
              </a:rPr>
              <a:t>, o con un particular, </a:t>
            </a:r>
            <a:r>
              <a:rPr lang="es-CO" sz="2000" b="1" u="sng" dirty="0">
                <a:effectLst/>
                <a:latin typeface="+mn-lt"/>
              </a:rPr>
              <a:t>para realizar un delito contra la administración pública,</a:t>
            </a:r>
            <a:r>
              <a:rPr lang="es-CO" sz="2000" dirty="0">
                <a:effectLst/>
                <a:latin typeface="+mn-lt"/>
              </a:rPr>
              <a:t> incurrirá por ésta sola conducta en prisión de dieciséis (16) a cincuenta y cuatro (54) meses, siempre que la misma no constituya delito sancionado con pena mayor.  </a:t>
            </a:r>
            <a:endParaRPr lang="es-CO" sz="2000" dirty="0">
              <a:latin typeface="+mn-lt"/>
            </a:endParaRPr>
          </a:p>
        </p:txBody>
      </p:sp>
      <p:pic>
        <p:nvPicPr>
          <p:cNvPr id="4" name="Imagen 3"/>
          <p:cNvPicPr>
            <a:picLocks noChangeAspect="1"/>
          </p:cNvPicPr>
          <p:nvPr/>
        </p:nvPicPr>
        <p:blipFill>
          <a:blip r:embed="rId2"/>
          <a:stretch>
            <a:fillRect/>
          </a:stretch>
        </p:blipFill>
        <p:spPr>
          <a:xfrm>
            <a:off x="8513619" y="1891330"/>
            <a:ext cx="2184400" cy="1636295"/>
          </a:xfrm>
          <a:prstGeom prst="rect">
            <a:avLst/>
          </a:prstGeom>
          <a:ln>
            <a:noFill/>
          </a:ln>
          <a:effectLst>
            <a:softEdge rad="112500"/>
          </a:effectLst>
        </p:spPr>
      </p:pic>
    </p:spTree>
    <p:extLst>
      <p:ext uri="{BB962C8B-B14F-4D97-AF65-F5344CB8AC3E}">
        <p14:creationId xmlns:p14="http://schemas.microsoft.com/office/powerpoint/2010/main" val="286737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4522A-EEC8-6AA5-00DA-4953C497A0BD}"/>
              </a:ext>
            </a:extLst>
          </p:cNvPr>
          <p:cNvSpPr>
            <a:spLocks noGrp="1"/>
          </p:cNvSpPr>
          <p:nvPr>
            <p:ph type="title"/>
          </p:nvPr>
        </p:nvSpPr>
        <p:spPr/>
        <p:txBody>
          <a:bodyPr/>
          <a:lstStyle/>
          <a:p>
            <a:r>
              <a:rPr lang="es-CO" b="1" dirty="0">
                <a:effectLst>
                  <a:outerShdw blurRad="38100" dist="38100" dir="2700000" algn="tl">
                    <a:srgbClr val="000000">
                      <a:alpha val="43137"/>
                    </a:srgbClr>
                  </a:outerShdw>
                </a:effectLst>
              </a:rPr>
              <a:t>FUNDAMENTO CONSTITUCIONAL Y LEGAL</a:t>
            </a:r>
          </a:p>
        </p:txBody>
      </p:sp>
      <p:sp>
        <p:nvSpPr>
          <p:cNvPr id="3" name="Marcador de contenido 2">
            <a:extLst>
              <a:ext uri="{FF2B5EF4-FFF2-40B4-BE49-F238E27FC236}">
                <a16:creationId xmlns:a16="http://schemas.microsoft.com/office/drawing/2014/main" id="{D163A5A9-D8AC-2FC5-1505-67126121B68F}"/>
              </a:ext>
            </a:extLst>
          </p:cNvPr>
          <p:cNvSpPr>
            <a:spLocks noGrp="1"/>
          </p:cNvSpPr>
          <p:nvPr>
            <p:ph idx="1"/>
          </p:nvPr>
        </p:nvSpPr>
        <p:spPr>
          <a:xfrm>
            <a:off x="332510" y="1729047"/>
            <a:ext cx="11194472" cy="4344784"/>
          </a:xfrm>
        </p:spPr>
        <p:txBody>
          <a:bodyPr>
            <a:normAutofit fontScale="92500" lnSpcReduction="20000"/>
          </a:bodyPr>
          <a:lstStyle/>
          <a:p>
            <a:pPr algn="just"/>
            <a:endParaRPr lang="es-MX" b="1" i="0" u="sng" dirty="0">
              <a:solidFill>
                <a:schemeClr val="tx1"/>
              </a:solidFill>
              <a:effectLst/>
              <a:latin typeface="Open Sans" panose="020B0606030504020204" pitchFamily="34" charset="0"/>
            </a:endParaRPr>
          </a:p>
          <a:p>
            <a:pPr algn="just"/>
            <a:r>
              <a:rPr lang="es-MX" sz="2100" b="1" i="0" dirty="0">
                <a:solidFill>
                  <a:schemeClr val="tx1"/>
                </a:solidFill>
                <a:effectLst/>
              </a:rPr>
              <a:t>ARTICULO 6º CONSTITUCIONAL. </a:t>
            </a:r>
            <a:r>
              <a:rPr lang="es-MX" sz="2100" b="0" i="0" dirty="0">
                <a:solidFill>
                  <a:schemeClr val="tx1"/>
                </a:solidFill>
                <a:effectLst/>
              </a:rPr>
              <a:t>Los particulares sólo son responsables ante las autoridades por infringir la Constitución y las leyes. </a:t>
            </a:r>
            <a:r>
              <a:rPr lang="es-MX" sz="2100" b="1" i="0" u="sng" dirty="0">
                <a:solidFill>
                  <a:schemeClr val="tx1"/>
                </a:solidFill>
                <a:effectLst>
                  <a:outerShdw blurRad="38100" dist="38100" dir="2700000" algn="tl">
                    <a:srgbClr val="000000">
                      <a:alpha val="43137"/>
                    </a:srgbClr>
                  </a:outerShdw>
                </a:effectLst>
              </a:rPr>
              <a:t>Los servidores públicos lo son por la misma causa (Acción) y por omisión o extralimitación en el ejercicio de sus funciones.</a:t>
            </a:r>
          </a:p>
          <a:p>
            <a:pPr algn="just"/>
            <a:endParaRPr lang="es-CO" sz="2100" b="1" u="sng" dirty="0">
              <a:solidFill>
                <a:schemeClr val="tx1"/>
              </a:solidFill>
              <a:effectLst>
                <a:outerShdw blurRad="38100" dist="38100" dir="2700000" algn="tl">
                  <a:srgbClr val="000000">
                    <a:alpha val="43137"/>
                  </a:srgbClr>
                </a:outerShdw>
              </a:effectLst>
            </a:endParaRPr>
          </a:p>
          <a:p>
            <a:pPr algn="just"/>
            <a:r>
              <a:rPr lang="es-MX" sz="2100" b="1" i="0" u="none" strike="noStrike" dirty="0">
                <a:solidFill>
                  <a:schemeClr val="tx1"/>
                </a:solidFill>
                <a:effectLst/>
              </a:rPr>
              <a:t>ARTICULO 123 CONSTITUCIONAL. </a:t>
            </a:r>
            <a:r>
              <a:rPr lang="es-MX" sz="2100" b="0" i="0" dirty="0">
                <a:solidFill>
                  <a:schemeClr val="tx1"/>
                </a:solidFill>
                <a:effectLst/>
              </a:rPr>
              <a:t>Son servidores públicos </a:t>
            </a:r>
            <a:r>
              <a:rPr lang="es-MX" sz="2100" b="1" i="0" u="sng" dirty="0">
                <a:solidFill>
                  <a:schemeClr val="tx1"/>
                </a:solidFill>
                <a:effectLst>
                  <a:outerShdw blurRad="38100" dist="38100" dir="2700000" algn="tl">
                    <a:srgbClr val="000000">
                      <a:alpha val="43137"/>
                    </a:srgbClr>
                  </a:outerShdw>
                </a:effectLst>
              </a:rPr>
              <a:t>los miembros de las corporaciones públicas, los empleados y trabajadores del Estado y de sus entidades descentralizadas territorialmente y por servicios</a:t>
            </a:r>
            <a:r>
              <a:rPr lang="es-MX" sz="2100" b="1" i="0" u="sng" dirty="0">
                <a:solidFill>
                  <a:schemeClr val="tx1"/>
                </a:solidFill>
                <a:effectLst/>
              </a:rPr>
              <a:t>. </a:t>
            </a:r>
            <a:r>
              <a:rPr lang="es-MX" sz="2100" b="0" i="0" dirty="0">
                <a:solidFill>
                  <a:schemeClr val="tx1"/>
                </a:solidFill>
                <a:effectLst/>
              </a:rPr>
              <a:t>Los servidores públicos están al servicio del Estado y de la comunidad; ejercerán sus funciones en la </a:t>
            </a:r>
            <a:r>
              <a:rPr lang="es-MX" sz="2100" b="1" i="0" u="sng" dirty="0">
                <a:solidFill>
                  <a:schemeClr val="tx1"/>
                </a:solidFill>
                <a:effectLst>
                  <a:outerShdw blurRad="38100" dist="38100" dir="2700000" algn="tl">
                    <a:srgbClr val="000000">
                      <a:alpha val="43137"/>
                    </a:srgbClr>
                  </a:outerShdw>
                </a:effectLst>
              </a:rPr>
              <a:t>forma prevista por la Constitución, la ley y el reglamento.</a:t>
            </a:r>
          </a:p>
          <a:p>
            <a:pPr algn="just"/>
            <a:endParaRPr lang="es-MX" sz="2100" b="1" i="0" u="sng" dirty="0">
              <a:solidFill>
                <a:schemeClr val="tx1"/>
              </a:solidFill>
              <a:effectLst/>
            </a:endParaRPr>
          </a:p>
          <a:p>
            <a:pPr algn="just"/>
            <a:r>
              <a:rPr lang="es-CO" sz="2100" b="1" dirty="0">
                <a:solidFill>
                  <a:schemeClr val="tx1"/>
                </a:solidFill>
                <a:effectLst>
                  <a:outerShdw blurRad="38100" dist="38100" dir="2700000" algn="tl">
                    <a:srgbClr val="000000">
                      <a:alpha val="43137"/>
                    </a:srgbClr>
                  </a:outerShdw>
                </a:effectLst>
              </a:rPr>
              <a:t>ARTICULO 20 CÓD PENAL: inc. 1 artículo 123 C.P.C. </a:t>
            </a:r>
            <a:r>
              <a:rPr lang="es-CO" sz="2100" dirty="0">
                <a:solidFill>
                  <a:schemeClr val="tx1"/>
                </a:solidFill>
              </a:rPr>
              <a:t>y </a:t>
            </a:r>
            <a:r>
              <a:rPr lang="es-MX" sz="2100" b="0" i="0" dirty="0">
                <a:solidFill>
                  <a:schemeClr val="tx1"/>
                </a:solidFill>
                <a:effectLst/>
              </a:rPr>
              <a:t>Para los mismos efectos se consideran servidores públicos </a:t>
            </a:r>
            <a:r>
              <a:rPr lang="es-MX" sz="2100" b="1" i="0" u="sng" dirty="0">
                <a:solidFill>
                  <a:schemeClr val="tx1"/>
                </a:solidFill>
                <a:effectLst>
                  <a:outerShdw blurRad="38100" dist="38100" dir="2700000" algn="tl">
                    <a:srgbClr val="000000">
                      <a:alpha val="43137"/>
                    </a:srgbClr>
                  </a:outerShdw>
                </a:effectLst>
              </a:rPr>
              <a:t>los miembros de la fuerza pública, los particulares que ejerzan funciones públicas en forma permanente o transitoria, los funcionarios y trabajadores del Banco de la República, los integrantes de la Comisión Nacional Ciudadana para la Lucha contra la Corrupción y las personas que administren los recursos de que trata el artículo </a:t>
            </a:r>
            <a:r>
              <a:rPr lang="es-MX" sz="2100" b="1" i="0" u="sng" strike="noStrike"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338</a:t>
            </a:r>
            <a:r>
              <a:rPr lang="es-MX" sz="2100" b="1" i="0" u="sng" dirty="0">
                <a:solidFill>
                  <a:schemeClr val="tx1"/>
                </a:solidFill>
                <a:effectLst>
                  <a:outerShdw blurRad="38100" dist="38100" dir="2700000" algn="tl">
                    <a:srgbClr val="000000">
                      <a:alpha val="43137"/>
                    </a:srgbClr>
                  </a:outerShdw>
                </a:effectLst>
              </a:rPr>
              <a:t> de la Constitución Política.</a:t>
            </a:r>
            <a:endParaRPr lang="es-CO" sz="2100" b="1"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238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03C2C-3FC0-0F19-57B5-EB8CA1BFB11A}"/>
              </a:ext>
            </a:extLst>
          </p:cNvPr>
          <p:cNvSpPr>
            <a:spLocks noGrp="1"/>
          </p:cNvSpPr>
          <p:nvPr>
            <p:ph type="title"/>
          </p:nvPr>
        </p:nvSpPr>
        <p:spPr/>
        <p:txBody>
          <a:bodyPr/>
          <a:lstStyle/>
          <a:p>
            <a:r>
              <a:rPr lang="es-CO" b="1" dirty="0">
                <a:effectLst>
                  <a:outerShdw blurRad="38100" dist="38100" dir="2700000" algn="tl">
                    <a:srgbClr val="000000">
                      <a:alpha val="43137"/>
                    </a:srgbClr>
                  </a:outerShdw>
                </a:effectLst>
              </a:rPr>
              <a:t>FUNDAMENTO CONSTITUCIONAL Y LEGAL</a:t>
            </a:r>
            <a:endParaRPr lang="es-CO" dirty="0"/>
          </a:p>
        </p:txBody>
      </p:sp>
      <p:sp>
        <p:nvSpPr>
          <p:cNvPr id="3" name="Marcador de contenido 2">
            <a:extLst>
              <a:ext uri="{FF2B5EF4-FFF2-40B4-BE49-F238E27FC236}">
                <a16:creationId xmlns:a16="http://schemas.microsoft.com/office/drawing/2014/main" id="{8B8FECF4-C203-A5A0-8A66-896424504BB6}"/>
              </a:ext>
            </a:extLst>
          </p:cNvPr>
          <p:cNvSpPr>
            <a:spLocks noGrp="1"/>
          </p:cNvSpPr>
          <p:nvPr>
            <p:ph idx="1"/>
          </p:nvPr>
        </p:nvSpPr>
        <p:spPr>
          <a:xfrm>
            <a:off x="221671" y="1856508"/>
            <a:ext cx="11346873" cy="4364182"/>
          </a:xfrm>
        </p:spPr>
        <p:txBody>
          <a:bodyPr>
            <a:normAutofit fontScale="77500" lnSpcReduction="20000"/>
          </a:bodyPr>
          <a:lstStyle/>
          <a:p>
            <a:pPr marL="0" indent="0" algn="just">
              <a:buNone/>
            </a:pPr>
            <a:r>
              <a:rPr lang="es-MX" sz="2300" b="1" i="0" dirty="0">
                <a:solidFill>
                  <a:srgbClr val="333333"/>
                </a:solidFill>
                <a:effectLst>
                  <a:outerShdw blurRad="38100" dist="38100" dir="2700000" algn="tl">
                    <a:srgbClr val="000000">
                      <a:alpha val="43137"/>
                    </a:srgbClr>
                  </a:outerShdw>
                </a:effectLst>
              </a:rPr>
              <a:t>LEY No. 2195 DE 2022</a:t>
            </a:r>
            <a:r>
              <a:rPr lang="es-MX" sz="2300" b="1" dirty="0">
                <a:solidFill>
                  <a:srgbClr val="333333"/>
                </a:solidFill>
                <a:effectLst>
                  <a:outerShdw blurRad="38100" dist="38100" dir="2700000" algn="tl">
                    <a:srgbClr val="000000">
                      <a:alpha val="43137"/>
                    </a:srgbClr>
                  </a:outerShdw>
                </a:effectLst>
              </a:rPr>
              <a:t> </a:t>
            </a:r>
            <a:r>
              <a:rPr lang="es-MX" sz="2300" b="1" i="0" dirty="0">
                <a:solidFill>
                  <a:srgbClr val="333333"/>
                </a:solidFill>
                <a:effectLst>
                  <a:outerShdw blurRad="38100" dist="38100" dir="2700000" algn="tl">
                    <a:srgbClr val="000000">
                      <a:alpha val="43137"/>
                    </a:srgbClr>
                  </a:outerShdw>
                </a:effectLst>
              </a:rPr>
              <a:t>(Enero 18): POR MEDIO DE LA CUAL SE ADOPTAN MEDIDAS EN MATERIA DE TRANSPARENCIA, PREVENCION Y LUCHA CONTRA LA CORRUPCION.  </a:t>
            </a:r>
          </a:p>
          <a:p>
            <a:pPr algn="just"/>
            <a:r>
              <a:rPr lang="es-MX" sz="2300" b="1" i="0" dirty="0">
                <a:solidFill>
                  <a:srgbClr val="333333"/>
                </a:solidFill>
                <a:effectLst/>
              </a:rPr>
              <a:t>ARTÍCULO 59.</a:t>
            </a:r>
            <a:r>
              <a:rPr lang="es-MX" sz="2300" b="0" i="0" dirty="0">
                <a:solidFill>
                  <a:srgbClr val="333333"/>
                </a:solidFill>
                <a:effectLst/>
              </a:rPr>
              <a:t> </a:t>
            </a:r>
            <a:r>
              <a:rPr lang="es-MX" sz="2300" b="1" i="0" dirty="0">
                <a:solidFill>
                  <a:srgbClr val="333333"/>
                </a:solidFill>
                <a:effectLst/>
              </a:rPr>
              <a:t>Responsabilidad por daño al patrimonio público.</a:t>
            </a:r>
            <a:r>
              <a:rPr lang="es-MX" sz="2300" b="0" i="0" dirty="0">
                <a:solidFill>
                  <a:srgbClr val="333333"/>
                </a:solidFill>
                <a:effectLst/>
              </a:rPr>
              <a:t> Los particulares que ejerzan función administrativa y los servidores </a:t>
            </a:r>
            <a:r>
              <a:rPr lang="es-MX" sz="2300" b="0" i="0" dirty="0" err="1">
                <a:solidFill>
                  <a:srgbClr val="333333"/>
                </a:solidFill>
                <a:effectLst/>
              </a:rPr>
              <a:t>publicos</a:t>
            </a:r>
            <a:r>
              <a:rPr lang="es-MX" sz="2300" b="0" i="0" dirty="0">
                <a:solidFill>
                  <a:srgbClr val="333333"/>
                </a:solidFill>
                <a:effectLst/>
              </a:rPr>
              <a:t> incurrirán en responsabilidad extracontractual cuando por actos de corrupción lesionen los intereses individuales del Estado por daño al patrimonio público.</a:t>
            </a:r>
          </a:p>
          <a:p>
            <a:pPr algn="just"/>
            <a:r>
              <a:rPr lang="es-MX" sz="2300" b="0" i="0" dirty="0">
                <a:solidFill>
                  <a:srgbClr val="333333"/>
                </a:solidFill>
                <a:effectLst/>
              </a:rPr>
              <a:t>La entidad pública lesionada deberá interponer el medio de control de reparación directa, dentro del término legal previsto, sin necesidad de agotar el requisito de procedibilidad de la conciliación prejudicial y solicitar las medidas cautelares pertinentes para garantizar la reparación del daño causado.</a:t>
            </a:r>
          </a:p>
          <a:p>
            <a:pPr algn="just"/>
            <a:r>
              <a:rPr lang="es-MX" sz="2300" b="0" i="0" dirty="0">
                <a:solidFill>
                  <a:srgbClr val="333333"/>
                </a:solidFill>
                <a:effectLst/>
              </a:rPr>
              <a:t>El daño al patrimonio público puede ser resarcido a través de medidas de reparación pecuniarias y no pecuniarias; el juez deberá tener en cuenta para la tasación de los perjuicios el impacto en la sociedad del acto de corrupción.</a:t>
            </a:r>
          </a:p>
          <a:p>
            <a:pPr algn="just"/>
            <a:r>
              <a:rPr lang="es-MX" sz="2300" b="0" i="0" dirty="0">
                <a:solidFill>
                  <a:srgbClr val="333333"/>
                </a:solidFill>
                <a:effectLst/>
              </a:rPr>
              <a:t>El daño al patrimonio público admite para su reparación el reconocimiento de perjuicios materiales e inmateriales siempre que estén acreditados.</a:t>
            </a:r>
          </a:p>
          <a:p>
            <a:pPr algn="just"/>
            <a:r>
              <a:rPr lang="es-MX" sz="2300" b="1" i="0" u="sng" dirty="0">
                <a:solidFill>
                  <a:srgbClr val="333333"/>
                </a:solidFill>
                <a:effectLst>
                  <a:outerShdw blurRad="38100" dist="38100" dir="2700000" algn="tl">
                    <a:srgbClr val="000000">
                      <a:alpha val="43137"/>
                    </a:srgbClr>
                  </a:outerShdw>
                </a:effectLst>
              </a:rPr>
              <a:t>PARAGRAFO 1. Entiéndase por acto de corrupción las conductas penales enlistadas en los capítulos de delitos contra la administración publica, el medio ambiente, el orden económico y social, financiación del terrorismo y de grupos de delincuencia organizada, administración de recursos relacionados con actividades terroristas y de la delincuencia organizada, los consagrados en la Ley </a:t>
            </a:r>
            <a:r>
              <a:rPr lang="es-MX" sz="2300" b="1" i="0" u="sng" strike="noStrike" dirty="0">
                <a:solidFill>
                  <a:srgbClr val="007BFF"/>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1474</a:t>
            </a:r>
            <a:r>
              <a:rPr lang="es-MX" sz="2300" b="1" i="0" u="sng" dirty="0">
                <a:solidFill>
                  <a:srgbClr val="333333"/>
                </a:solidFill>
                <a:effectLst>
                  <a:outerShdw blurRad="38100" dist="38100" dir="2700000" algn="tl">
                    <a:srgbClr val="000000">
                      <a:alpha val="43137"/>
                    </a:srgbClr>
                  </a:outerShdw>
                </a:effectLst>
              </a:rPr>
              <a:t> de 2011, los delitos electorales o cualquier conducta punible relacionada con el patrimonio público, que hubieren sido realizados.</a:t>
            </a:r>
          </a:p>
          <a:p>
            <a:pPr marL="0" indent="0">
              <a:buNone/>
            </a:pPr>
            <a:endParaRPr lang="es-MX" b="0" i="0" dirty="0">
              <a:solidFill>
                <a:srgbClr val="333333"/>
              </a:solidFill>
              <a:effectLst/>
              <a:latin typeface="Work Sans" panose="020B0604020202020204" pitchFamily="2" charset="0"/>
            </a:endParaRPr>
          </a:p>
        </p:txBody>
      </p:sp>
    </p:spTree>
    <p:extLst>
      <p:ext uri="{BB962C8B-B14F-4D97-AF65-F5344CB8AC3E}">
        <p14:creationId xmlns:p14="http://schemas.microsoft.com/office/powerpoint/2010/main" val="417637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33493-C8DC-F2C8-6BEA-B01F572D4E88}"/>
              </a:ext>
            </a:extLst>
          </p:cNvPr>
          <p:cNvSpPr>
            <a:spLocks noGrp="1"/>
          </p:cNvSpPr>
          <p:nvPr>
            <p:ph type="title"/>
          </p:nvPr>
        </p:nvSpPr>
        <p:spPr/>
        <p:txBody>
          <a:bodyPr/>
          <a:lstStyle/>
          <a:p>
            <a:r>
              <a:rPr lang="es-CO" b="1" dirty="0">
                <a:solidFill>
                  <a:schemeClr val="tx1"/>
                </a:solidFill>
                <a:effectLst>
                  <a:outerShdw blurRad="38100" dist="38100" dir="2700000" algn="tl">
                    <a:srgbClr val="000000">
                      <a:alpha val="43137"/>
                    </a:srgbClr>
                  </a:outerShdw>
                </a:effectLst>
              </a:rPr>
              <a:t>¿y los particulares que ejercen función pública?</a:t>
            </a:r>
          </a:p>
        </p:txBody>
      </p:sp>
      <p:sp>
        <p:nvSpPr>
          <p:cNvPr id="3" name="Marcador de contenido 2">
            <a:extLst>
              <a:ext uri="{FF2B5EF4-FFF2-40B4-BE49-F238E27FC236}">
                <a16:creationId xmlns:a16="http://schemas.microsoft.com/office/drawing/2014/main" id="{7AE951B0-E671-606F-61AF-12B6DBCD3449}"/>
              </a:ext>
            </a:extLst>
          </p:cNvPr>
          <p:cNvSpPr>
            <a:spLocks noGrp="1"/>
          </p:cNvSpPr>
          <p:nvPr>
            <p:ph idx="1"/>
          </p:nvPr>
        </p:nvSpPr>
        <p:spPr>
          <a:xfrm>
            <a:off x="471055" y="2077291"/>
            <a:ext cx="11236036" cy="3838600"/>
          </a:xfrm>
        </p:spPr>
        <p:txBody>
          <a:bodyPr>
            <a:normAutofit lnSpcReduction="10000"/>
          </a:bodyPr>
          <a:lstStyle/>
          <a:p>
            <a:pPr algn="just"/>
            <a:r>
              <a:rPr lang="es-MX" sz="1700" b="1" i="0" u="sng" dirty="0">
                <a:solidFill>
                  <a:schemeClr val="tx1"/>
                </a:solidFill>
                <a:effectLst/>
              </a:rPr>
              <a:t>ARTICULO 123.</a:t>
            </a:r>
            <a:r>
              <a:rPr lang="es-MX" sz="1700" b="0" i="0" dirty="0">
                <a:solidFill>
                  <a:schemeClr val="tx1"/>
                </a:solidFill>
                <a:effectLst/>
              </a:rPr>
              <a:t>La ley determinará el régimen aplicable a los </a:t>
            </a:r>
            <a:r>
              <a:rPr lang="es-MX" sz="1700" b="1" i="0" u="sng" dirty="0">
                <a:solidFill>
                  <a:schemeClr val="tx1"/>
                </a:solidFill>
                <a:effectLst>
                  <a:outerShdw blurRad="38100" dist="38100" dir="2700000" algn="tl">
                    <a:srgbClr val="000000">
                      <a:alpha val="43137"/>
                    </a:srgbClr>
                  </a:outerShdw>
                </a:effectLst>
              </a:rPr>
              <a:t>particulares que temporalmente desempeñen funciones públicas </a:t>
            </a:r>
            <a:r>
              <a:rPr lang="es-MX" sz="1700" b="0" i="0" dirty="0">
                <a:solidFill>
                  <a:schemeClr val="tx1"/>
                </a:solidFill>
                <a:effectLst/>
              </a:rPr>
              <a:t>y regulará su ejercicio.</a:t>
            </a:r>
          </a:p>
          <a:p>
            <a:pPr algn="just"/>
            <a:r>
              <a:rPr lang="es-MX" sz="1700" b="1" i="0" u="sng" dirty="0">
                <a:solidFill>
                  <a:schemeClr val="tx1"/>
                </a:solidFill>
                <a:effectLst/>
              </a:rPr>
              <a:t>ARTICULO 210. </a:t>
            </a:r>
            <a:r>
              <a:rPr lang="es-MX" sz="1700" b="0" i="0" dirty="0">
                <a:solidFill>
                  <a:schemeClr val="tx1"/>
                </a:solidFill>
                <a:effectLst/>
              </a:rPr>
              <a:t>Las entidades del orden nacional descentralizadas por servicios sólo pueden ser creadas por ley o por autorización de ésta, con fundamento en los principios que orientan la actividad administrativa. </a:t>
            </a:r>
            <a:r>
              <a:rPr lang="es-MX" sz="1700" b="1" i="0" u="sng" dirty="0">
                <a:solidFill>
                  <a:schemeClr val="tx1"/>
                </a:solidFill>
                <a:effectLst>
                  <a:outerShdw blurRad="38100" dist="38100" dir="2700000" algn="tl">
                    <a:srgbClr val="000000">
                      <a:alpha val="43137"/>
                    </a:srgbClr>
                  </a:outerShdw>
                </a:effectLst>
              </a:rPr>
              <a:t>Los particulares pueden cumplir funciones administrativas en las condiciones que señale la ley.</a:t>
            </a:r>
          </a:p>
          <a:p>
            <a:pPr marL="0" indent="0" algn="just">
              <a:buNone/>
            </a:pPr>
            <a:r>
              <a:rPr lang="es-MX" sz="1700" b="1" i="0" u="sng" dirty="0">
                <a:solidFill>
                  <a:schemeClr val="tx1"/>
                </a:solidFill>
                <a:effectLst>
                  <a:outerShdw blurRad="38100" dist="38100" dir="2700000" algn="tl">
                    <a:srgbClr val="000000">
                      <a:alpha val="43137"/>
                    </a:srgbClr>
                  </a:outerShdw>
                </a:effectLst>
              </a:rPr>
              <a:t>MODALIDADES: </a:t>
            </a:r>
          </a:p>
          <a:p>
            <a:pPr marL="342900" indent="-342900" algn="just">
              <a:buAutoNum type="alphaLcParenR"/>
            </a:pPr>
            <a:r>
              <a:rPr lang="es-CO" sz="1700" dirty="0">
                <a:solidFill>
                  <a:srgbClr val="000000"/>
                </a:solidFill>
                <a:effectLst/>
                <a:ea typeface="Times New Roman" panose="02020603050405020304" pitchFamily="18" charset="0"/>
              </a:rPr>
              <a:t>La atribución directa por la ley de funciones administrativas a un</a:t>
            </a:r>
            <a:r>
              <a:rPr lang="es-CO" sz="1700" dirty="0">
                <a:solidFill>
                  <a:srgbClr val="000000"/>
                </a:solidFill>
                <a:ea typeface="Times New Roman" panose="02020603050405020304" pitchFamily="18" charset="0"/>
              </a:rPr>
              <a:t>a organización de origen privado. Ejemplo. Federación nacional de cafeteros (</a:t>
            </a:r>
            <a:r>
              <a:rPr lang="es-CO" sz="1700" dirty="0" err="1">
                <a:solidFill>
                  <a:srgbClr val="000000"/>
                </a:solidFill>
                <a:ea typeface="Times New Roman" panose="02020603050405020304" pitchFamily="18" charset="0"/>
              </a:rPr>
              <a:t>Sent</a:t>
            </a:r>
            <a:r>
              <a:rPr lang="es-CO" sz="1700" dirty="0">
                <a:solidFill>
                  <a:srgbClr val="000000"/>
                </a:solidFill>
                <a:ea typeface="Times New Roman" panose="02020603050405020304" pitchFamily="18" charset="0"/>
              </a:rPr>
              <a:t>. C-308 de 1994). </a:t>
            </a:r>
          </a:p>
          <a:p>
            <a:pPr marL="342900" indent="-342900" algn="just">
              <a:buAutoNum type="alphaLcParenR"/>
            </a:pPr>
            <a:r>
              <a:rPr lang="es-CO" sz="1700" dirty="0">
                <a:solidFill>
                  <a:srgbClr val="000000"/>
                </a:solidFill>
                <a:ea typeface="Times New Roman" panose="02020603050405020304" pitchFamily="18" charset="0"/>
              </a:rPr>
              <a:t>Mediante convenio precedido de acto administrativo. </a:t>
            </a:r>
          </a:p>
          <a:p>
            <a:pPr marL="342900" indent="-342900" algn="just">
              <a:buAutoNum type="alphaLcParenR"/>
            </a:pPr>
            <a:r>
              <a:rPr lang="es-CO" sz="1700" dirty="0">
                <a:solidFill>
                  <a:srgbClr val="000000"/>
                </a:solidFill>
                <a:ea typeface="Times New Roman" panose="02020603050405020304" pitchFamily="18" charset="0"/>
              </a:rPr>
              <a:t>Asociaciones de participación mixta. </a:t>
            </a:r>
          </a:p>
          <a:p>
            <a:pPr algn="just">
              <a:buFont typeface="Wingdings" panose="05000000000000000000" pitchFamily="2" charset="2"/>
              <a:buChar char="Ø"/>
            </a:pPr>
            <a:r>
              <a:rPr lang="es-MX" sz="1700" dirty="0">
                <a:solidFill>
                  <a:schemeClr val="tx1"/>
                </a:solidFill>
                <a:ea typeface="Times New Roman" panose="02020603050405020304" pitchFamily="18" charset="0"/>
              </a:rPr>
              <a:t> La prestación de servicios públicos no implica necesariamente ejercicio de función pública; la contratación con el estado no implica ejercicio de función pública (contratistas). </a:t>
            </a:r>
          </a:p>
          <a:p>
            <a:pPr marL="457200" indent="-457200" algn="just">
              <a:buAutoNum type="alphaLcParenR"/>
            </a:pPr>
            <a:endParaRPr lang="es-MX" i="0" dirty="0">
              <a:solidFill>
                <a:schemeClr val="tx1"/>
              </a:solidFill>
            </a:endParaRPr>
          </a:p>
          <a:p>
            <a:pPr algn="just"/>
            <a:endParaRPr lang="es-MX" b="1" i="0" u="sng" dirty="0">
              <a:solidFill>
                <a:schemeClr val="tx1"/>
              </a:solidFill>
              <a:effectLst>
                <a:outerShdw blurRad="38100" dist="38100" dir="2700000" algn="tl">
                  <a:srgbClr val="000000">
                    <a:alpha val="43137"/>
                  </a:srgbClr>
                </a:outerShdw>
              </a:effectLst>
            </a:endParaRPr>
          </a:p>
          <a:p>
            <a:pPr algn="just"/>
            <a:endParaRPr lang="es-MX" b="0" i="0" dirty="0">
              <a:solidFill>
                <a:srgbClr val="4B4949"/>
              </a:solidFill>
              <a:effectLst/>
              <a:latin typeface="Open Sans" panose="020B0606030504020204" pitchFamily="34" charset="0"/>
            </a:endParaRPr>
          </a:p>
          <a:p>
            <a:endParaRPr lang="es-CO" dirty="0"/>
          </a:p>
        </p:txBody>
      </p:sp>
    </p:spTree>
    <p:extLst>
      <p:ext uri="{BB962C8B-B14F-4D97-AF65-F5344CB8AC3E}">
        <p14:creationId xmlns:p14="http://schemas.microsoft.com/office/powerpoint/2010/main" val="22143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3D15E366-6316-4610-9962-D3EA83703CE3}"/>
              </a:ext>
            </a:extLst>
          </p:cNvPr>
          <p:cNvGraphicFramePr>
            <a:graphicFrameLocks noGrp="1"/>
          </p:cNvGraphicFramePr>
          <p:nvPr>
            <p:ph idx="1"/>
            <p:extLst>
              <p:ext uri="{D42A27DB-BD31-4B8C-83A1-F6EECF244321}">
                <p14:modId xmlns:p14="http://schemas.microsoft.com/office/powerpoint/2010/main" val="3970963757"/>
              </p:ext>
            </p:extLst>
          </p:nvPr>
        </p:nvGraphicFramePr>
        <p:xfrm>
          <a:off x="450082" y="1127756"/>
          <a:ext cx="11551640" cy="553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E23DF319-B7CC-40DD-862D-64B97394A228}"/>
              </a:ext>
            </a:extLst>
          </p:cNvPr>
          <p:cNvSpPr>
            <a:spLocks noGrp="1"/>
          </p:cNvSpPr>
          <p:nvPr>
            <p:ph type="title"/>
          </p:nvPr>
        </p:nvSpPr>
        <p:spPr>
          <a:xfrm>
            <a:off x="1899946" y="252683"/>
            <a:ext cx="9604667" cy="1280890"/>
          </a:xfrm>
        </p:spPr>
        <p:txBody>
          <a:bodyPr>
            <a:normAutofit/>
          </a:bodyPr>
          <a:lstStyle/>
          <a:p>
            <a:pPr algn="r"/>
            <a:r>
              <a:rPr lang="es-ES" sz="4000" b="1" dirty="0">
                <a:effectLst>
                  <a:outerShdw blurRad="38100" dist="38100" dir="2700000" algn="tl">
                    <a:srgbClr val="000000">
                      <a:alpha val="43137"/>
                    </a:srgbClr>
                  </a:outerShdw>
                </a:effectLst>
              </a:rPr>
              <a:t>ESTRUCTURA DEL DELITO – ARTÍCULO 9 C.P. </a:t>
            </a:r>
            <a:endParaRPr lang="es-CO" sz="4000" b="1" dirty="0">
              <a:effectLst>
                <a:outerShdw blurRad="38100" dist="38100" dir="2700000" algn="tl">
                  <a:srgbClr val="000000">
                    <a:alpha val="43137"/>
                  </a:srgbClr>
                </a:outerShdw>
              </a:effectLst>
            </a:endParaRPr>
          </a:p>
        </p:txBody>
      </p:sp>
      <p:sp>
        <p:nvSpPr>
          <p:cNvPr id="7" name="Signo más 6">
            <a:extLst>
              <a:ext uri="{FF2B5EF4-FFF2-40B4-BE49-F238E27FC236}">
                <a16:creationId xmlns:a16="http://schemas.microsoft.com/office/drawing/2014/main" id="{CB16E6C9-B99A-46A1-9A2C-D3D3D15DB5DA}"/>
              </a:ext>
            </a:extLst>
          </p:cNvPr>
          <p:cNvSpPr/>
          <p:nvPr/>
        </p:nvSpPr>
        <p:spPr>
          <a:xfrm>
            <a:off x="4791266" y="3896123"/>
            <a:ext cx="335560" cy="385893"/>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8" name="Signo más 7">
            <a:extLst>
              <a:ext uri="{FF2B5EF4-FFF2-40B4-BE49-F238E27FC236}">
                <a16:creationId xmlns:a16="http://schemas.microsoft.com/office/drawing/2014/main" id="{79F97FCE-0866-406F-AB82-45378A85E41B}"/>
              </a:ext>
            </a:extLst>
          </p:cNvPr>
          <p:cNvSpPr/>
          <p:nvPr/>
        </p:nvSpPr>
        <p:spPr>
          <a:xfrm>
            <a:off x="7150219" y="3875714"/>
            <a:ext cx="335560" cy="385893"/>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9" name="Es igual a 8">
            <a:extLst>
              <a:ext uri="{FF2B5EF4-FFF2-40B4-BE49-F238E27FC236}">
                <a16:creationId xmlns:a16="http://schemas.microsoft.com/office/drawing/2014/main" id="{ECC71013-B86C-4D72-859B-15D092CD3577}"/>
              </a:ext>
            </a:extLst>
          </p:cNvPr>
          <p:cNvSpPr/>
          <p:nvPr/>
        </p:nvSpPr>
        <p:spPr>
          <a:xfrm>
            <a:off x="9404059" y="3875714"/>
            <a:ext cx="520117" cy="390045"/>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schemeClr val="tx1"/>
              </a:solidFill>
            </a:endParaRPr>
          </a:p>
        </p:txBody>
      </p:sp>
      <p:sp>
        <p:nvSpPr>
          <p:cNvPr id="3" name="Es igual a 2">
            <a:extLst>
              <a:ext uri="{FF2B5EF4-FFF2-40B4-BE49-F238E27FC236}">
                <a16:creationId xmlns:a16="http://schemas.microsoft.com/office/drawing/2014/main" id="{8E2737DA-D381-4B1F-892A-1611461237C8}"/>
              </a:ext>
            </a:extLst>
          </p:cNvPr>
          <p:cNvSpPr/>
          <p:nvPr/>
        </p:nvSpPr>
        <p:spPr>
          <a:xfrm>
            <a:off x="2313976" y="3823603"/>
            <a:ext cx="276837" cy="385893"/>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75444301"/>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12120</TotalTime>
  <Words>8222</Words>
  <Application>Microsoft Macintosh PowerPoint</Application>
  <PresentationFormat>Panorámica</PresentationFormat>
  <Paragraphs>368</Paragraphs>
  <Slides>56</Slides>
  <Notes>0</Notes>
  <HiddenSlides>0</HiddenSlides>
  <MMClips>3</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56</vt:i4>
      </vt:variant>
    </vt:vector>
  </HeadingPairs>
  <TitlesOfParts>
    <vt:vector size="68" baseType="lpstr">
      <vt:lpstr>Arial</vt:lpstr>
      <vt:lpstr>Bookman Old Style</vt:lpstr>
      <vt:lpstr>Calibri</vt:lpstr>
      <vt:lpstr>Calibri Light</vt:lpstr>
      <vt:lpstr>Lucida Sans</vt:lpstr>
      <vt:lpstr>Open Sans</vt:lpstr>
      <vt:lpstr>sourcesans</vt:lpstr>
      <vt:lpstr>Times New Roman</vt:lpstr>
      <vt:lpstr>WarnockPro-Regular</vt:lpstr>
      <vt:lpstr>Wingdings</vt:lpstr>
      <vt:lpstr>Work Sans</vt:lpstr>
      <vt:lpstr>Retrospección</vt:lpstr>
      <vt:lpstr>DERECHO PENAL, CORRUPCIÓN Y DELITOS ASOCIADOS</vt:lpstr>
      <vt:lpstr>Presentación de PowerPoint</vt:lpstr>
      <vt:lpstr>Presentación de PowerPoint</vt:lpstr>
      <vt:lpstr>¿QUÉ ES LA CORRUPCIÓN? </vt:lpstr>
      <vt:lpstr>¿QUÉ ES LA CORRUPCIÓN? </vt:lpstr>
      <vt:lpstr>FUNDAMENTO CONSTITUCIONAL Y LEGAL</vt:lpstr>
      <vt:lpstr>FUNDAMENTO CONSTITUCIONAL Y LEGAL</vt:lpstr>
      <vt:lpstr>¿y los particulares que ejercen función pública?</vt:lpstr>
      <vt:lpstr>ESTRUCTURA DEL DELITO – ARTÍCULO 9 C.P. </vt:lpstr>
      <vt:lpstr>CONDUCTA PUNIBLE - COMPORTAMIENTO JCO. PENALMENTE RELEVANTE  artículo 9 de la ley 906 de 2004</vt:lpstr>
      <vt:lpstr>POSICIÓN DE GARANTIA </vt:lpstr>
      <vt:lpstr>FUENTES DE POSICIÓN DE GARANTIA </vt:lpstr>
      <vt:lpstr>Presentación de PowerPoint</vt:lpstr>
      <vt:lpstr>Interviniente. Art. 30 Inc. 3 Dominio del hecho en Delitos especiales </vt:lpstr>
      <vt:lpstr>Corte Suprema de Justicia, Sala de Casación Penal, Sentencia 54125 del 6 de noviembre de 2019. M.P. Luis Antonio Hernández Barbosa.</vt:lpstr>
      <vt:lpstr>DELITOS CONTRA LA ADMINISTRACIÓN PÚBLICA</vt:lpstr>
      <vt:lpstr>ANTIJURICIDAD BIEN JURÍDICO TUTELADO</vt:lpstr>
      <vt:lpstr>FUNCIÓN PÚBLICA </vt:lpstr>
      <vt:lpstr>FUNCIÓN PÚBLICA </vt:lpstr>
      <vt:lpstr>Presentación de PowerPoint</vt:lpstr>
      <vt:lpstr>PECULADO (Arts. 397- 403A)</vt:lpstr>
      <vt:lpstr>PECULADO (Arts. 397- 403A)</vt:lpstr>
      <vt:lpstr>Presentación de PowerPoint</vt:lpstr>
      <vt:lpstr>Peculado por uso </vt:lpstr>
      <vt:lpstr>ARTÍCULO 401. CIRCUNSTANCIAS DE ATENUACIÓN PUNITIVA</vt:lpstr>
      <vt:lpstr>ARTÍCULO 402. OMISIÓN DEL AGENTE RETENEDOR O RECAUDADOR</vt:lpstr>
      <vt:lpstr>AGENTE RETENEDOR Sentencia C-009 de 2003 </vt:lpstr>
      <vt:lpstr>ARTÍCULO 403-A. FRAUDE DE SUBVENCIONES</vt:lpstr>
      <vt:lpstr>“refundidos” 5 billones de pesos de cooperación internacional para apoyo a la situación migrante en Colombia. </vt:lpstr>
      <vt:lpstr>ARTÍCULO 404. CONCUSIÓN</vt:lpstr>
      <vt:lpstr>Presentación de PowerPoint</vt:lpstr>
      <vt:lpstr>COHECHO (Arts. 405-407)</vt:lpstr>
      <vt:lpstr>Presentación de PowerPoint</vt:lpstr>
      <vt:lpstr>Corte Suprema de Justicia, Sala de Casación penal, sentencia SP3807-2022</vt:lpstr>
      <vt:lpstr>Presentación de PowerPoint</vt:lpstr>
      <vt:lpstr>ARTÍCULO 410-A. ACUERDOS RESTRICTIVOS DE LA COMPETENCIA</vt:lpstr>
      <vt:lpstr>TRÁFICO DE INFLUENCIAS (Arts. 411-411A)</vt:lpstr>
      <vt:lpstr>Presentación de PowerPoint</vt:lpstr>
      <vt:lpstr>ARTICULO 412. ENRIQUECIMIENTO ILICITO</vt:lpstr>
      <vt:lpstr>Presentación de PowerPoint</vt:lpstr>
      <vt:lpstr>Presentación de PowerPoint</vt:lpstr>
      <vt:lpstr>IMPLICACIONES PROCESALES EN MATERIA DE CORRUPCIÓN  </vt:lpstr>
      <vt:lpstr>IMPLICACIONES PROCESALES EN MATERIA DE CORRUPCIÓN  </vt:lpstr>
      <vt:lpstr>¿ACTOS DE CORRUPCIÓN EN COLOMBIA?</vt:lpstr>
      <vt:lpstr> Los consagrados en la Ley 1474 de 2011</vt:lpstr>
      <vt:lpstr> Los consagrados en la Ley 1474 de 2011</vt:lpstr>
      <vt:lpstr>Presentación de PowerPoint</vt:lpstr>
      <vt:lpstr>Presentación de PowerPoint</vt:lpstr>
      <vt:lpstr>421. ASESORAMIENTO Y OTRAS ACTUACIONES ILEGALES</vt:lpstr>
      <vt:lpstr> 422. INTERVENCIÓN EN POLÍTICA.</vt:lpstr>
      <vt:lpstr>423. EMPLEO ILEGAL DE LA FUERZA PÚBLICA</vt:lpstr>
      <vt:lpstr>USURPACIÓN Y ABUSO DE FUNCIONES PÚBLICAS (Arts. 425-427)</vt:lpstr>
      <vt:lpstr>428. ABUSO DE FUNCIÓN PÚBLICA</vt:lpstr>
      <vt:lpstr>DELITOS CONTRA LOS SERVIDORES PÚBLICOS</vt:lpstr>
      <vt:lpstr>Presentación de PowerPoint</vt:lpstr>
      <vt:lpstr> 434. ASOCIACIÓN PARA LA COMISIÓN DE UN DELITO CONTRA LA ADMINISTRACIÓN PÚBLICA.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DELITOS CONTRA INTERESES COLECTIVOS Y DEL ESTADO</dc:title>
  <dc:creator>mateo mejia gallego</dc:creator>
  <cp:lastModifiedBy>Juliana Gutierrez</cp:lastModifiedBy>
  <cp:revision>116</cp:revision>
  <dcterms:created xsi:type="dcterms:W3CDTF">2021-01-31T21:13:48Z</dcterms:created>
  <dcterms:modified xsi:type="dcterms:W3CDTF">2023-05-31T20:49:16Z</dcterms:modified>
</cp:coreProperties>
</file>