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86" r:id="rId3"/>
    <p:sldId id="289" r:id="rId4"/>
    <p:sldId id="288" r:id="rId5"/>
    <p:sldId id="278" r:id="rId6"/>
    <p:sldId id="287" r:id="rId7"/>
    <p:sldId id="279" r:id="rId8"/>
    <p:sldId id="298" r:id="rId9"/>
    <p:sldId id="297" r:id="rId10"/>
    <p:sldId id="301" r:id="rId11"/>
    <p:sldId id="302" r:id="rId12"/>
    <p:sldId id="328" r:id="rId13"/>
    <p:sldId id="285" r:id="rId14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338"/>
    <a:srgbClr val="F69200"/>
    <a:srgbClr val="DD8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A992B-E311-4E96-8E50-6C8ABFCA773F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21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773-F8DC-8E4C-8244-4B9E6E466107}" type="datetimeFigureOut">
              <a:rPr lang="es-ES" smtClean="0"/>
              <a:t>03/08/2023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3DC9-6FFD-C043-B2CA-4C18F1927C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463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462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66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773-F8DC-8E4C-8244-4B9E6E466107}" type="datetimeFigureOut">
              <a:rPr lang="es-ES" smtClean="0"/>
              <a:t>03/08/2023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3DC9-6FFD-C043-B2CA-4C18F1927C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4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61" r:id="rId7"/>
    <p:sldLayoutId id="2147483662" r:id="rId8"/>
    <p:sldLayoutId id="2147483663" r:id="rId9"/>
    <p:sldLayoutId id="214748366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057C5-6865-4133-AFA8-1EBDF5A5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03" y="2150850"/>
            <a:ext cx="7893794" cy="841800"/>
          </a:xfrm>
        </p:spPr>
        <p:txBody>
          <a:bodyPr/>
          <a:lstStyle/>
          <a:p>
            <a:r>
              <a:rPr lang="es-CO" b="1" dirty="0">
                <a:solidFill>
                  <a:schemeClr val="tx1"/>
                </a:solidFill>
              </a:rPr>
              <a:t>Control Fiscal y Control Social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CD517E3-69FE-4844-B62B-DB313A834253}"/>
              </a:ext>
            </a:extLst>
          </p:cNvPr>
          <p:cNvSpPr txBox="1"/>
          <p:nvPr/>
        </p:nvSpPr>
        <p:spPr>
          <a:xfrm>
            <a:off x="3430669" y="3497350"/>
            <a:ext cx="3811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Tatiana Bedoya Díaz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6160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0250" y="309719"/>
            <a:ext cx="7723500" cy="481200"/>
          </a:xfrm>
        </p:spPr>
        <p:txBody>
          <a:bodyPr>
            <a:noAutofit/>
          </a:bodyPr>
          <a:lstStyle/>
          <a:p>
            <a:pPr algn="ctr"/>
            <a:r>
              <a:rPr lang="es-CO" sz="2400" b="1" dirty="0"/>
              <a:t>¿Que pasó después de 1991?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61588" y="790919"/>
            <a:ext cx="6523616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dirty="0"/>
              <a:t>Colombia tuvo una nueva Constitución, en la que se establecieron cambios que pretendieron asegurar una mejor calidad de vida para los ciudadanos dentro de un marco jurídico</a:t>
            </a:r>
            <a:r>
              <a:rPr lang="es-CO" dirty="0">
                <a:solidFill>
                  <a:schemeClr val="tx1"/>
                </a:solidFill>
              </a:rPr>
              <a:t>,  </a:t>
            </a:r>
            <a:r>
              <a:rPr lang="es-CO" b="1" dirty="0">
                <a:solidFill>
                  <a:schemeClr val="tx1"/>
                </a:solidFill>
              </a:rPr>
              <a:t>DEMOCRÁTICO </a:t>
            </a:r>
            <a:r>
              <a:rPr lang="es-CO" dirty="0">
                <a:solidFill>
                  <a:schemeClr val="tx1"/>
                </a:solidFill>
              </a:rPr>
              <a:t>y</a:t>
            </a:r>
            <a:r>
              <a:rPr lang="es-CO" b="1" dirty="0">
                <a:solidFill>
                  <a:schemeClr val="tx1"/>
                </a:solidFill>
              </a:rPr>
              <a:t> PARTICIPATIVO, </a:t>
            </a:r>
            <a:r>
              <a:rPr lang="es-CO" dirty="0">
                <a:solidFill>
                  <a:schemeClr val="tx1"/>
                </a:solidFill>
              </a:rPr>
              <a:t>manteniendo </a:t>
            </a:r>
            <a:r>
              <a:rPr lang="es-CO" dirty="0"/>
              <a:t>la idea de los tres poderes.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2656396"/>
            <a:ext cx="2612232" cy="2010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11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0250" y="296050"/>
            <a:ext cx="7723500" cy="48120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400" b="1" dirty="0"/>
              <a:t>¿Qué es Participación Ciudadana?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5587" y="925418"/>
            <a:ext cx="6691743" cy="34545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dirty="0">
                <a:solidFill>
                  <a:schemeClr val="tx1"/>
                </a:solidFill>
              </a:rPr>
              <a:t>Es la vinculación activa de los ciudadanos y las ciudadanas en aquellos procesos de toma de decisiones públicas que tienen repercusión en sus vidas, a través de acciones o iniciativas definidas por la ley.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0" y="2463739"/>
            <a:ext cx="3799338" cy="2056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66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570922" y="188808"/>
            <a:ext cx="6061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latin typeface="Fira Sans Extra Condensed Medium" panose="020B0604020202020204" charset="0"/>
                <a:cs typeface="Arial" panose="020B0604020202020204" pitchFamily="34" charset="0"/>
              </a:rPr>
              <a:t>OBJETIVOS DEL CONTROL SOCIAL (Art 64 L 1757/15)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321560" y="757264"/>
            <a:ext cx="650087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7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Con la presencia del control social: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es-CO" sz="17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  <a:cs typeface="Arial" panose="020B0604020202020204" pitchFamily="34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s-CO" sz="17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Contribuir para que la gestión pública sea un ejercicio eficiente, eficaz y transparente.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s-CO" sz="17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Prevenir hechos de corrupción en la gestión pública.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s-CO" sz="17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Apoyar y complementar la labor de los organismos de control.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s-CO" sz="17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Poner en evidencia las fallas de la gestión pública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s-CO" sz="17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Contribuir a la garantía y al restablecimiento de los derechos sociales, económicos y culturales</a:t>
            </a:r>
          </a:p>
          <a:p>
            <a:pPr algn="just"/>
            <a:endParaRPr lang="es-CO" sz="17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914" y="3354492"/>
            <a:ext cx="1607344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380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347C64-D6B8-4696-98AB-3F96DBC6A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017" y="1192497"/>
            <a:ext cx="5943965" cy="34809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Google Shape;1321;p43">
            <a:extLst>
              <a:ext uri="{FF2B5EF4-FFF2-40B4-BE49-F238E27FC236}">
                <a16:creationId xmlns:a16="http://schemas.microsoft.com/office/drawing/2014/main" id="{708033AC-C2C6-4395-B2DE-94FDD2289EE2}"/>
              </a:ext>
            </a:extLst>
          </p:cNvPr>
          <p:cNvSpPr txBox="1">
            <a:spLocks/>
          </p:cNvSpPr>
          <p:nvPr/>
        </p:nvSpPr>
        <p:spPr>
          <a:xfrm>
            <a:off x="811743" y="388891"/>
            <a:ext cx="7520514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ctr"/>
            <a:r>
              <a:rPr lang="es-MX" sz="2400" b="1" dirty="0">
                <a:solidFill>
                  <a:schemeClr val="tx1"/>
                </a:solidFill>
              </a:rPr>
              <a:t>Resultados de los procesos de fiscalización</a:t>
            </a:r>
          </a:p>
        </p:txBody>
      </p:sp>
    </p:spTree>
    <p:extLst>
      <p:ext uri="{BB962C8B-B14F-4D97-AF65-F5344CB8AC3E}">
        <p14:creationId xmlns:p14="http://schemas.microsoft.com/office/powerpoint/2010/main" val="283051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C971565-316A-4E0B-B703-9FE34BBF4BB2}"/>
              </a:ext>
            </a:extLst>
          </p:cNvPr>
          <p:cNvSpPr txBox="1">
            <a:spLocks/>
          </p:cNvSpPr>
          <p:nvPr/>
        </p:nvSpPr>
        <p:spPr>
          <a:xfrm>
            <a:off x="733597" y="2571750"/>
            <a:ext cx="2879757" cy="449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just"/>
            <a:endParaRPr lang="es-CO" sz="2000" dirty="0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E441FE9E-0322-4D85-93BE-BD6471724C59}"/>
              </a:ext>
            </a:extLst>
          </p:cNvPr>
          <p:cNvSpPr/>
          <p:nvPr/>
        </p:nvSpPr>
        <p:spPr>
          <a:xfrm>
            <a:off x="711666" y="1777074"/>
            <a:ext cx="3397271" cy="149692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Al finalizar </a:t>
            </a:r>
            <a:r>
              <a:rPr lang="es-MX" dirty="0">
                <a:solidFill>
                  <a:schemeClr val="tx1"/>
                </a:solidFill>
              </a:rPr>
              <a:t>esta sesión de formación libre estaremos en capacidad de:</a:t>
            </a:r>
            <a:endParaRPr lang="es-CO" dirty="0">
              <a:solidFill>
                <a:schemeClr val="tx1"/>
              </a:solidFill>
            </a:endParaRPr>
          </a:p>
        </p:txBody>
      </p:sp>
      <p:grpSp>
        <p:nvGrpSpPr>
          <p:cNvPr id="7" name="Google Shape;56;p15">
            <a:extLst>
              <a:ext uri="{FF2B5EF4-FFF2-40B4-BE49-F238E27FC236}">
                <a16:creationId xmlns:a16="http://schemas.microsoft.com/office/drawing/2014/main" id="{63F1D3A2-8972-4E87-BE7B-6D881EA39D36}"/>
              </a:ext>
            </a:extLst>
          </p:cNvPr>
          <p:cNvGrpSpPr/>
          <p:nvPr/>
        </p:nvGrpSpPr>
        <p:grpSpPr>
          <a:xfrm>
            <a:off x="4584214" y="1650511"/>
            <a:ext cx="4617449" cy="636943"/>
            <a:chOff x="2585574" y="1814965"/>
            <a:chExt cx="3696410" cy="753376"/>
          </a:xfrm>
        </p:grpSpPr>
        <p:sp>
          <p:nvSpPr>
            <p:cNvPr id="8" name="Google Shape;57;p15">
              <a:extLst>
                <a:ext uri="{FF2B5EF4-FFF2-40B4-BE49-F238E27FC236}">
                  <a16:creationId xmlns:a16="http://schemas.microsoft.com/office/drawing/2014/main" id="{E7C6ECCA-A8B7-4FCC-ADC1-9CD132D90B7C}"/>
                </a:ext>
              </a:extLst>
            </p:cNvPr>
            <p:cNvSpPr txBox="1"/>
            <p:nvPr/>
          </p:nvSpPr>
          <p:spPr>
            <a:xfrm>
              <a:off x="5493284" y="1923304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3200" b="1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Google Shape;58;p15">
              <a:extLst>
                <a:ext uri="{FF2B5EF4-FFF2-40B4-BE49-F238E27FC236}">
                  <a16:creationId xmlns:a16="http://schemas.microsoft.com/office/drawing/2014/main" id="{53599EEF-12F1-45B3-BE84-53852B0C9805}"/>
                </a:ext>
              </a:extLst>
            </p:cNvPr>
            <p:cNvSpPr/>
            <p:nvPr/>
          </p:nvSpPr>
          <p:spPr>
            <a:xfrm>
              <a:off x="5111827" y="1837425"/>
              <a:ext cx="436091" cy="663980"/>
            </a:xfrm>
            <a:custGeom>
              <a:avLst/>
              <a:gdLst/>
              <a:ahLst/>
              <a:cxnLst/>
              <a:rect l="l" t="t" r="r" b="b"/>
              <a:pathLst>
                <a:path w="22634" h="36934" extrusionOk="0">
                  <a:moveTo>
                    <a:pt x="18766" y="1"/>
                  </a:moveTo>
                  <a:cubicBezTo>
                    <a:pt x="17967" y="1"/>
                    <a:pt x="17169" y="304"/>
                    <a:pt x="16562" y="912"/>
                  </a:cubicBezTo>
                  <a:lnTo>
                    <a:pt x="1215" y="16259"/>
                  </a:lnTo>
                  <a:cubicBezTo>
                    <a:pt x="0" y="17473"/>
                    <a:pt x="0" y="19462"/>
                    <a:pt x="1215" y="20676"/>
                  </a:cubicBezTo>
                  <a:lnTo>
                    <a:pt x="16562" y="36023"/>
                  </a:lnTo>
                  <a:cubicBezTo>
                    <a:pt x="17169" y="36630"/>
                    <a:pt x="17967" y="36934"/>
                    <a:pt x="18766" y="36934"/>
                  </a:cubicBezTo>
                  <a:cubicBezTo>
                    <a:pt x="19565" y="36934"/>
                    <a:pt x="20366" y="36630"/>
                    <a:pt x="20979" y="36023"/>
                  </a:cubicBezTo>
                  <a:lnTo>
                    <a:pt x="22634" y="34368"/>
                  </a:lnTo>
                  <a:lnTo>
                    <a:pt x="8942" y="20676"/>
                  </a:lnTo>
                  <a:cubicBezTo>
                    <a:pt x="7716" y="19462"/>
                    <a:pt x="7716" y="17473"/>
                    <a:pt x="8942" y="16259"/>
                  </a:cubicBezTo>
                  <a:lnTo>
                    <a:pt x="22634" y="2567"/>
                  </a:lnTo>
                  <a:lnTo>
                    <a:pt x="20979" y="912"/>
                  </a:lnTo>
                  <a:cubicBezTo>
                    <a:pt x="20366" y="304"/>
                    <a:pt x="19565" y="1"/>
                    <a:pt x="1876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0" name="Google Shape;59;p15">
              <a:extLst>
                <a:ext uri="{FF2B5EF4-FFF2-40B4-BE49-F238E27FC236}">
                  <a16:creationId xmlns:a16="http://schemas.microsoft.com/office/drawing/2014/main" id="{2A3157A8-645C-42D4-9232-1B17FF3BCCA0}"/>
                </a:ext>
              </a:extLst>
            </p:cNvPr>
            <p:cNvSpPr/>
            <p:nvPr/>
          </p:nvSpPr>
          <p:spPr>
            <a:xfrm>
              <a:off x="5321509" y="2014617"/>
              <a:ext cx="171775" cy="298575"/>
            </a:xfrm>
            <a:custGeom>
              <a:avLst/>
              <a:gdLst/>
              <a:ahLst/>
              <a:cxnLst/>
              <a:rect l="l" t="t" r="r" b="b"/>
              <a:pathLst>
                <a:path w="6871" h="11943" extrusionOk="0">
                  <a:moveTo>
                    <a:pt x="5372" y="0"/>
                  </a:moveTo>
                  <a:cubicBezTo>
                    <a:pt x="5006" y="0"/>
                    <a:pt x="4635" y="137"/>
                    <a:pt x="4334" y="441"/>
                  </a:cubicBezTo>
                  <a:lnTo>
                    <a:pt x="1489" y="3286"/>
                  </a:lnTo>
                  <a:cubicBezTo>
                    <a:pt x="0" y="4763"/>
                    <a:pt x="0" y="7168"/>
                    <a:pt x="1489" y="8656"/>
                  </a:cubicBezTo>
                  <a:lnTo>
                    <a:pt x="4334" y="11502"/>
                  </a:lnTo>
                  <a:cubicBezTo>
                    <a:pt x="4635" y="11806"/>
                    <a:pt x="5006" y="11942"/>
                    <a:pt x="5372" y="11942"/>
                  </a:cubicBezTo>
                  <a:cubicBezTo>
                    <a:pt x="6135" y="11942"/>
                    <a:pt x="6870" y="11348"/>
                    <a:pt x="6870" y="10454"/>
                  </a:cubicBezTo>
                  <a:lnTo>
                    <a:pt x="6870" y="1489"/>
                  </a:lnTo>
                  <a:cubicBezTo>
                    <a:pt x="6870" y="595"/>
                    <a:pt x="6135" y="0"/>
                    <a:pt x="5372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1" name="Google Shape;60;p15">
              <a:extLst>
                <a:ext uri="{FF2B5EF4-FFF2-40B4-BE49-F238E27FC236}">
                  <a16:creationId xmlns:a16="http://schemas.microsoft.com/office/drawing/2014/main" id="{05EE07F0-F0EE-4578-9722-2F0460924178}"/>
                </a:ext>
              </a:extLst>
            </p:cNvPr>
            <p:cNvSpPr/>
            <p:nvPr/>
          </p:nvSpPr>
          <p:spPr>
            <a:xfrm>
              <a:off x="2585574" y="1814965"/>
              <a:ext cx="2853075" cy="753376"/>
            </a:xfrm>
            <a:custGeom>
              <a:avLst/>
              <a:gdLst/>
              <a:ahLst/>
              <a:cxnLst/>
              <a:rect l="l" t="t" r="r" b="b"/>
              <a:pathLst>
                <a:path w="114123" h="30135" extrusionOk="0">
                  <a:moveTo>
                    <a:pt x="14836" y="0"/>
                  </a:moveTo>
                  <a:lnTo>
                    <a:pt x="1" y="15061"/>
                  </a:lnTo>
                  <a:lnTo>
                    <a:pt x="14836" y="30135"/>
                  </a:lnTo>
                  <a:lnTo>
                    <a:pt x="114122" y="30135"/>
                  </a:lnTo>
                  <a:lnTo>
                    <a:pt x="101252" y="17276"/>
                  </a:lnTo>
                  <a:cubicBezTo>
                    <a:pt x="100644" y="16669"/>
                    <a:pt x="100335" y="15871"/>
                    <a:pt x="100335" y="15061"/>
                  </a:cubicBezTo>
                  <a:cubicBezTo>
                    <a:pt x="100335" y="14264"/>
                    <a:pt x="100644" y="13466"/>
                    <a:pt x="101252" y="12859"/>
                  </a:cubicBezTo>
                  <a:lnTo>
                    <a:pt x="1141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s-MX" sz="1100" dirty="0">
                  <a:solidFill>
                    <a:schemeClr val="tx1"/>
                  </a:solidFill>
                  <a:latin typeface="Roboto"/>
                  <a:ea typeface="Roboto"/>
                  <a:sym typeface="Roboto"/>
                </a:rPr>
                <a:t>Reconocer por qué es importante el control fiscal y el control social en el ciclo de la gestión pública</a:t>
              </a:r>
            </a:p>
          </p:txBody>
        </p:sp>
      </p:grpSp>
      <p:grpSp>
        <p:nvGrpSpPr>
          <p:cNvPr id="12" name="Google Shape;62;p15">
            <a:extLst>
              <a:ext uri="{FF2B5EF4-FFF2-40B4-BE49-F238E27FC236}">
                <a16:creationId xmlns:a16="http://schemas.microsoft.com/office/drawing/2014/main" id="{CFCF3245-7484-4670-AF6D-B05DFD82D34B}"/>
              </a:ext>
            </a:extLst>
          </p:cNvPr>
          <p:cNvGrpSpPr/>
          <p:nvPr/>
        </p:nvGrpSpPr>
        <p:grpSpPr>
          <a:xfrm>
            <a:off x="4264975" y="2429026"/>
            <a:ext cx="4541680" cy="739633"/>
            <a:chOff x="2673613" y="2780700"/>
            <a:chExt cx="4675394" cy="923350"/>
          </a:xfrm>
        </p:grpSpPr>
        <p:sp>
          <p:nvSpPr>
            <p:cNvPr id="13" name="Google Shape;63;p15">
              <a:extLst>
                <a:ext uri="{FF2B5EF4-FFF2-40B4-BE49-F238E27FC236}">
                  <a16:creationId xmlns:a16="http://schemas.microsoft.com/office/drawing/2014/main" id="{B3810C0D-6C51-454E-9F89-6A2E87FEBEC8}"/>
                </a:ext>
              </a:extLst>
            </p:cNvPr>
            <p:cNvSpPr txBox="1"/>
            <p:nvPr/>
          </p:nvSpPr>
          <p:spPr>
            <a:xfrm>
              <a:off x="2673613" y="3001788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 dirty="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3200" b="1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" name="Google Shape;64;p15">
              <a:extLst>
                <a:ext uri="{FF2B5EF4-FFF2-40B4-BE49-F238E27FC236}">
                  <a16:creationId xmlns:a16="http://schemas.microsoft.com/office/drawing/2014/main" id="{A6920E9F-0795-4C29-A400-772F682ED9C4}"/>
                </a:ext>
              </a:extLst>
            </p:cNvPr>
            <p:cNvSpPr/>
            <p:nvPr/>
          </p:nvSpPr>
          <p:spPr>
            <a:xfrm>
              <a:off x="3466375" y="2780700"/>
              <a:ext cx="566175" cy="923350"/>
            </a:xfrm>
            <a:custGeom>
              <a:avLst/>
              <a:gdLst/>
              <a:ahLst/>
              <a:cxnLst/>
              <a:rect l="l" t="t" r="r" b="b"/>
              <a:pathLst>
                <a:path w="22647" h="36934" extrusionOk="0">
                  <a:moveTo>
                    <a:pt x="3869" y="1"/>
                  </a:moveTo>
                  <a:cubicBezTo>
                    <a:pt x="3069" y="1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9"/>
                  </a:lnTo>
                  <a:cubicBezTo>
                    <a:pt x="14919" y="17485"/>
                    <a:pt x="14919" y="19461"/>
                    <a:pt x="13693" y="20676"/>
                  </a:cubicBezTo>
                  <a:lnTo>
                    <a:pt x="1" y="34368"/>
                  </a:lnTo>
                  <a:lnTo>
                    <a:pt x="1655" y="36023"/>
                  </a:lnTo>
                  <a:cubicBezTo>
                    <a:pt x="2269" y="36630"/>
                    <a:pt x="3069" y="36934"/>
                    <a:pt x="3869" y="36934"/>
                  </a:cubicBezTo>
                  <a:cubicBezTo>
                    <a:pt x="4668" y="36934"/>
                    <a:pt x="5465" y="36630"/>
                    <a:pt x="6073" y="36023"/>
                  </a:cubicBezTo>
                  <a:lnTo>
                    <a:pt x="21420" y="20676"/>
                  </a:lnTo>
                  <a:cubicBezTo>
                    <a:pt x="22646" y="19461"/>
                    <a:pt x="22646" y="17485"/>
                    <a:pt x="21420" y="16259"/>
                  </a:cubicBezTo>
                  <a:lnTo>
                    <a:pt x="6073" y="911"/>
                  </a:lnTo>
                  <a:cubicBezTo>
                    <a:pt x="5465" y="304"/>
                    <a:pt x="4668" y="1"/>
                    <a:pt x="3869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5" name="Google Shape;65;p15">
              <a:extLst>
                <a:ext uri="{FF2B5EF4-FFF2-40B4-BE49-F238E27FC236}">
                  <a16:creationId xmlns:a16="http://schemas.microsoft.com/office/drawing/2014/main" id="{96374B35-9B14-48B0-9DFF-3EDFA71D1532}"/>
                </a:ext>
              </a:extLst>
            </p:cNvPr>
            <p:cNvSpPr/>
            <p:nvPr/>
          </p:nvSpPr>
          <p:spPr>
            <a:xfrm>
              <a:off x="3533650" y="3093100"/>
              <a:ext cx="171775" cy="298575"/>
            </a:xfrm>
            <a:custGeom>
              <a:avLst/>
              <a:gdLst/>
              <a:ahLst/>
              <a:cxnLst/>
              <a:rect l="l" t="t" r="r" b="b"/>
              <a:pathLst>
                <a:path w="6871" h="11943" extrusionOk="0">
                  <a:moveTo>
                    <a:pt x="1499" y="0"/>
                  </a:moveTo>
                  <a:cubicBezTo>
                    <a:pt x="736" y="0"/>
                    <a:pt x="0" y="595"/>
                    <a:pt x="0" y="1488"/>
                  </a:cubicBezTo>
                  <a:lnTo>
                    <a:pt x="0" y="10454"/>
                  </a:lnTo>
                  <a:cubicBezTo>
                    <a:pt x="0" y="11348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2"/>
                  </a:cubicBezTo>
                  <a:lnTo>
                    <a:pt x="5382" y="8656"/>
                  </a:lnTo>
                  <a:cubicBezTo>
                    <a:pt x="6870" y="7180"/>
                    <a:pt x="6870" y="4775"/>
                    <a:pt x="5382" y="3286"/>
                  </a:cubicBezTo>
                  <a:lnTo>
                    <a:pt x="2536" y="441"/>
                  </a:lnTo>
                  <a:cubicBezTo>
                    <a:pt x="2236" y="136"/>
                    <a:pt x="1864" y="0"/>
                    <a:pt x="149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6" name="Google Shape;66;p15">
              <a:extLst>
                <a:ext uri="{FF2B5EF4-FFF2-40B4-BE49-F238E27FC236}">
                  <a16:creationId xmlns:a16="http://schemas.microsoft.com/office/drawing/2014/main" id="{816E1E34-6F77-4328-AEE5-C482E5501179}"/>
                </a:ext>
              </a:extLst>
            </p:cNvPr>
            <p:cNvSpPr/>
            <p:nvPr/>
          </p:nvSpPr>
          <p:spPr>
            <a:xfrm>
              <a:off x="3680100" y="2865677"/>
              <a:ext cx="3668907" cy="791495"/>
            </a:xfrm>
            <a:custGeom>
              <a:avLst/>
              <a:gdLst/>
              <a:ahLst/>
              <a:cxnLst/>
              <a:rect l="l" t="t" r="r" b="b"/>
              <a:pathLst>
                <a:path w="114122" h="30136" extrusionOk="0">
                  <a:moveTo>
                    <a:pt x="0" y="1"/>
                  </a:moveTo>
                  <a:lnTo>
                    <a:pt x="12871" y="12860"/>
                  </a:lnTo>
                  <a:cubicBezTo>
                    <a:pt x="13478" y="13467"/>
                    <a:pt x="13788" y="14265"/>
                    <a:pt x="13788" y="15074"/>
                  </a:cubicBezTo>
                  <a:cubicBezTo>
                    <a:pt x="13788" y="15872"/>
                    <a:pt x="13478" y="16670"/>
                    <a:pt x="12871" y="17277"/>
                  </a:cubicBezTo>
                  <a:lnTo>
                    <a:pt x="12" y="30135"/>
                  </a:lnTo>
                  <a:lnTo>
                    <a:pt x="99286" y="30135"/>
                  </a:lnTo>
                  <a:lnTo>
                    <a:pt x="114122" y="15074"/>
                  </a:lnTo>
                  <a:lnTo>
                    <a:pt x="992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s-CO" sz="1100" dirty="0">
                  <a:solidFill>
                    <a:schemeClr val="tx1"/>
                  </a:solidFill>
                  <a:latin typeface="Roboto"/>
                  <a:ea typeface="Roboto"/>
                  <a:sym typeface="Roboto"/>
                </a:rPr>
                <a:t>Valorar el control fiscal y el control social como mecanismo para prevenir o mitigar los riesgos de la gestión pública</a:t>
              </a:r>
              <a:endParaRPr sz="1100" dirty="0">
                <a:solidFill>
                  <a:schemeClr val="tx1"/>
                </a:solidFill>
                <a:latin typeface="Roboto"/>
                <a:ea typeface="Roboto"/>
                <a:sym typeface="Roboto"/>
              </a:endParaRPr>
            </a:p>
          </p:txBody>
        </p:sp>
      </p:grpSp>
      <p:grpSp>
        <p:nvGrpSpPr>
          <p:cNvPr id="17" name="Google Shape;68;p15">
            <a:extLst>
              <a:ext uri="{FF2B5EF4-FFF2-40B4-BE49-F238E27FC236}">
                <a16:creationId xmlns:a16="http://schemas.microsoft.com/office/drawing/2014/main" id="{1DD0ABA5-D033-4080-ADD2-4C7FE8FCB82A}"/>
              </a:ext>
            </a:extLst>
          </p:cNvPr>
          <p:cNvGrpSpPr/>
          <p:nvPr/>
        </p:nvGrpSpPr>
        <p:grpSpPr>
          <a:xfrm>
            <a:off x="4700052" y="3368453"/>
            <a:ext cx="4291183" cy="751422"/>
            <a:chOff x="2610900" y="3683275"/>
            <a:chExt cx="3859825" cy="923575"/>
          </a:xfrm>
        </p:grpSpPr>
        <p:sp>
          <p:nvSpPr>
            <p:cNvPr id="18" name="Google Shape;69;p15">
              <a:extLst>
                <a:ext uri="{FF2B5EF4-FFF2-40B4-BE49-F238E27FC236}">
                  <a16:creationId xmlns:a16="http://schemas.microsoft.com/office/drawing/2014/main" id="{1C354562-E4CD-46C5-A8F7-FB7BA6C75BF3}"/>
                </a:ext>
              </a:extLst>
            </p:cNvPr>
            <p:cNvSpPr txBox="1"/>
            <p:nvPr/>
          </p:nvSpPr>
          <p:spPr>
            <a:xfrm>
              <a:off x="5682025" y="3904450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 dirty="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3200" b="1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" name="Google Shape;70;p15">
              <a:extLst>
                <a:ext uri="{FF2B5EF4-FFF2-40B4-BE49-F238E27FC236}">
                  <a16:creationId xmlns:a16="http://schemas.microsoft.com/office/drawing/2014/main" id="{1832F4BD-662B-4F7D-8AB1-BEA73CD05AAF}"/>
                </a:ext>
              </a:extLst>
            </p:cNvPr>
            <p:cNvSpPr/>
            <p:nvPr/>
          </p:nvSpPr>
          <p:spPr>
            <a:xfrm>
              <a:off x="5111825" y="3683275"/>
              <a:ext cx="565850" cy="923575"/>
            </a:xfrm>
            <a:custGeom>
              <a:avLst/>
              <a:gdLst/>
              <a:ahLst/>
              <a:cxnLst/>
              <a:rect l="l" t="t" r="r" b="b"/>
              <a:pathLst>
                <a:path w="22634" h="36943" extrusionOk="0">
                  <a:moveTo>
                    <a:pt x="18766" y="0"/>
                  </a:moveTo>
                  <a:cubicBezTo>
                    <a:pt x="17967" y="0"/>
                    <a:pt x="17169" y="307"/>
                    <a:pt x="16562" y="920"/>
                  </a:cubicBezTo>
                  <a:lnTo>
                    <a:pt x="1215" y="16267"/>
                  </a:lnTo>
                  <a:cubicBezTo>
                    <a:pt x="0" y="17482"/>
                    <a:pt x="0" y="19458"/>
                    <a:pt x="1215" y="20684"/>
                  </a:cubicBezTo>
                  <a:lnTo>
                    <a:pt x="16562" y="36031"/>
                  </a:lnTo>
                  <a:cubicBezTo>
                    <a:pt x="17169" y="36639"/>
                    <a:pt x="17967" y="36942"/>
                    <a:pt x="18766" y="36942"/>
                  </a:cubicBezTo>
                  <a:cubicBezTo>
                    <a:pt x="19565" y="36942"/>
                    <a:pt x="20366" y="36639"/>
                    <a:pt x="20979" y="36031"/>
                  </a:cubicBezTo>
                  <a:lnTo>
                    <a:pt x="22634" y="34377"/>
                  </a:lnTo>
                  <a:lnTo>
                    <a:pt x="8942" y="20684"/>
                  </a:lnTo>
                  <a:cubicBezTo>
                    <a:pt x="7716" y="19458"/>
                    <a:pt x="7716" y="17482"/>
                    <a:pt x="8942" y="16267"/>
                  </a:cubicBezTo>
                  <a:lnTo>
                    <a:pt x="22634" y="2563"/>
                  </a:lnTo>
                  <a:lnTo>
                    <a:pt x="20979" y="920"/>
                  </a:lnTo>
                  <a:cubicBezTo>
                    <a:pt x="20366" y="307"/>
                    <a:pt x="19565" y="0"/>
                    <a:pt x="18766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1;p15">
              <a:extLst>
                <a:ext uri="{FF2B5EF4-FFF2-40B4-BE49-F238E27FC236}">
                  <a16:creationId xmlns:a16="http://schemas.microsoft.com/office/drawing/2014/main" id="{2403D67C-B890-4EF7-96E7-8450331D8F5F}"/>
                </a:ext>
              </a:extLst>
            </p:cNvPr>
            <p:cNvSpPr/>
            <p:nvPr/>
          </p:nvSpPr>
          <p:spPr>
            <a:xfrm>
              <a:off x="5438650" y="3995875"/>
              <a:ext cx="171775" cy="298575"/>
            </a:xfrm>
            <a:custGeom>
              <a:avLst/>
              <a:gdLst/>
              <a:ahLst/>
              <a:cxnLst/>
              <a:rect l="l" t="t" r="r" b="b"/>
              <a:pathLst>
                <a:path w="6871" h="11943" extrusionOk="0">
                  <a:moveTo>
                    <a:pt x="5372" y="1"/>
                  </a:moveTo>
                  <a:cubicBezTo>
                    <a:pt x="5006" y="1"/>
                    <a:pt x="4635" y="137"/>
                    <a:pt x="4334" y="441"/>
                  </a:cubicBezTo>
                  <a:lnTo>
                    <a:pt x="1489" y="3287"/>
                  </a:lnTo>
                  <a:cubicBezTo>
                    <a:pt x="0" y="4763"/>
                    <a:pt x="0" y="7168"/>
                    <a:pt x="1489" y="8657"/>
                  </a:cubicBezTo>
                  <a:lnTo>
                    <a:pt x="4334" y="11502"/>
                  </a:lnTo>
                  <a:cubicBezTo>
                    <a:pt x="4635" y="11807"/>
                    <a:pt x="5006" y="11943"/>
                    <a:pt x="5372" y="11943"/>
                  </a:cubicBezTo>
                  <a:cubicBezTo>
                    <a:pt x="6135" y="11943"/>
                    <a:pt x="6870" y="11348"/>
                    <a:pt x="6870" y="10454"/>
                  </a:cubicBezTo>
                  <a:lnTo>
                    <a:pt x="6870" y="1489"/>
                  </a:lnTo>
                  <a:cubicBezTo>
                    <a:pt x="6870" y="595"/>
                    <a:pt x="6135" y="1"/>
                    <a:pt x="537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2;p15">
              <a:extLst>
                <a:ext uri="{FF2B5EF4-FFF2-40B4-BE49-F238E27FC236}">
                  <a16:creationId xmlns:a16="http://schemas.microsoft.com/office/drawing/2014/main" id="{CE64A502-BDD8-4AF7-B3DE-2AFA6736C202}"/>
                </a:ext>
              </a:extLst>
            </p:cNvPr>
            <p:cNvSpPr/>
            <p:nvPr/>
          </p:nvSpPr>
          <p:spPr>
            <a:xfrm>
              <a:off x="2610900" y="3768475"/>
              <a:ext cx="2853075" cy="753400"/>
            </a:xfrm>
            <a:custGeom>
              <a:avLst/>
              <a:gdLst/>
              <a:ahLst/>
              <a:cxnLst/>
              <a:rect l="l" t="t" r="r" b="b"/>
              <a:pathLst>
                <a:path w="114123" h="30136" extrusionOk="0">
                  <a:moveTo>
                    <a:pt x="14836" y="0"/>
                  </a:moveTo>
                  <a:lnTo>
                    <a:pt x="1" y="15062"/>
                  </a:lnTo>
                  <a:lnTo>
                    <a:pt x="14836" y="30135"/>
                  </a:lnTo>
                  <a:lnTo>
                    <a:pt x="114122" y="30135"/>
                  </a:lnTo>
                  <a:lnTo>
                    <a:pt x="101252" y="17276"/>
                  </a:lnTo>
                  <a:cubicBezTo>
                    <a:pt x="100644" y="16669"/>
                    <a:pt x="100335" y="15860"/>
                    <a:pt x="100335" y="15062"/>
                  </a:cubicBezTo>
                  <a:cubicBezTo>
                    <a:pt x="100335" y="14264"/>
                    <a:pt x="100644" y="13466"/>
                    <a:pt x="101252" y="12859"/>
                  </a:cubicBezTo>
                  <a:lnTo>
                    <a:pt x="1141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" name="Google Shape;74;p15">
            <a:extLst>
              <a:ext uri="{FF2B5EF4-FFF2-40B4-BE49-F238E27FC236}">
                <a16:creationId xmlns:a16="http://schemas.microsoft.com/office/drawing/2014/main" id="{01ABB28E-B512-4AB0-B52F-43CAB9EC80C7}"/>
              </a:ext>
            </a:extLst>
          </p:cNvPr>
          <p:cNvGrpSpPr/>
          <p:nvPr/>
        </p:nvGrpSpPr>
        <p:grpSpPr>
          <a:xfrm>
            <a:off x="4264975" y="824633"/>
            <a:ext cx="4541680" cy="715880"/>
            <a:chOff x="2673625" y="978304"/>
            <a:chExt cx="4736966" cy="860026"/>
          </a:xfrm>
        </p:grpSpPr>
        <p:sp>
          <p:nvSpPr>
            <p:cNvPr id="23" name="Google Shape;75;p15">
              <a:extLst>
                <a:ext uri="{FF2B5EF4-FFF2-40B4-BE49-F238E27FC236}">
                  <a16:creationId xmlns:a16="http://schemas.microsoft.com/office/drawing/2014/main" id="{DADA8B31-C52A-4E4D-851C-0CCC43FFCBDC}"/>
                </a:ext>
              </a:extLst>
            </p:cNvPr>
            <p:cNvSpPr txBox="1"/>
            <p:nvPr/>
          </p:nvSpPr>
          <p:spPr>
            <a:xfrm>
              <a:off x="2673625" y="1155725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 dirty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3200" b="1" dirty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" name="Google Shape;76;p15">
              <a:extLst>
                <a:ext uri="{FF2B5EF4-FFF2-40B4-BE49-F238E27FC236}">
                  <a16:creationId xmlns:a16="http://schemas.microsoft.com/office/drawing/2014/main" id="{0E93231D-2D59-4892-BA0B-6F6D7DC56BE3}"/>
                </a:ext>
              </a:extLst>
            </p:cNvPr>
            <p:cNvSpPr/>
            <p:nvPr/>
          </p:nvSpPr>
          <p:spPr>
            <a:xfrm>
              <a:off x="3472712" y="978304"/>
              <a:ext cx="566175" cy="860026"/>
            </a:xfrm>
            <a:custGeom>
              <a:avLst/>
              <a:gdLst/>
              <a:ahLst/>
              <a:cxnLst/>
              <a:rect l="l" t="t" r="r" b="b"/>
              <a:pathLst>
                <a:path w="22647" h="36943" extrusionOk="0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25" name="Google Shape;77;p15">
              <a:extLst>
                <a:ext uri="{FF2B5EF4-FFF2-40B4-BE49-F238E27FC236}">
                  <a16:creationId xmlns:a16="http://schemas.microsoft.com/office/drawing/2014/main" id="{B7878AD7-DB11-4CBB-8A80-22252FA16911}"/>
                </a:ext>
              </a:extLst>
            </p:cNvPr>
            <p:cNvSpPr/>
            <p:nvPr/>
          </p:nvSpPr>
          <p:spPr>
            <a:xfrm>
              <a:off x="3533650" y="1247050"/>
              <a:ext cx="171775" cy="298550"/>
            </a:xfrm>
            <a:custGeom>
              <a:avLst/>
              <a:gdLst/>
              <a:ahLst/>
              <a:cxnLst/>
              <a:rect l="l" t="t" r="r" b="b"/>
              <a:pathLst>
                <a:path w="6871" h="11942" extrusionOk="0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26" name="Google Shape;78;p15">
              <a:extLst>
                <a:ext uri="{FF2B5EF4-FFF2-40B4-BE49-F238E27FC236}">
                  <a16:creationId xmlns:a16="http://schemas.microsoft.com/office/drawing/2014/main" id="{3D3FE4D6-F168-44E0-94ED-3168A88B5467}"/>
                </a:ext>
              </a:extLst>
            </p:cNvPr>
            <p:cNvSpPr/>
            <p:nvPr/>
          </p:nvSpPr>
          <p:spPr>
            <a:xfrm>
              <a:off x="3680100" y="1019626"/>
              <a:ext cx="3730491" cy="748552"/>
            </a:xfrm>
            <a:custGeom>
              <a:avLst/>
              <a:gdLst/>
              <a:ahLst/>
              <a:cxnLst/>
              <a:rect l="l" t="t" r="r" b="b"/>
              <a:pathLst>
                <a:path w="114122" h="30136" extrusionOk="0">
                  <a:moveTo>
                    <a:pt x="0" y="0"/>
                  </a:moveTo>
                  <a:lnTo>
                    <a:pt x="12871" y="12859"/>
                  </a:lnTo>
                  <a:cubicBezTo>
                    <a:pt x="13478" y="13466"/>
                    <a:pt x="13788" y="14276"/>
                    <a:pt x="13788" y="15074"/>
                  </a:cubicBezTo>
                  <a:cubicBezTo>
                    <a:pt x="13788" y="15871"/>
                    <a:pt x="13478" y="16669"/>
                    <a:pt x="12871" y="17276"/>
                  </a:cubicBezTo>
                  <a:lnTo>
                    <a:pt x="12" y="30135"/>
                  </a:lnTo>
                  <a:lnTo>
                    <a:pt x="99286" y="30135"/>
                  </a:lnTo>
                  <a:lnTo>
                    <a:pt x="114122" y="15074"/>
                  </a:lnTo>
                  <a:lnTo>
                    <a:pt x="99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s-MX" sz="1100" dirty="0">
                  <a:solidFill>
                    <a:schemeClr val="tx1"/>
                  </a:solidFill>
                  <a:latin typeface="Roboto"/>
                  <a:ea typeface="Roboto"/>
                  <a:sym typeface="Roboto"/>
                </a:rPr>
                <a:t>Identificar una gestión pública con valor para resultados</a:t>
              </a:r>
              <a:endParaRPr sz="1100" dirty="0">
                <a:solidFill>
                  <a:schemeClr val="tx1"/>
                </a:solidFill>
                <a:latin typeface="Roboto"/>
                <a:ea typeface="Roboto"/>
                <a:sym typeface="Roboto"/>
              </a:endParaRP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88C7D4FC-400E-4122-81EC-0460A88B3A7B}"/>
              </a:ext>
            </a:extLst>
          </p:cNvPr>
          <p:cNvSpPr/>
          <p:nvPr/>
        </p:nvSpPr>
        <p:spPr>
          <a:xfrm>
            <a:off x="5036281" y="3520571"/>
            <a:ext cx="26598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dirty="0">
                <a:latin typeface="Roboto" panose="020B0604020202020204" charset="0"/>
                <a:ea typeface="Roboto" panose="020B0604020202020204" charset="0"/>
              </a:rPr>
              <a:t> Sustentar por qué el control social debe ser una práctica permanente.</a:t>
            </a:r>
          </a:p>
        </p:txBody>
      </p:sp>
    </p:spTree>
    <p:extLst>
      <p:ext uri="{BB962C8B-B14F-4D97-AF65-F5344CB8AC3E}">
        <p14:creationId xmlns:p14="http://schemas.microsoft.com/office/powerpoint/2010/main" val="289617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5556151-9726-4798-B1E5-0747EE4F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32" y="151921"/>
            <a:ext cx="8218673" cy="449502"/>
          </a:xfrm>
        </p:spPr>
        <p:txBody>
          <a:bodyPr/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Función Pública de Control Fiscal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5" name="2 Rectángulo">
            <a:extLst>
              <a:ext uri="{FF2B5EF4-FFF2-40B4-BE49-F238E27FC236}">
                <a16:creationId xmlns:a16="http://schemas.microsoft.com/office/drawing/2014/main" id="{811A983E-F742-4282-8C9A-C03B90B56EED}"/>
              </a:ext>
            </a:extLst>
          </p:cNvPr>
          <p:cNvSpPr/>
          <p:nvPr/>
        </p:nvSpPr>
        <p:spPr>
          <a:xfrm>
            <a:off x="801806" y="1037358"/>
            <a:ext cx="75403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La función pública del Estado, está representada por un conjunto de entidades y organismos encargados de asegurar de forma imparcial y no participativa, la atención y satisfacción de los intereses y necesidades generales de la comunidad, en este caso a través de la vigilancia de la gestión fiscal de la administración y de los particulares o entidades que manejan fondos o bienes de la Nación.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91A36C7-1BD4-4F0C-A361-023B3B816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60492" y="3070853"/>
            <a:ext cx="2823016" cy="15808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3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B118E44-C9F3-4DCE-B34B-47866CD2B0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45" t="28371" r="48146" b="24911"/>
          <a:stretch/>
        </p:blipFill>
        <p:spPr>
          <a:xfrm>
            <a:off x="505132" y="739304"/>
            <a:ext cx="8290437" cy="35078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143DE67-1A28-43A4-8256-CD916E402755}"/>
              </a:ext>
            </a:extLst>
          </p:cNvPr>
          <p:cNvSpPr txBox="1">
            <a:spLocks/>
          </p:cNvSpPr>
          <p:nvPr/>
        </p:nvSpPr>
        <p:spPr>
          <a:xfrm>
            <a:off x="505132" y="4459116"/>
            <a:ext cx="5759906" cy="4129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-CO" sz="1000" dirty="0">
                <a:solidFill>
                  <a:schemeClr val="tx1"/>
                </a:solidFill>
              </a:rPr>
              <a:t>Elaboración propia con información de https://</a:t>
            </a:r>
            <a:r>
              <a:rPr lang="es-CO" sz="1000" dirty="0" err="1">
                <a:solidFill>
                  <a:schemeClr val="tx1"/>
                </a:solidFill>
              </a:rPr>
              <a:t>www.funcionpublica.gov.co</a:t>
            </a:r>
            <a:r>
              <a:rPr lang="es-CO" sz="1000" dirty="0">
                <a:solidFill>
                  <a:schemeClr val="tx1"/>
                </a:solidFill>
              </a:rPr>
              <a:t>/</a:t>
            </a:r>
            <a:r>
              <a:rPr lang="es-CO" sz="1000" dirty="0" err="1">
                <a:solidFill>
                  <a:schemeClr val="tx1"/>
                </a:solidFill>
              </a:rPr>
              <a:t>documents</a:t>
            </a:r>
            <a:r>
              <a:rPr lang="es-CO" sz="1000" dirty="0">
                <a:solidFill>
                  <a:schemeClr val="tx1"/>
                </a:solidFill>
              </a:rPr>
              <a:t>/28587410/34112007/</a:t>
            </a:r>
            <a:r>
              <a:rPr lang="es-CO" sz="1000" dirty="0" err="1">
                <a:solidFill>
                  <a:schemeClr val="tx1"/>
                </a:solidFill>
              </a:rPr>
              <a:t>2022-07-26_Presentaci%C3%B3n_general_MIPG</a:t>
            </a:r>
            <a:r>
              <a:rPr lang="es-CO" sz="1000" dirty="0">
                <a:solidFill>
                  <a:schemeClr val="tx1"/>
                </a:solidFill>
              </a:rPr>
              <a:t>+%</a:t>
            </a:r>
            <a:r>
              <a:rPr lang="es-CO" sz="1000" dirty="0" err="1">
                <a:solidFill>
                  <a:schemeClr val="tx1"/>
                </a:solidFill>
              </a:rPr>
              <a:t>281%29.pdf</a:t>
            </a:r>
            <a:r>
              <a:rPr lang="es-CO" sz="1000" dirty="0">
                <a:solidFill>
                  <a:schemeClr val="tx1"/>
                </a:solidFill>
              </a:rPr>
              <a:t>/</a:t>
            </a:r>
            <a:r>
              <a:rPr lang="es-CO" sz="1000" dirty="0" err="1">
                <a:solidFill>
                  <a:schemeClr val="tx1"/>
                </a:solidFill>
              </a:rPr>
              <a:t>cf5452e4-5608-460d-6262-3ecb2e646ab8?t</a:t>
            </a:r>
            <a:r>
              <a:rPr lang="es-CO" sz="1000" dirty="0">
                <a:solidFill>
                  <a:schemeClr val="tx1"/>
                </a:solidFill>
              </a:rPr>
              <a:t>=1660251234878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5556151-9726-4798-B1E5-0747EE4F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32" y="151921"/>
            <a:ext cx="8218673" cy="449502"/>
          </a:xfrm>
        </p:spPr>
        <p:txBody>
          <a:bodyPr/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Procesos para una Gestión Pública Efectiva</a:t>
            </a:r>
            <a:endParaRPr lang="es-CO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7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380833-FB7C-415A-BD57-36C5CEE4B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85" y="872555"/>
            <a:ext cx="7384229" cy="40773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Google Shape;1081;p36">
            <a:extLst>
              <a:ext uri="{FF2B5EF4-FFF2-40B4-BE49-F238E27FC236}">
                <a16:creationId xmlns:a16="http://schemas.microsoft.com/office/drawing/2014/main" id="{048CE962-F77B-46EF-8674-04FA4B3C31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0250" y="225464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chemeClr val="tx1"/>
                </a:solidFill>
              </a:rPr>
              <a:t>¿Para qué el Control Fiscal?</a:t>
            </a:r>
            <a:endParaRPr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9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B348C33-8071-401C-AEFC-B9CD42934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271105"/>
            <a:ext cx="7724775" cy="481013"/>
          </a:xfrm>
        </p:spPr>
        <p:txBody>
          <a:bodyPr/>
          <a:lstStyle/>
          <a:p>
            <a:pPr algn="ctr"/>
            <a:r>
              <a:rPr lang="es-CO" sz="2400" b="1" dirty="0">
                <a:solidFill>
                  <a:schemeClr val="tx1"/>
                </a:solidFill>
              </a:rPr>
              <a:t>Control Fiscal como herramienta de control a los riesgos de la gestión pública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F39EEBA-5B72-4D4A-8A64-AD3AB8047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97" y="983155"/>
            <a:ext cx="7069424" cy="39604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040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B2AA2-8D3D-4E5A-991C-7CAA6D5C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Pronunciamientos Profesionales de la </a:t>
            </a:r>
            <a:r>
              <a:rPr lang="es-CO" b="1" dirty="0" err="1">
                <a:solidFill>
                  <a:schemeClr val="tx1"/>
                </a:solidFill>
              </a:rPr>
              <a:t>INTOSAI</a:t>
            </a:r>
            <a:r>
              <a:rPr lang="es-CO" b="1" dirty="0">
                <a:solidFill>
                  <a:schemeClr val="tx1"/>
                </a:solidFill>
              </a:rPr>
              <a:t> – </a:t>
            </a:r>
            <a:r>
              <a:rPr lang="es-CO" b="1" dirty="0" err="1">
                <a:solidFill>
                  <a:schemeClr val="tx1"/>
                </a:solidFill>
              </a:rPr>
              <a:t>IFPP</a:t>
            </a: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75" name="Imagen 74">
            <a:extLst>
              <a:ext uri="{FF2B5EF4-FFF2-40B4-BE49-F238E27FC236}">
                <a16:creationId xmlns:a16="http://schemas.microsoft.com/office/drawing/2014/main" id="{430D06CC-65D0-4DC8-9D88-F0A4A762A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428" y="1623629"/>
            <a:ext cx="6210343" cy="252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85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85900" y="1545637"/>
            <a:ext cx="6172200" cy="3048986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526588" y="447712"/>
            <a:ext cx="61722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700" b="1" dirty="0">
                <a:solidFill>
                  <a:schemeClr val="tx1"/>
                </a:solidFill>
              </a:rPr>
              <a:t>Participación ciudadana y control social como insumo fundamental del control fiscal</a:t>
            </a:r>
            <a:br>
              <a:rPr lang="es-CO" dirty="0"/>
            </a:br>
            <a:endParaRPr lang="es-CO" dirty="0"/>
          </a:p>
        </p:txBody>
      </p:sp>
      <p:pic>
        <p:nvPicPr>
          <p:cNvPr id="1028" name="Picture 4" descr="Resultado de imagen para participacion ciudadana en colom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3" y="1599642"/>
            <a:ext cx="6346070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12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16915" y="1027994"/>
            <a:ext cx="6510169" cy="2772907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s-CO" sz="2100" b="1" dirty="0">
                <a:solidFill>
                  <a:schemeClr val="bg1"/>
                </a:solidFill>
              </a:rPr>
              <a:t>”Que la gente pueda opinar no es suficiente, que pueda actuar es necesario, y que pueda actuar en aquello que le interesa, en su comunidad, en su barrio, en su municipio. Pero para poder actuar tiene que tener bases, instrumentos culturales y materiales”.                                                                                                Estanislao Zuleta</a:t>
            </a:r>
          </a:p>
        </p:txBody>
      </p:sp>
    </p:spTree>
    <p:extLst>
      <p:ext uri="{BB962C8B-B14F-4D97-AF65-F5344CB8AC3E}">
        <p14:creationId xmlns:p14="http://schemas.microsoft.com/office/powerpoint/2010/main" val="9861898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rganizational Charts Templat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27737</TotalTime>
  <Words>468</Words>
  <Application>Microsoft Office PowerPoint</Application>
  <PresentationFormat>Presentación en pantalla (16:9)</PresentationFormat>
  <Paragraphs>34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Fira Sans Extra Condensed Medium</vt:lpstr>
      <vt:lpstr>Roboto</vt:lpstr>
      <vt:lpstr>Arial</vt:lpstr>
      <vt:lpstr>Organizational Charts Template by Slidesgo</vt:lpstr>
      <vt:lpstr>Control Fiscal y Control Social</vt:lpstr>
      <vt:lpstr>Presentación de PowerPoint</vt:lpstr>
      <vt:lpstr>Función Pública de Control Fiscal</vt:lpstr>
      <vt:lpstr>Procesos para una Gestión Pública Efectiva</vt:lpstr>
      <vt:lpstr>¿Para qué el Control Fiscal?</vt:lpstr>
      <vt:lpstr>Control Fiscal como herramienta de control a los riesgos de la gestión pública</vt:lpstr>
      <vt:lpstr>Pronunciamientos Profesionales de la INTOSAI – IFPP</vt:lpstr>
      <vt:lpstr>Participación ciudadana y control social como insumo fundamental del control fiscal </vt:lpstr>
      <vt:lpstr>Presentación de PowerPoint</vt:lpstr>
      <vt:lpstr>¿Que pasó después de 1991?</vt:lpstr>
      <vt:lpstr>¿Qué es Participación Ciudadana?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Educacionvirtal</dc:creator>
  <cp:lastModifiedBy>Tatiana Bedoya Diaz</cp:lastModifiedBy>
  <cp:revision>86</cp:revision>
  <dcterms:modified xsi:type="dcterms:W3CDTF">2023-08-03T13:42:50Z</dcterms:modified>
</cp:coreProperties>
</file>