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2" r:id="rId4"/>
    <p:sldId id="270" r:id="rId5"/>
    <p:sldId id="281" r:id="rId6"/>
    <p:sldId id="282" r:id="rId7"/>
    <p:sldId id="283" r:id="rId8"/>
    <p:sldId id="280" r:id="rId9"/>
    <p:sldId id="271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90F"/>
    <a:srgbClr val="0F7936"/>
    <a:srgbClr val="F5BC4A"/>
    <a:srgbClr val="F58030"/>
    <a:srgbClr val="F65653"/>
    <a:srgbClr val="486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4" autoAdjust="0"/>
    <p:restoredTop sz="95915"/>
  </p:normalViewPr>
  <p:slideViewPr>
    <p:cSldViewPr snapToGrid="0" snapToObjects="1">
      <p:cViewPr varScale="1">
        <p:scale>
          <a:sx n="70" d="100"/>
          <a:sy n="70" d="100"/>
        </p:scale>
        <p:origin x="10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A5479-D00F-7B4E-B338-9D3ACB0631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BC632-AD16-D645-9512-451C893792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5FED-2F6F-9042-8DF9-B7706198B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8C43E-540F-0D49-B7FC-2DCE92ECF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DC7F5-F451-E24E-83ED-ED195FDA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2CD2-C76D-5246-B29E-7778223853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82C3D-4484-4244-A645-90CC1AE3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70EBC-384B-E848-A503-D758B11D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74D7-E053-0D4F-AD0B-2025B7FC03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63D0-67FE-5342-AFEE-115B23BC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648EF-F088-7B47-9451-69D6498DE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182F2-4943-8C41-955E-ED5CC94C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2CD2-C76D-5246-B29E-7778223853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895FE-02CF-4D4D-9388-27A0C0AC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BC516-E13A-9D42-8545-F1410C15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74D7-E053-0D4F-AD0B-2025B7FC03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DCE610-72B0-A846-AE24-A8F0A88F4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08A09-0964-EC42-9F91-947FB1A98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68E7-68CA-B145-BA43-79E9F19C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2CD2-C76D-5246-B29E-7778223853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28747-A632-9241-A398-7D5E60EB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03E28-D3EF-E740-A0E0-EA3EFDEC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74D7-E053-0D4F-AD0B-2025B7FC03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6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B973-5249-3E46-A7EB-2CCDEF7D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88C69-5831-0747-8EA7-67C1AB622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1F8C6-7BB3-9947-9F45-D703289A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2CD2-C76D-5246-B29E-7778223853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97F5B-52F1-7C4E-AC7B-BC315B31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09B2B-D3B6-CA4D-B659-28BC92C7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74D7-E053-0D4F-AD0B-2025B7FC03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6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CDF8-FA49-B64B-B063-C659AF4A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FD8D-DFF6-0140-A512-4100B875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25ADA-1DAC-0049-A960-1A5A9FCD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2CD2-C76D-5246-B29E-7778223853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61AD6-A9FF-EB45-BDF3-941A0FCD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A0F76-7D94-B248-92B2-2BD827A5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74D7-E053-0D4F-AD0B-2025B7FC03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0F6F-8100-FD4F-8BF4-53F5E803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C95A-765B-DA48-BC65-AF7B34C35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B7B93-F924-EE43-A7B1-6858AD402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34F95-6A22-F94F-85A1-94B12B4C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2CD2-C76D-5246-B29E-7778223853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C87B2-AF52-9F43-BBEF-B65F51DA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C94E2-7010-A44E-84B8-60CBE59A5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74D7-E053-0D4F-AD0B-2025B7FC03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8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B67A-4C52-0044-9B1F-84260D53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0D085-4102-3144-B1E5-F84DEC754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8A784-5E7E-DB45-8017-E9D2AC8F7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8DD5D-C6AB-ED4C-A22E-EDF05A610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7B1B3-8607-7046-8386-AFE9D8E0F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81CC79-22AA-F149-9F56-109278BF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2CD2-C76D-5246-B29E-7778223853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EF258-A7ED-1848-A08E-CF183E51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DB3F80-77B9-0846-928E-8A48B762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74D7-E053-0D4F-AD0B-2025B7FC03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0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AACF-C409-D74A-B6AD-C8AE6FCB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658E3-18F5-7C4C-AED8-86B527E2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2CD2-C76D-5246-B29E-7778223853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97F3C-87A1-D442-8BC3-19E85FB1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EC16B-4CDB-5147-9814-1E42D041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74D7-E053-0D4F-AD0B-2025B7FC03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7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42B70E-ED3C-1C4A-B4AE-94B19404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2CD2-C76D-5246-B29E-7778223853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0F894-D64E-C14A-A3A2-7B2FD95A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9BF99-CB15-884D-A184-7621FF91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74D7-E053-0D4F-AD0B-2025B7FC03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0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5DAF-5CD9-3245-BC0C-DEAD71C6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E7B2-3C3C-5148-9B75-616DBE25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35FA0-5420-6D45-9FFB-F672D526D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DF752-B89C-4945-9742-A0BE2B9E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2CD2-C76D-5246-B29E-7778223853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07907-3BF9-F349-ACFD-D1D6C7DC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DEEF8-6975-ED44-8713-E9F0EDD6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74D7-E053-0D4F-AD0B-2025B7FC03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7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6166C-D096-2643-BA9C-759AD2B0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3B4FE-9595-5042-86A8-B9DD83514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E015A-C8CF-C749-A7DE-123F95624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12A37-1183-0F4F-B2B4-DB1C3128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2CD2-C76D-5246-B29E-7778223853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69093-2936-FF4B-BA1A-383704B9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5AB55-D09E-5E4E-B671-5C3A02A2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74D7-E053-0D4F-AD0B-2025B7FC03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4C2E4-B963-3C47-AED7-03B40608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26CD3-9A9C-8A43-94BD-E85D8DF5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1BE8B-364C-3742-8713-D2CCBF883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72CD2-C76D-5246-B29E-7778223853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E892D-5583-024C-8260-42D66C9D0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3EBBA-646F-164A-9001-FE28C6CAB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274D7-E053-0D4F-AD0B-2025B7FC03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5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0B8616-037A-9545-B3EF-A37C66542E2C}"/>
              </a:ext>
            </a:extLst>
          </p:cNvPr>
          <p:cNvSpPr txBox="1"/>
          <p:nvPr/>
        </p:nvSpPr>
        <p:spPr>
          <a:xfrm>
            <a:off x="5502442" y="1694345"/>
            <a:ext cx="653055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Auditoría General de la República</a:t>
            </a:r>
          </a:p>
          <a:p>
            <a:pPr algn="ctr"/>
            <a:endParaRPr lang="es-ES" sz="2800" b="1" dirty="0">
              <a:solidFill>
                <a:schemeClr val="accent2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Aplicación teoría de grafos</a:t>
            </a:r>
          </a:p>
          <a:p>
            <a:pPr algn="ctr"/>
            <a:endParaRPr lang="es-ES" sz="2800" b="1" dirty="0">
              <a:solidFill>
                <a:schemeClr val="accent2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S" sz="2800" b="1" dirty="0">
              <a:solidFill>
                <a:schemeClr val="accent2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S" sz="2800" b="1" dirty="0">
              <a:solidFill>
                <a:schemeClr val="accent2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 de julio de 2023</a:t>
            </a:r>
            <a:endParaRPr lang="es-ES" sz="1200" b="1" dirty="0">
              <a:solidFill>
                <a:schemeClr val="accent2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CA1537B-5378-1FBD-2AA1-09B2F519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" y="0"/>
            <a:ext cx="5484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BFF1C9A-7DB3-6BAC-52FE-8D35B1A23CC7}"/>
              </a:ext>
            </a:extLst>
          </p:cNvPr>
          <p:cNvSpPr/>
          <p:nvPr/>
        </p:nvSpPr>
        <p:spPr>
          <a:xfrm>
            <a:off x="805218" y="3821373"/>
            <a:ext cx="2743200" cy="191069"/>
          </a:xfrm>
          <a:prstGeom prst="rect">
            <a:avLst/>
          </a:prstGeom>
          <a:solidFill>
            <a:srgbClr val="E8F90F">
              <a:alpha val="3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193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D74AE-8722-8E4E-9D26-28BF8BC3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23371" y="-4179418"/>
            <a:ext cx="111513" cy="8470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1FF4B-1961-EC48-A12F-76E0465AA440}"/>
              </a:ext>
            </a:extLst>
          </p:cNvPr>
          <p:cNvSpPr/>
          <p:nvPr/>
        </p:nvSpPr>
        <p:spPr>
          <a:xfrm>
            <a:off x="597502" y="173428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6FBEB-DCB8-AB4A-B8F8-B0C7DC1529D7}"/>
              </a:ext>
            </a:extLst>
          </p:cNvPr>
          <p:cNvSpPr/>
          <p:nvPr/>
        </p:nvSpPr>
        <p:spPr>
          <a:xfrm>
            <a:off x="749902" y="174952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1037C-74AD-044E-832A-AF8FC7E93D64}"/>
              </a:ext>
            </a:extLst>
          </p:cNvPr>
          <p:cNvSpPr txBox="1"/>
          <p:nvPr/>
        </p:nvSpPr>
        <p:spPr>
          <a:xfrm>
            <a:off x="384368" y="6244682"/>
            <a:ext cx="528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D9B29-1D94-014F-831D-EE5D9A81C027}"/>
              </a:ext>
            </a:extLst>
          </p:cNvPr>
          <p:cNvSpPr txBox="1"/>
          <p:nvPr/>
        </p:nvSpPr>
        <p:spPr>
          <a:xfrm>
            <a:off x="1358874" y="959672"/>
            <a:ext cx="1063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F793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Conceptos generales - Ejemplo: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319F90-45C2-B14E-A86E-97CB24128A82}"/>
              </a:ext>
            </a:extLst>
          </p:cNvPr>
          <p:cNvSpPr/>
          <p:nvPr/>
        </p:nvSpPr>
        <p:spPr>
          <a:xfrm>
            <a:off x="0" y="992459"/>
            <a:ext cx="1206474" cy="334536"/>
          </a:xfrm>
          <a:prstGeom prst="rect">
            <a:avLst/>
          </a:prstGeom>
          <a:solidFill>
            <a:srgbClr val="0F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agua, hombre, pájaro&#10;&#10;Descripción generada automáticamente">
            <a:extLst>
              <a:ext uri="{FF2B5EF4-FFF2-40B4-BE49-F238E27FC236}">
                <a16:creationId xmlns:a16="http://schemas.microsoft.com/office/drawing/2014/main" id="{6C31CE61-66EC-C9C5-1202-75E1BE7B7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02" y="1805453"/>
            <a:ext cx="4685450" cy="4685450"/>
          </a:xfrm>
          <a:prstGeom prst="rect">
            <a:avLst/>
          </a:prstGeom>
        </p:spPr>
      </p:pic>
      <p:pic>
        <p:nvPicPr>
          <p:cNvPr id="14" name="Imagen 1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7F6D4FB4-3F53-F881-9BC7-32CE0AFF0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05650"/>
            <a:ext cx="4885253" cy="488525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7255BC0-23AD-C108-4387-B0AA50D47E15}"/>
              </a:ext>
            </a:extLst>
          </p:cNvPr>
          <p:cNvSpPr txBox="1"/>
          <p:nvPr/>
        </p:nvSpPr>
        <p:spPr>
          <a:xfrm>
            <a:off x="2309688" y="1381558"/>
            <a:ext cx="156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Grafo cantidad</a:t>
            </a:r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CA16F98-0211-1C24-1D5C-1C4389C7856A}"/>
              </a:ext>
            </a:extLst>
          </p:cNvPr>
          <p:cNvSpPr txBox="1"/>
          <p:nvPr/>
        </p:nvSpPr>
        <p:spPr>
          <a:xfrm>
            <a:off x="7755687" y="1359782"/>
            <a:ext cx="147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Grafo Monto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004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D74AE-8722-8E4E-9D26-28BF8BC3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23371" y="-4179418"/>
            <a:ext cx="111513" cy="8470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1FF4B-1961-EC48-A12F-76E0465AA440}"/>
              </a:ext>
            </a:extLst>
          </p:cNvPr>
          <p:cNvSpPr/>
          <p:nvPr/>
        </p:nvSpPr>
        <p:spPr>
          <a:xfrm>
            <a:off x="597502" y="173428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6FBEB-DCB8-AB4A-B8F8-B0C7DC1529D7}"/>
              </a:ext>
            </a:extLst>
          </p:cNvPr>
          <p:cNvSpPr/>
          <p:nvPr/>
        </p:nvSpPr>
        <p:spPr>
          <a:xfrm>
            <a:off x="749902" y="174952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1037C-74AD-044E-832A-AF8FC7E93D64}"/>
              </a:ext>
            </a:extLst>
          </p:cNvPr>
          <p:cNvSpPr txBox="1"/>
          <p:nvPr/>
        </p:nvSpPr>
        <p:spPr>
          <a:xfrm>
            <a:off x="384368" y="6244682"/>
            <a:ext cx="528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D9B29-1D94-014F-831D-EE5D9A81C027}"/>
              </a:ext>
            </a:extLst>
          </p:cNvPr>
          <p:cNvSpPr txBox="1"/>
          <p:nvPr/>
        </p:nvSpPr>
        <p:spPr>
          <a:xfrm>
            <a:off x="1358874" y="959672"/>
            <a:ext cx="1063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F793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Conceptos generales - Ejemplo: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319F90-45C2-B14E-A86E-97CB24128A82}"/>
              </a:ext>
            </a:extLst>
          </p:cNvPr>
          <p:cNvSpPr/>
          <p:nvPr/>
        </p:nvSpPr>
        <p:spPr>
          <a:xfrm>
            <a:off x="0" y="992459"/>
            <a:ext cx="1206474" cy="334536"/>
          </a:xfrm>
          <a:prstGeom prst="rect">
            <a:avLst/>
          </a:prstGeom>
          <a:solidFill>
            <a:srgbClr val="0F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3C74619-FF06-025D-EBF7-F0B3807FE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012243"/>
              </p:ext>
            </p:extLst>
          </p:nvPr>
        </p:nvGraphicFramePr>
        <p:xfrm>
          <a:off x="1592238" y="1530638"/>
          <a:ext cx="5272586" cy="48371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80430">
                  <a:extLst>
                    <a:ext uri="{9D8B030D-6E8A-4147-A177-3AD203B41FA5}">
                      <a16:colId xmlns:a16="http://schemas.microsoft.com/office/drawing/2014/main" val="3522391123"/>
                    </a:ext>
                  </a:extLst>
                </a:gridCol>
                <a:gridCol w="1180430">
                  <a:extLst>
                    <a:ext uri="{9D8B030D-6E8A-4147-A177-3AD203B41FA5}">
                      <a16:colId xmlns:a16="http://schemas.microsoft.com/office/drawing/2014/main" val="2746790660"/>
                    </a:ext>
                  </a:extLst>
                </a:gridCol>
                <a:gridCol w="2911726">
                  <a:extLst>
                    <a:ext uri="{9D8B030D-6E8A-4147-A177-3AD203B41FA5}">
                      <a16:colId xmlns:a16="http://schemas.microsoft.com/office/drawing/2014/main" val="380061854"/>
                    </a:ext>
                  </a:extLst>
                </a:gridCol>
              </a:tblGrid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Contratante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Contratista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Valor del contrato en millones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379079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Roman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Diego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8497350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Isaac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Roman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7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435334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Isaac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Juan Paulo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20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7497583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Liliana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Roman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 dirty="0">
                          <a:effectLst/>
                        </a:rPr>
                        <a:t>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3390297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Andrea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German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10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128414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Isaac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Camilo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5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6586429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Isaac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Manfred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15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3515892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Liliana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Andrea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14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9383386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Liliana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Isaac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10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5587727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Liliana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Manfred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7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810304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Liliana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Olga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10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7464966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Liliana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Zulma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13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776439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Manfred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Camilo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20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8662769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Zulma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Andrea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12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5243393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Zulma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German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12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9128975"/>
                  </a:ext>
                </a:extLst>
              </a:tr>
              <a:tr h="29563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Zulma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Olga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 dirty="0">
                          <a:effectLst/>
                        </a:rPr>
                        <a:t>20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741867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D20CE64-F141-D911-28C3-143D806E3A3E}"/>
              </a:ext>
            </a:extLst>
          </p:cNvPr>
          <p:cNvSpPr txBox="1"/>
          <p:nvPr/>
        </p:nvSpPr>
        <p:spPr>
          <a:xfrm>
            <a:off x="8430904" y="3764549"/>
            <a:ext cx="207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https://onodo.org/</a:t>
            </a:r>
          </a:p>
        </p:txBody>
      </p:sp>
    </p:spTree>
    <p:extLst>
      <p:ext uri="{BB962C8B-B14F-4D97-AF65-F5344CB8AC3E}">
        <p14:creationId xmlns:p14="http://schemas.microsoft.com/office/powerpoint/2010/main" val="285368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D74AE-8722-8E4E-9D26-28BF8BC3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23371" y="-4179418"/>
            <a:ext cx="111513" cy="8470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1FF4B-1961-EC48-A12F-76E0465AA440}"/>
              </a:ext>
            </a:extLst>
          </p:cNvPr>
          <p:cNvSpPr/>
          <p:nvPr/>
        </p:nvSpPr>
        <p:spPr>
          <a:xfrm>
            <a:off x="597502" y="173428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6FBEB-DCB8-AB4A-B8F8-B0C7DC1529D7}"/>
              </a:ext>
            </a:extLst>
          </p:cNvPr>
          <p:cNvSpPr/>
          <p:nvPr/>
        </p:nvSpPr>
        <p:spPr>
          <a:xfrm>
            <a:off x="749902" y="174952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1037C-74AD-044E-832A-AF8FC7E93D64}"/>
              </a:ext>
            </a:extLst>
          </p:cNvPr>
          <p:cNvSpPr txBox="1"/>
          <p:nvPr/>
        </p:nvSpPr>
        <p:spPr>
          <a:xfrm>
            <a:off x="384368" y="6244682"/>
            <a:ext cx="528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D9B29-1D94-014F-831D-EE5D9A81C027}"/>
              </a:ext>
            </a:extLst>
          </p:cNvPr>
          <p:cNvSpPr txBox="1"/>
          <p:nvPr/>
        </p:nvSpPr>
        <p:spPr>
          <a:xfrm>
            <a:off x="1358874" y="959672"/>
            <a:ext cx="1063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F793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Conceptos generales - Definición: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319F90-45C2-B14E-A86E-97CB24128A82}"/>
              </a:ext>
            </a:extLst>
          </p:cNvPr>
          <p:cNvSpPr/>
          <p:nvPr/>
        </p:nvSpPr>
        <p:spPr>
          <a:xfrm>
            <a:off x="0" y="992459"/>
            <a:ext cx="1206474" cy="334536"/>
          </a:xfrm>
          <a:prstGeom prst="rect">
            <a:avLst/>
          </a:prstGeom>
          <a:solidFill>
            <a:srgbClr val="0F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46851EEA-D5C2-F9E7-B993-3FB8309F1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29"/>
          <a:stretch/>
        </p:blipFill>
        <p:spPr bwMode="auto">
          <a:xfrm>
            <a:off x="3511941" y="3763298"/>
            <a:ext cx="4881750" cy="17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6D64FDB-67C6-4CB9-E385-4BDB716959D2}"/>
              </a:ext>
            </a:extLst>
          </p:cNvPr>
          <p:cNvSpPr txBox="1"/>
          <p:nvPr/>
        </p:nvSpPr>
        <p:spPr>
          <a:xfrm>
            <a:off x="749902" y="1937982"/>
            <a:ext cx="10755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292929"/>
                </a:solidFill>
                <a:effectLst/>
                <a:latin typeface="source-serif-pro"/>
              </a:rPr>
              <a:t>Sea V el conjunto no vacío de vértices o nodos y E el conjunto de lados o aristas (pares de vértices); se dice que G es un grafo, si G= (V, E) es una estructura de datos compuesta por esos dos conjuntos V y E que forman un conjunto de pares ordenados o desordenados de vértices o nodos. Los pares de vértices van entre paréntesis y los pares desordenados, pondrán entre llaves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23FE1F-73F7-DE7D-6CC7-2C70F85D70A3}"/>
              </a:ext>
            </a:extLst>
          </p:cNvPr>
          <p:cNvSpPr txBox="1"/>
          <p:nvPr/>
        </p:nvSpPr>
        <p:spPr>
          <a:xfrm>
            <a:off x="384368" y="5998992"/>
            <a:ext cx="106343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https://medium.com/@matematicasdiscretaslibro/cap%C3%ADtulo-11-teoria-de-grafos-3b00228dd81c</a:t>
            </a:r>
          </a:p>
        </p:txBody>
      </p:sp>
    </p:spTree>
    <p:extLst>
      <p:ext uri="{BB962C8B-B14F-4D97-AF65-F5344CB8AC3E}">
        <p14:creationId xmlns:p14="http://schemas.microsoft.com/office/powerpoint/2010/main" val="391676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D74AE-8722-8E4E-9D26-28BF8BC3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23371" y="-4179418"/>
            <a:ext cx="111513" cy="8470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1FF4B-1961-EC48-A12F-76E0465AA440}"/>
              </a:ext>
            </a:extLst>
          </p:cNvPr>
          <p:cNvSpPr/>
          <p:nvPr/>
        </p:nvSpPr>
        <p:spPr>
          <a:xfrm>
            <a:off x="597502" y="173428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6FBEB-DCB8-AB4A-B8F8-B0C7DC1529D7}"/>
              </a:ext>
            </a:extLst>
          </p:cNvPr>
          <p:cNvSpPr/>
          <p:nvPr/>
        </p:nvSpPr>
        <p:spPr>
          <a:xfrm>
            <a:off x="749902" y="174952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1037C-74AD-044E-832A-AF8FC7E93D64}"/>
              </a:ext>
            </a:extLst>
          </p:cNvPr>
          <p:cNvSpPr txBox="1"/>
          <p:nvPr/>
        </p:nvSpPr>
        <p:spPr>
          <a:xfrm>
            <a:off x="384368" y="6244682"/>
            <a:ext cx="528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D9B29-1D94-014F-831D-EE5D9A81C027}"/>
              </a:ext>
            </a:extLst>
          </p:cNvPr>
          <p:cNvSpPr txBox="1"/>
          <p:nvPr/>
        </p:nvSpPr>
        <p:spPr>
          <a:xfrm>
            <a:off x="1358874" y="959672"/>
            <a:ext cx="1063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F793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Conceptos generales - Definición: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319F90-45C2-B14E-A86E-97CB24128A82}"/>
              </a:ext>
            </a:extLst>
          </p:cNvPr>
          <p:cNvSpPr/>
          <p:nvPr/>
        </p:nvSpPr>
        <p:spPr>
          <a:xfrm>
            <a:off x="0" y="992459"/>
            <a:ext cx="1206474" cy="334536"/>
          </a:xfrm>
          <a:prstGeom prst="rect">
            <a:avLst/>
          </a:prstGeom>
          <a:solidFill>
            <a:srgbClr val="0F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11696A0-354F-2418-8AEC-6914FFA39F9E}"/>
              </a:ext>
            </a:extLst>
          </p:cNvPr>
          <p:cNvSpPr txBox="1"/>
          <p:nvPr/>
        </p:nvSpPr>
        <p:spPr>
          <a:xfrm>
            <a:off x="913138" y="6044626"/>
            <a:ext cx="65464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http://prom2011cces.blogspot.com/2012/08/teoria-de-grafos.html</a:t>
            </a:r>
          </a:p>
        </p:txBody>
      </p:sp>
      <p:pic>
        <p:nvPicPr>
          <p:cNvPr id="3074" name="Picture 2" descr="Promoción2011: TEORÍA DE GRAFOS">
            <a:extLst>
              <a:ext uri="{FF2B5EF4-FFF2-40B4-BE49-F238E27FC236}">
                <a16:creationId xmlns:a16="http://schemas.microsoft.com/office/drawing/2014/main" id="{0464000A-65D1-EDB4-E4A7-80D03F91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12" y="1438267"/>
            <a:ext cx="6167241" cy="41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82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D74AE-8722-8E4E-9D26-28BF8BC3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23371" y="-4179418"/>
            <a:ext cx="111513" cy="8470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1FF4B-1961-EC48-A12F-76E0465AA440}"/>
              </a:ext>
            </a:extLst>
          </p:cNvPr>
          <p:cNvSpPr/>
          <p:nvPr/>
        </p:nvSpPr>
        <p:spPr>
          <a:xfrm>
            <a:off x="597502" y="173428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6FBEB-DCB8-AB4A-B8F8-B0C7DC1529D7}"/>
              </a:ext>
            </a:extLst>
          </p:cNvPr>
          <p:cNvSpPr/>
          <p:nvPr/>
        </p:nvSpPr>
        <p:spPr>
          <a:xfrm>
            <a:off x="749902" y="174952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1037C-74AD-044E-832A-AF8FC7E93D64}"/>
              </a:ext>
            </a:extLst>
          </p:cNvPr>
          <p:cNvSpPr txBox="1"/>
          <p:nvPr/>
        </p:nvSpPr>
        <p:spPr>
          <a:xfrm>
            <a:off x="384368" y="6244682"/>
            <a:ext cx="528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D9B29-1D94-014F-831D-EE5D9A81C027}"/>
              </a:ext>
            </a:extLst>
          </p:cNvPr>
          <p:cNvSpPr txBox="1"/>
          <p:nvPr/>
        </p:nvSpPr>
        <p:spPr>
          <a:xfrm>
            <a:off x="1358874" y="959672"/>
            <a:ext cx="1063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F793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Conceptos generales - Definición: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319F90-45C2-B14E-A86E-97CB24128A82}"/>
              </a:ext>
            </a:extLst>
          </p:cNvPr>
          <p:cNvSpPr/>
          <p:nvPr/>
        </p:nvSpPr>
        <p:spPr>
          <a:xfrm>
            <a:off x="0" y="992459"/>
            <a:ext cx="1206474" cy="334536"/>
          </a:xfrm>
          <a:prstGeom prst="rect">
            <a:avLst/>
          </a:prstGeom>
          <a:solidFill>
            <a:srgbClr val="0F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F92756-5BD3-85A7-5F46-EA3D16395A60}"/>
              </a:ext>
            </a:extLst>
          </p:cNvPr>
          <p:cNvSpPr txBox="1"/>
          <p:nvPr/>
        </p:nvSpPr>
        <p:spPr>
          <a:xfrm>
            <a:off x="384368" y="5998992"/>
            <a:ext cx="106343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https://medium.com/@matematicasdiscretaslibro/cap%C3%ADtulo-11-teoria-de-grafos-3b00228dd81c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33AC013-1A4F-7649-078E-372C53D6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8" y="2310443"/>
            <a:ext cx="11093399" cy="26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2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D74AE-8722-8E4E-9D26-28BF8BC3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23371" y="-4179418"/>
            <a:ext cx="111513" cy="8470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1FF4B-1961-EC48-A12F-76E0465AA440}"/>
              </a:ext>
            </a:extLst>
          </p:cNvPr>
          <p:cNvSpPr/>
          <p:nvPr/>
        </p:nvSpPr>
        <p:spPr>
          <a:xfrm>
            <a:off x="597502" y="173428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6FBEB-DCB8-AB4A-B8F8-B0C7DC1529D7}"/>
              </a:ext>
            </a:extLst>
          </p:cNvPr>
          <p:cNvSpPr/>
          <p:nvPr/>
        </p:nvSpPr>
        <p:spPr>
          <a:xfrm>
            <a:off x="749902" y="174952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1037C-74AD-044E-832A-AF8FC7E93D64}"/>
              </a:ext>
            </a:extLst>
          </p:cNvPr>
          <p:cNvSpPr txBox="1"/>
          <p:nvPr/>
        </p:nvSpPr>
        <p:spPr>
          <a:xfrm>
            <a:off x="384368" y="6244682"/>
            <a:ext cx="528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D9B29-1D94-014F-831D-EE5D9A81C027}"/>
              </a:ext>
            </a:extLst>
          </p:cNvPr>
          <p:cNvSpPr txBox="1"/>
          <p:nvPr/>
        </p:nvSpPr>
        <p:spPr>
          <a:xfrm>
            <a:off x="1358874" y="959672"/>
            <a:ext cx="1063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F793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Conceptos generales - Definición: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319F90-45C2-B14E-A86E-97CB24128A82}"/>
              </a:ext>
            </a:extLst>
          </p:cNvPr>
          <p:cNvSpPr/>
          <p:nvPr/>
        </p:nvSpPr>
        <p:spPr>
          <a:xfrm>
            <a:off x="0" y="992459"/>
            <a:ext cx="1206474" cy="334536"/>
          </a:xfrm>
          <a:prstGeom prst="rect">
            <a:avLst/>
          </a:prstGeom>
          <a:solidFill>
            <a:srgbClr val="0F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F92756-5BD3-85A7-5F46-EA3D16395A60}"/>
              </a:ext>
            </a:extLst>
          </p:cNvPr>
          <p:cNvSpPr txBox="1"/>
          <p:nvPr/>
        </p:nvSpPr>
        <p:spPr>
          <a:xfrm>
            <a:off x="384368" y="5998992"/>
            <a:ext cx="106343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https://medium.com/@matematicasdiscretaslibro/cap%C3%ADtulo-11-teoria-de-grafos-3b00228dd81c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29ED93-231A-339F-CC15-87F73E2AE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1"/>
          <a:stretch/>
        </p:blipFill>
        <p:spPr bwMode="auto">
          <a:xfrm>
            <a:off x="648753" y="2008803"/>
            <a:ext cx="5734050" cy="120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5F27127-CDC0-9B7B-B879-B1A715A59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 bwMode="auto">
          <a:xfrm>
            <a:off x="7068606" y="1612507"/>
            <a:ext cx="3950105" cy="15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9BFB120-806B-BCDB-E30F-F7F5BC700F2D}"/>
              </a:ext>
            </a:extLst>
          </p:cNvPr>
          <p:cNvSpPr txBox="1"/>
          <p:nvPr/>
        </p:nvSpPr>
        <p:spPr>
          <a:xfrm>
            <a:off x="7847463" y="34290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c)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4A9691-E115-1ADC-DD47-149AFE5C16CC}"/>
              </a:ext>
            </a:extLst>
          </p:cNvPr>
          <p:cNvSpPr txBox="1"/>
          <p:nvPr/>
        </p:nvSpPr>
        <p:spPr>
          <a:xfrm>
            <a:off x="9896902" y="336337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33182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D74AE-8722-8E4E-9D26-28BF8BC3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23371" y="-4179418"/>
            <a:ext cx="111513" cy="8470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1FF4B-1961-EC48-A12F-76E0465AA440}"/>
              </a:ext>
            </a:extLst>
          </p:cNvPr>
          <p:cNvSpPr/>
          <p:nvPr/>
        </p:nvSpPr>
        <p:spPr>
          <a:xfrm>
            <a:off x="597502" y="173428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6FBEB-DCB8-AB4A-B8F8-B0C7DC1529D7}"/>
              </a:ext>
            </a:extLst>
          </p:cNvPr>
          <p:cNvSpPr/>
          <p:nvPr/>
        </p:nvSpPr>
        <p:spPr>
          <a:xfrm>
            <a:off x="749902" y="174952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1037C-74AD-044E-832A-AF8FC7E93D64}"/>
              </a:ext>
            </a:extLst>
          </p:cNvPr>
          <p:cNvSpPr txBox="1"/>
          <p:nvPr/>
        </p:nvSpPr>
        <p:spPr>
          <a:xfrm>
            <a:off x="384368" y="6244682"/>
            <a:ext cx="528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D9B29-1D94-014F-831D-EE5D9A81C027}"/>
              </a:ext>
            </a:extLst>
          </p:cNvPr>
          <p:cNvSpPr txBox="1"/>
          <p:nvPr/>
        </p:nvSpPr>
        <p:spPr>
          <a:xfrm>
            <a:off x="1358874" y="959672"/>
            <a:ext cx="1063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F793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Conceptos generales - Definición: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319F90-45C2-B14E-A86E-97CB24128A82}"/>
              </a:ext>
            </a:extLst>
          </p:cNvPr>
          <p:cNvSpPr/>
          <p:nvPr/>
        </p:nvSpPr>
        <p:spPr>
          <a:xfrm>
            <a:off x="0" y="992459"/>
            <a:ext cx="1206474" cy="334536"/>
          </a:xfrm>
          <a:prstGeom prst="rect">
            <a:avLst/>
          </a:prstGeom>
          <a:solidFill>
            <a:srgbClr val="0F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F92756-5BD3-85A7-5F46-EA3D16395A60}"/>
              </a:ext>
            </a:extLst>
          </p:cNvPr>
          <p:cNvSpPr txBox="1"/>
          <p:nvPr/>
        </p:nvSpPr>
        <p:spPr>
          <a:xfrm>
            <a:off x="384368" y="5998992"/>
            <a:ext cx="106343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https://medium.com/@matematicasdiscretaslibro/cap%C3%ADtulo-11-teoria-de-grafos-3b00228dd81c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E101BD-B2C4-B489-666B-FBA7D4ED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78" y="2674713"/>
            <a:ext cx="18192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395E1A5-D045-1D44-2526-2DF7C6EA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97" y="2974537"/>
            <a:ext cx="23145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05795C6-B1B4-4E74-1F84-17A65FF66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449" y="3145987"/>
            <a:ext cx="7143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8ACFB9E-A36E-93E9-B6B4-0FAD17DC8C19}"/>
              </a:ext>
            </a:extLst>
          </p:cNvPr>
          <p:cNvSpPr txBox="1"/>
          <p:nvPr/>
        </p:nvSpPr>
        <p:spPr>
          <a:xfrm>
            <a:off x="5280199" y="1726268"/>
            <a:ext cx="163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Tipos de aristas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B13C53-448B-57D1-481B-4F248A80A15B}"/>
              </a:ext>
            </a:extLst>
          </p:cNvPr>
          <p:cNvSpPr txBox="1"/>
          <p:nvPr/>
        </p:nvSpPr>
        <p:spPr>
          <a:xfrm>
            <a:off x="2112352" y="4062310"/>
            <a:ext cx="131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Adyacentes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45BB95-C114-1F7B-9283-E60F366B8BAE}"/>
              </a:ext>
            </a:extLst>
          </p:cNvPr>
          <p:cNvSpPr txBox="1"/>
          <p:nvPr/>
        </p:nvSpPr>
        <p:spPr>
          <a:xfrm>
            <a:off x="5280199" y="4062310"/>
            <a:ext cx="101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Paralelas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61FD0F-5628-D373-5EA7-630867B01D47}"/>
              </a:ext>
            </a:extLst>
          </p:cNvPr>
          <p:cNvSpPr txBox="1"/>
          <p:nvPr/>
        </p:nvSpPr>
        <p:spPr>
          <a:xfrm>
            <a:off x="8757356" y="4060704"/>
            <a:ext cx="60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Lazo</a:t>
            </a:r>
          </a:p>
        </p:txBody>
      </p:sp>
    </p:spTree>
    <p:extLst>
      <p:ext uri="{BB962C8B-B14F-4D97-AF65-F5344CB8AC3E}">
        <p14:creationId xmlns:p14="http://schemas.microsoft.com/office/powerpoint/2010/main" val="314573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D74AE-8722-8E4E-9D26-28BF8BC3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23371" y="-4179418"/>
            <a:ext cx="111513" cy="8470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1FF4B-1961-EC48-A12F-76E0465AA440}"/>
              </a:ext>
            </a:extLst>
          </p:cNvPr>
          <p:cNvSpPr/>
          <p:nvPr/>
        </p:nvSpPr>
        <p:spPr>
          <a:xfrm>
            <a:off x="597502" y="173428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6FBEB-DCB8-AB4A-B8F8-B0C7DC1529D7}"/>
              </a:ext>
            </a:extLst>
          </p:cNvPr>
          <p:cNvSpPr/>
          <p:nvPr/>
        </p:nvSpPr>
        <p:spPr>
          <a:xfrm>
            <a:off x="749902" y="174952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1037C-74AD-044E-832A-AF8FC7E93D64}"/>
              </a:ext>
            </a:extLst>
          </p:cNvPr>
          <p:cNvSpPr txBox="1"/>
          <p:nvPr/>
        </p:nvSpPr>
        <p:spPr>
          <a:xfrm>
            <a:off x="384368" y="6244682"/>
            <a:ext cx="528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D9B29-1D94-014F-831D-EE5D9A81C027}"/>
              </a:ext>
            </a:extLst>
          </p:cNvPr>
          <p:cNvSpPr txBox="1"/>
          <p:nvPr/>
        </p:nvSpPr>
        <p:spPr>
          <a:xfrm>
            <a:off x="1358874" y="959672"/>
            <a:ext cx="1063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F793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Conceptos generales - Definición: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319F90-45C2-B14E-A86E-97CB24128A82}"/>
              </a:ext>
            </a:extLst>
          </p:cNvPr>
          <p:cNvSpPr/>
          <p:nvPr/>
        </p:nvSpPr>
        <p:spPr>
          <a:xfrm>
            <a:off x="0" y="992459"/>
            <a:ext cx="1206474" cy="334536"/>
          </a:xfrm>
          <a:prstGeom prst="rect">
            <a:avLst/>
          </a:prstGeom>
          <a:solidFill>
            <a:srgbClr val="0F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F92756-5BD3-85A7-5F46-EA3D16395A60}"/>
              </a:ext>
            </a:extLst>
          </p:cNvPr>
          <p:cNvSpPr txBox="1"/>
          <p:nvPr/>
        </p:nvSpPr>
        <p:spPr>
          <a:xfrm>
            <a:off x="384368" y="5998992"/>
            <a:ext cx="106343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https://medium.com/@matematicasdiscretaslibro/cap%C3%ADtulo-11-teoria-de-grafos-3b00228dd81c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ACFB9E-A36E-93E9-B6B4-0FAD17DC8C19}"/>
              </a:ext>
            </a:extLst>
          </p:cNvPr>
          <p:cNvSpPr txBox="1"/>
          <p:nvPr/>
        </p:nvSpPr>
        <p:spPr>
          <a:xfrm>
            <a:off x="4919474" y="1726268"/>
            <a:ext cx="175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Tipos de vértices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B13C53-448B-57D1-481B-4F248A80A15B}"/>
              </a:ext>
            </a:extLst>
          </p:cNvPr>
          <p:cNvSpPr txBox="1"/>
          <p:nvPr/>
        </p:nvSpPr>
        <p:spPr>
          <a:xfrm>
            <a:off x="1033086" y="4267406"/>
            <a:ext cx="1277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0" i="0" dirty="0">
                <a:solidFill>
                  <a:srgbClr val="222222"/>
                </a:solidFill>
                <a:effectLst/>
                <a:latin typeface="Helvetica Neue"/>
              </a:rPr>
              <a:t>Vértice  Aislado</a:t>
            </a:r>
            <a:r>
              <a:rPr lang="es-CO" sz="1200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45BB95-C114-1F7B-9283-E60F366B8BAE}"/>
              </a:ext>
            </a:extLst>
          </p:cNvPr>
          <p:cNvSpPr txBox="1"/>
          <p:nvPr/>
        </p:nvSpPr>
        <p:spPr>
          <a:xfrm>
            <a:off x="5074584" y="3612615"/>
            <a:ext cx="1394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0" i="0" dirty="0">
                <a:solidFill>
                  <a:srgbClr val="222222"/>
                </a:solidFill>
                <a:effectLst/>
                <a:latin typeface="Helvetica Neue"/>
              </a:rPr>
              <a:t>Vértice Pendiente</a:t>
            </a:r>
            <a:endParaRPr lang="es-CO" sz="1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3C4ACA-B3FF-677E-953B-D9B8A5B9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1" y="2435155"/>
            <a:ext cx="3048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E7EF2F8-9824-E1BE-FC5A-17EC30E7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34" y="2961276"/>
            <a:ext cx="21812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8ACE661-B36B-ED9A-C237-25606D43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31" y="2285341"/>
            <a:ext cx="25717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17039E-CD5B-646F-84AD-43E4D3ADD8E4}"/>
              </a:ext>
            </a:extLst>
          </p:cNvPr>
          <p:cNvSpPr txBox="1"/>
          <p:nvPr/>
        </p:nvSpPr>
        <p:spPr>
          <a:xfrm>
            <a:off x="9586173" y="426285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0" i="0" dirty="0">
                <a:solidFill>
                  <a:srgbClr val="222222"/>
                </a:solidFill>
                <a:effectLst/>
                <a:latin typeface="Helvetica Neue"/>
              </a:rPr>
              <a:t>Cruce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47089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D74AE-8722-8E4E-9D26-28BF8BC3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23371" y="-4179418"/>
            <a:ext cx="111513" cy="8470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1FF4B-1961-EC48-A12F-76E0465AA440}"/>
              </a:ext>
            </a:extLst>
          </p:cNvPr>
          <p:cNvSpPr/>
          <p:nvPr/>
        </p:nvSpPr>
        <p:spPr>
          <a:xfrm>
            <a:off x="597502" y="173428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6FBEB-DCB8-AB4A-B8F8-B0C7DC1529D7}"/>
              </a:ext>
            </a:extLst>
          </p:cNvPr>
          <p:cNvSpPr/>
          <p:nvPr/>
        </p:nvSpPr>
        <p:spPr>
          <a:xfrm>
            <a:off x="749902" y="174952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1037C-74AD-044E-832A-AF8FC7E93D64}"/>
              </a:ext>
            </a:extLst>
          </p:cNvPr>
          <p:cNvSpPr txBox="1"/>
          <p:nvPr/>
        </p:nvSpPr>
        <p:spPr>
          <a:xfrm>
            <a:off x="384368" y="6244682"/>
            <a:ext cx="528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D9B29-1D94-014F-831D-EE5D9A81C027}"/>
              </a:ext>
            </a:extLst>
          </p:cNvPr>
          <p:cNvSpPr txBox="1"/>
          <p:nvPr/>
        </p:nvSpPr>
        <p:spPr>
          <a:xfrm>
            <a:off x="1358874" y="959672"/>
            <a:ext cx="1063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F793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Conceptos generales - Definición: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319F90-45C2-B14E-A86E-97CB24128A82}"/>
              </a:ext>
            </a:extLst>
          </p:cNvPr>
          <p:cNvSpPr/>
          <p:nvPr/>
        </p:nvSpPr>
        <p:spPr>
          <a:xfrm>
            <a:off x="0" y="992459"/>
            <a:ext cx="1206474" cy="334536"/>
          </a:xfrm>
          <a:prstGeom prst="rect">
            <a:avLst/>
          </a:prstGeom>
          <a:solidFill>
            <a:srgbClr val="0F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A58A28C-D5CE-DC8D-2CDB-B1C38FAE2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10" y="1456824"/>
            <a:ext cx="5273909" cy="5273909"/>
          </a:xfrm>
          <a:prstGeom prst="rect">
            <a:avLst/>
          </a:prstGeom>
        </p:spPr>
      </p:pic>
      <p:pic>
        <p:nvPicPr>
          <p:cNvPr id="16" name="Imagen 1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0111E5A2-9C98-514C-CC84-B08163450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817" y="1584091"/>
            <a:ext cx="5029200" cy="50292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B6EF32-C08A-E036-A298-697BA16466BA}"/>
              </a:ext>
            </a:extLst>
          </p:cNvPr>
          <p:cNvSpPr txBox="1"/>
          <p:nvPr/>
        </p:nvSpPr>
        <p:spPr>
          <a:xfrm>
            <a:off x="1858621" y="1381558"/>
            <a:ext cx="235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Grafo antes elecciones </a:t>
            </a:r>
            <a:endParaRPr lang="es-CO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54A7E06-56D1-ADDF-B1EF-B741CB4A460A}"/>
              </a:ext>
            </a:extLst>
          </p:cNvPr>
          <p:cNvSpPr txBox="1"/>
          <p:nvPr/>
        </p:nvSpPr>
        <p:spPr>
          <a:xfrm>
            <a:off x="7771229" y="1375837"/>
            <a:ext cx="267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Grafo después elecciones </a:t>
            </a:r>
            <a:endParaRPr lang="es-CO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7067CEB-8914-881C-A2C3-453AA5840E8E}"/>
              </a:ext>
            </a:extLst>
          </p:cNvPr>
          <p:cNvCxnSpPr>
            <a:cxnSpLocks/>
          </p:cNvCxnSpPr>
          <p:nvPr/>
        </p:nvCxnSpPr>
        <p:spPr>
          <a:xfrm flipH="1">
            <a:off x="659958" y="2162755"/>
            <a:ext cx="5494352" cy="3111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6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D74AE-8722-8E4E-9D26-28BF8BC3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23371" y="-4179418"/>
            <a:ext cx="111513" cy="8470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1FF4B-1961-EC48-A12F-76E0465AA440}"/>
              </a:ext>
            </a:extLst>
          </p:cNvPr>
          <p:cNvSpPr/>
          <p:nvPr/>
        </p:nvSpPr>
        <p:spPr>
          <a:xfrm>
            <a:off x="597502" y="173428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6FBEB-DCB8-AB4A-B8F8-B0C7DC1529D7}"/>
              </a:ext>
            </a:extLst>
          </p:cNvPr>
          <p:cNvSpPr/>
          <p:nvPr/>
        </p:nvSpPr>
        <p:spPr>
          <a:xfrm>
            <a:off x="749902" y="17495206"/>
            <a:ext cx="60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1037C-74AD-044E-832A-AF8FC7E93D64}"/>
              </a:ext>
            </a:extLst>
          </p:cNvPr>
          <p:cNvSpPr txBox="1"/>
          <p:nvPr/>
        </p:nvSpPr>
        <p:spPr>
          <a:xfrm>
            <a:off x="384368" y="6244682"/>
            <a:ext cx="528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D9B29-1D94-014F-831D-EE5D9A81C027}"/>
              </a:ext>
            </a:extLst>
          </p:cNvPr>
          <p:cNvSpPr txBox="1"/>
          <p:nvPr/>
        </p:nvSpPr>
        <p:spPr>
          <a:xfrm>
            <a:off x="1358874" y="959672"/>
            <a:ext cx="1063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F793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Conceptos generales - Ejemplo: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319F90-45C2-B14E-A86E-97CB24128A82}"/>
              </a:ext>
            </a:extLst>
          </p:cNvPr>
          <p:cNvSpPr/>
          <p:nvPr/>
        </p:nvSpPr>
        <p:spPr>
          <a:xfrm>
            <a:off x="0" y="992459"/>
            <a:ext cx="1206474" cy="334536"/>
          </a:xfrm>
          <a:prstGeom prst="rect">
            <a:avLst/>
          </a:prstGeom>
          <a:solidFill>
            <a:srgbClr val="0F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6F2CD3-A10C-2677-D0DD-38925A7A9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84" b="8583"/>
          <a:stretch/>
        </p:blipFill>
        <p:spPr>
          <a:xfrm>
            <a:off x="648753" y="1923487"/>
            <a:ext cx="10467639" cy="392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2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10508</TotalTime>
  <Words>343</Words>
  <Application>Microsoft Office PowerPoint</Application>
  <PresentationFormat>Panorámica</PresentationFormat>
  <Paragraphs>120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Helvetica Neue</vt:lpstr>
      <vt:lpstr>source-serif-pro</vt:lpstr>
      <vt:lpstr>Work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Rueda Álvarez</dc:creator>
  <cp:lastModifiedBy>yesid ramirez</cp:lastModifiedBy>
  <cp:revision>104</cp:revision>
  <dcterms:created xsi:type="dcterms:W3CDTF">2020-10-19T20:13:51Z</dcterms:created>
  <dcterms:modified xsi:type="dcterms:W3CDTF">2023-07-05T17:03:18Z</dcterms:modified>
</cp:coreProperties>
</file>