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  <p:sldMasterId id="2147483701" r:id="rId2"/>
  </p:sldMasterIdLst>
  <p:notesMasterIdLst>
    <p:notesMasterId r:id="rId21"/>
  </p:notesMasterIdLst>
  <p:sldIdLst>
    <p:sldId id="271" r:id="rId3"/>
    <p:sldId id="274" r:id="rId4"/>
    <p:sldId id="275" r:id="rId5"/>
    <p:sldId id="276" r:id="rId6"/>
    <p:sldId id="277" r:id="rId7"/>
    <p:sldId id="278" r:id="rId8"/>
    <p:sldId id="279" r:id="rId9"/>
    <p:sldId id="281" r:id="rId10"/>
    <p:sldId id="283" r:id="rId11"/>
    <p:sldId id="282" r:id="rId12"/>
    <p:sldId id="291" r:id="rId13"/>
    <p:sldId id="292" r:id="rId14"/>
    <p:sldId id="280" r:id="rId15"/>
    <p:sldId id="290" r:id="rId16"/>
    <p:sldId id="289" r:id="rId17"/>
    <p:sldId id="285" r:id="rId18"/>
    <p:sldId id="284" r:id="rId19"/>
    <p:sldId id="273" r:id="rId20"/>
  </p:sldIdLst>
  <p:sldSz cx="9144000" cy="5143500" type="screen16x9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18">
          <p15:clr>
            <a:srgbClr val="A4A3A4"/>
          </p15:clr>
        </p15:guide>
        <p15:guide id="2" pos="287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Estilo temático 1 - Énfasis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Estilo temático 1 - Énfasis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8FD4443E-F989-4FC4-A0C8-D5A2AF1F390B}" styleName="Estilo oscuro 1 - Énfasis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111" autoAdjust="0"/>
    <p:restoredTop sz="92400" autoAdjust="0"/>
  </p:normalViewPr>
  <p:slideViewPr>
    <p:cSldViewPr>
      <p:cViewPr varScale="1">
        <p:scale>
          <a:sx n="83" d="100"/>
          <a:sy n="83" d="100"/>
        </p:scale>
        <p:origin x="1128" y="84"/>
      </p:cViewPr>
      <p:guideLst>
        <p:guide orient="horz" pos="1618"/>
        <p:guide pos="287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7BD82D-93ED-4ADA-92D3-874B5C7344A8}" type="datetimeFigureOut">
              <a:rPr lang="en-US" smtClean="0"/>
              <a:t>7/12/2023</a:t>
            </a:fld>
            <a:endParaRPr lang="en-U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5844BB-AFEA-4633-938C-E73995586E5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4711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/>
              <a:t>https://aws.amazon.com/es/what-is/data-visualization/</a:t>
            </a:r>
          </a:p>
          <a:p>
            <a:r>
              <a:rPr lang="es-MX" dirty="0"/>
              <a:t>Ejemplo De la tabla de Excel a la visualización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5844BB-AFEA-4633-938C-E73995586E5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0545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b="1" dirty="0"/>
              <a:t>Poner ejemplo realizado por mí de un histograma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5844BB-AFEA-4633-938C-E73995586E5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9395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sz="1200" dirty="0"/>
              <a:t>POWER BI</a:t>
            </a:r>
          </a:p>
          <a:p>
            <a:r>
              <a:rPr lang="es-CO" sz="1200" dirty="0"/>
              <a:t>GOOGLE DATA STUDIO (LOOKER STUDIO)</a:t>
            </a:r>
          </a:p>
          <a:p>
            <a:r>
              <a:rPr lang="es-CO" sz="1200" dirty="0" err="1"/>
              <a:t>Flourish</a:t>
            </a:r>
            <a:endParaRPr lang="es-CO" sz="1200" dirty="0"/>
          </a:p>
          <a:p>
            <a:r>
              <a:rPr lang="es-CO" sz="1200" dirty="0" err="1"/>
              <a:t>Tableau</a:t>
            </a:r>
            <a:endParaRPr lang="es-CO" sz="1200" dirty="0"/>
          </a:p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5844BB-AFEA-4633-938C-E73995586E5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6311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/>
              <a:t>https://historia.nationalgeographic.com.es/a/florence-nightingale-heroina-hospitales_14173</a:t>
            </a:r>
          </a:p>
          <a:p>
            <a:r>
              <a:rPr lang="es-MX" dirty="0"/>
              <a:t>Relación con gráficos del COVID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5844BB-AFEA-4633-938C-E73995586E5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4546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5844BB-AFEA-4633-938C-E73995586E5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3987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/>
              <a:t>https://clauswilke.com/dataviz/aesthetic-mapping.html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5844BB-AFEA-4633-938C-E73995586E5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6304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  <a:p>
            <a:r>
              <a:rPr lang="es-MX" dirty="0"/>
              <a:t>Hablar del sistema de coordenadas y ejes. Y mostrar el ejemplo de </a:t>
            </a:r>
            <a:r>
              <a:rPr lang="es-MX" dirty="0" err="1"/>
              <a:t>power</a:t>
            </a:r>
            <a:r>
              <a:rPr lang="es-MX" dirty="0"/>
              <a:t> BI sobre escala.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5844BB-AFEA-4633-938C-E73995586E5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814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/>
              <a:t>https://datavizcatalogue.com/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5844BB-AFEA-4633-938C-E73995586E5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9791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/>
              <a:t>https://datavizcatalogue.com/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5844BB-AFEA-4633-938C-E73995586E5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1337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b="1" dirty="0"/>
              <a:t>Poner ejemplo realizado por mí de un histograma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5844BB-AFEA-4633-938C-E73995586E5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7145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b="1" dirty="0"/>
              <a:t>https://app.flourish.studio/visualisation/14413210/edit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5844BB-AFEA-4633-938C-E73995586E5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4654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4FFB1-FB20-4D95-81A3-286CD864E488}" type="datetimeFigureOut">
              <a:rPr lang="es-CO" smtClean="0"/>
              <a:t>12/07/2023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51216-DC90-475E-8C48-99F58672ABC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867773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4FFB1-FB20-4D95-81A3-286CD864E488}" type="datetimeFigureOut">
              <a:rPr lang="es-CO" smtClean="0"/>
              <a:t>12/07/2023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51216-DC90-475E-8C48-99F58672ABC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149265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4FFB1-FB20-4D95-81A3-286CD864E488}" type="datetimeFigureOut">
              <a:rPr lang="es-CO" smtClean="0"/>
              <a:t>12/07/2023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51216-DC90-475E-8C48-99F58672ABC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995490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64FFC-434B-4165-8806-6F086B32DDE0}" type="datetimeFigureOut">
              <a:rPr lang="es-CO" smtClean="0"/>
              <a:t>12/07/2023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1787E-1A51-4B42-846B-F14ECCABA37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946569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64FFC-434B-4165-8806-6F086B32DDE0}" type="datetimeFigureOut">
              <a:rPr lang="es-CO" smtClean="0"/>
              <a:t>12/07/2023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1787E-1A51-4B42-846B-F14ECCABA37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479417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64FFC-434B-4165-8806-6F086B32DDE0}" type="datetimeFigureOut">
              <a:rPr lang="es-CO" smtClean="0"/>
              <a:t>12/07/2023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1787E-1A51-4B42-846B-F14ECCABA37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34555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64FFC-434B-4165-8806-6F086B32DDE0}" type="datetimeFigureOut">
              <a:rPr lang="es-CO" smtClean="0"/>
              <a:t>12/07/2023</a:t>
            </a:fld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1787E-1A51-4B42-846B-F14ECCABA37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769520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64FFC-434B-4165-8806-6F086B32DDE0}" type="datetimeFigureOut">
              <a:rPr lang="es-CO" smtClean="0"/>
              <a:t>12/07/2023</a:t>
            </a:fld>
            <a:endParaRPr lang="es-CO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1787E-1A51-4B42-846B-F14ECCABA37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897516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64FFC-434B-4165-8806-6F086B32DDE0}" type="datetimeFigureOut">
              <a:rPr lang="es-CO" smtClean="0"/>
              <a:t>12/07/2023</a:t>
            </a:fld>
            <a:endParaRPr lang="es-CO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1787E-1A51-4B42-846B-F14ECCABA37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257183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64FFC-434B-4165-8806-6F086B32DDE0}" type="datetimeFigureOut">
              <a:rPr lang="es-CO" smtClean="0"/>
              <a:t>12/07/2023</a:t>
            </a:fld>
            <a:endParaRPr lang="es-CO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1787E-1A51-4B42-846B-F14ECCABA37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735514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64FFC-434B-4165-8806-6F086B32DDE0}" type="datetimeFigureOut">
              <a:rPr lang="es-CO" smtClean="0"/>
              <a:t>12/07/2023</a:t>
            </a:fld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1787E-1A51-4B42-846B-F14ECCABA37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6004756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4FFB1-FB20-4D95-81A3-286CD864E488}" type="datetimeFigureOut">
              <a:rPr lang="es-CO" smtClean="0"/>
              <a:t>12/07/2023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51216-DC90-475E-8C48-99F58672ABC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752548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64FFC-434B-4165-8806-6F086B32DDE0}" type="datetimeFigureOut">
              <a:rPr lang="es-CO" smtClean="0"/>
              <a:t>12/07/2023</a:t>
            </a:fld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1787E-1A51-4B42-846B-F14ECCABA37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333324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64FFC-434B-4165-8806-6F086B32DDE0}" type="datetimeFigureOut">
              <a:rPr lang="es-CO" smtClean="0"/>
              <a:t>12/07/2023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1787E-1A51-4B42-846B-F14ECCABA37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0270639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64FFC-434B-4165-8806-6F086B32DDE0}" type="datetimeFigureOut">
              <a:rPr lang="es-CO" smtClean="0"/>
              <a:t>12/07/2023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1787E-1A51-4B42-846B-F14ECCABA37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031885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4FFB1-FB20-4D95-81A3-286CD864E488}" type="datetimeFigureOut">
              <a:rPr lang="es-CO" smtClean="0"/>
              <a:t>12/07/2023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51216-DC90-475E-8C48-99F58672ABC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481220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4FFB1-FB20-4D95-81A3-286CD864E488}" type="datetimeFigureOut">
              <a:rPr lang="es-CO" smtClean="0"/>
              <a:t>12/07/2023</a:t>
            </a:fld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51216-DC90-475E-8C48-99F58672ABC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352086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4FFB1-FB20-4D95-81A3-286CD864E488}" type="datetimeFigureOut">
              <a:rPr lang="es-CO" smtClean="0"/>
              <a:t>12/07/2023</a:t>
            </a:fld>
            <a:endParaRPr lang="es-CO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51216-DC90-475E-8C48-99F58672ABC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22815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4FFB1-FB20-4D95-81A3-286CD864E488}" type="datetimeFigureOut">
              <a:rPr lang="es-CO" smtClean="0"/>
              <a:t>12/07/2023</a:t>
            </a:fld>
            <a:endParaRPr lang="es-CO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51216-DC90-475E-8C48-99F58672ABC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452854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4FFB1-FB20-4D95-81A3-286CD864E488}" type="datetimeFigureOut">
              <a:rPr lang="es-CO" smtClean="0"/>
              <a:t>12/07/2023</a:t>
            </a:fld>
            <a:endParaRPr lang="es-CO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51216-DC90-475E-8C48-99F58672ABC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026191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2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4FFB1-FB20-4D95-81A3-286CD864E488}" type="datetimeFigureOut">
              <a:rPr lang="es-CO" smtClean="0"/>
              <a:t>12/07/2023</a:t>
            </a:fld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51216-DC90-475E-8C48-99F58672ABC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832076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4FFB1-FB20-4D95-81A3-286CD864E488}" type="datetimeFigureOut">
              <a:rPr lang="es-CO" smtClean="0"/>
              <a:t>12/07/2023</a:t>
            </a:fld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51216-DC90-475E-8C48-99F58672ABC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042963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44FFB1-FB20-4D95-81A3-286CD864E488}" type="datetimeFigureOut">
              <a:rPr lang="es-CO" smtClean="0"/>
              <a:t>12/07/2023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151216-DC90-475E-8C48-99F58672ABC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71054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164FFC-434B-4165-8806-6F086B32DDE0}" type="datetimeFigureOut">
              <a:rPr lang="es-CO" smtClean="0"/>
              <a:t>12/07/2023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31787E-1A51-4B42-846B-F14ECCABA37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4714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://visual.ly/" TargetMode="External"/><Relationship Id="rId13" Type="http://schemas.openxmlformats.org/officeDocument/2006/relationships/hyperlink" Target="https://www.highcharts.com/" TargetMode="External"/><Relationship Id="rId18" Type="http://schemas.openxmlformats.org/officeDocument/2006/relationships/hyperlink" Target="http://sigmajs.org/" TargetMode="External"/><Relationship Id="rId3" Type="http://schemas.openxmlformats.org/officeDocument/2006/relationships/hyperlink" Target="https://datawrapper.de/" TargetMode="External"/><Relationship Id="rId7" Type="http://schemas.openxmlformats.org/officeDocument/2006/relationships/hyperlink" Target="http://raw.densitydesign.org/" TargetMode="External"/><Relationship Id="rId12" Type="http://schemas.openxmlformats.org/officeDocument/2006/relationships/hyperlink" Target="http://www.fusioncharts.com/" TargetMode="External"/><Relationship Id="rId17" Type="http://schemas.openxmlformats.org/officeDocument/2006/relationships/hyperlink" Target="https://github.com/n3-charts" TargetMode="External"/><Relationship Id="rId2" Type="http://schemas.openxmlformats.org/officeDocument/2006/relationships/hyperlink" Target="https://lookerstudio.google.com/u/0/navigation/reporting" TargetMode="External"/><Relationship Id="rId16" Type="http://schemas.openxmlformats.org/officeDocument/2006/relationships/hyperlink" Target="https://gionkunz.github.io/chartist-js/" TargetMode="External"/><Relationship Id="rId20" Type="http://schemas.openxmlformats.org/officeDocument/2006/relationships/hyperlink" Target="http://processingjs.org/" TargetMode="Externa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plot.ly/" TargetMode="External"/><Relationship Id="rId11" Type="http://schemas.openxmlformats.org/officeDocument/2006/relationships/hyperlink" Target="https://developers.google.com/chart/" TargetMode="External"/><Relationship Id="rId5" Type="http://schemas.openxmlformats.org/officeDocument/2006/relationships/hyperlink" Target="http://d3js.org/" TargetMode="External"/><Relationship Id="rId15" Type="http://schemas.openxmlformats.org/officeDocument/2006/relationships/hyperlink" Target="http://leafletjs.com/" TargetMode="External"/><Relationship Id="rId10" Type="http://schemas.openxmlformats.org/officeDocument/2006/relationships/hyperlink" Target="http://nvd3.org/" TargetMode="External"/><Relationship Id="rId19" Type="http://schemas.openxmlformats.org/officeDocument/2006/relationships/hyperlink" Target="http://polymaps.org/" TargetMode="External"/><Relationship Id="rId4" Type="http://schemas.openxmlformats.org/officeDocument/2006/relationships/hyperlink" Target="https://app.flourish.studio/projects" TargetMode="External"/><Relationship Id="rId9" Type="http://schemas.openxmlformats.org/officeDocument/2006/relationships/hyperlink" Target="http://addepar.github.io/ember-charts/" TargetMode="External"/><Relationship Id="rId14" Type="http://schemas.openxmlformats.org/officeDocument/2006/relationships/hyperlink" Target="http://www.chartjs.org/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4932040" y="1635646"/>
            <a:ext cx="40515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b="1" dirty="0">
                <a:solidFill>
                  <a:srgbClr val="0033CC"/>
                </a:solidFill>
                <a:latin typeface="+mj-lt"/>
              </a:rPr>
              <a:t>Representación Gráfica de los Datos</a:t>
            </a:r>
          </a:p>
        </p:txBody>
      </p:sp>
    </p:spTree>
    <p:extLst>
      <p:ext uri="{BB962C8B-B14F-4D97-AF65-F5344CB8AC3E}">
        <p14:creationId xmlns:p14="http://schemas.microsoft.com/office/powerpoint/2010/main" val="35805894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120252"/>
            <a:ext cx="6275040" cy="795314"/>
          </a:xfrm>
        </p:spPr>
        <p:txBody>
          <a:bodyPr>
            <a:normAutofit/>
          </a:bodyPr>
          <a:lstStyle/>
          <a:p>
            <a:r>
              <a:rPr lang="es-MX" sz="3200" b="1" dirty="0"/>
              <a:t>HISTOGRAMA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746CE932-DDAA-867E-1926-4C55A88454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875" y="1059582"/>
            <a:ext cx="6273705" cy="3810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5651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120252"/>
            <a:ext cx="6275040" cy="857250"/>
          </a:xfrm>
        </p:spPr>
        <p:txBody>
          <a:bodyPr>
            <a:normAutofit/>
          </a:bodyPr>
          <a:lstStyle/>
          <a:p>
            <a:r>
              <a:rPr lang="es-MX" sz="3200" b="1" dirty="0"/>
              <a:t>TREE MAP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C04B34B-95DF-0C39-1DCB-73074487A3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4720" y="1139246"/>
            <a:ext cx="5225752" cy="345476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44D81B12-0AA9-31F0-947B-0547D818E2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568" y="1826225"/>
            <a:ext cx="2674194" cy="2080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3124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120252"/>
            <a:ext cx="6275040" cy="857250"/>
          </a:xfrm>
        </p:spPr>
        <p:txBody>
          <a:bodyPr>
            <a:normAutofit/>
          </a:bodyPr>
          <a:lstStyle/>
          <a:p>
            <a:r>
              <a:rPr lang="es-MX" sz="3200" b="1" dirty="0"/>
              <a:t>SERIES DE TIEMPO</a:t>
            </a:r>
          </a:p>
        </p:txBody>
      </p:sp>
    </p:spTree>
    <p:extLst>
      <p:ext uri="{BB962C8B-B14F-4D97-AF65-F5344CB8AC3E}">
        <p14:creationId xmlns:p14="http://schemas.microsoft.com/office/powerpoint/2010/main" val="13575049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05978"/>
            <a:ext cx="6275040" cy="637580"/>
          </a:xfrm>
        </p:spPr>
        <p:txBody>
          <a:bodyPr>
            <a:normAutofit/>
          </a:bodyPr>
          <a:lstStyle/>
          <a:p>
            <a:r>
              <a:rPr lang="es-MX" sz="3200" b="1" dirty="0"/>
              <a:t>MAPAS</a:t>
            </a:r>
          </a:p>
        </p:txBody>
      </p:sp>
      <p:pic>
        <p:nvPicPr>
          <p:cNvPr id="4" name="Imagen 3" descr="Mapa&#10;&#10;Descripción generada automáticamente">
            <a:extLst>
              <a:ext uri="{FF2B5EF4-FFF2-40B4-BE49-F238E27FC236}">
                <a16:creationId xmlns:a16="http://schemas.microsoft.com/office/drawing/2014/main" id="{D8A668A0-D5D2-52EE-E3A5-E748087737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859753"/>
            <a:ext cx="2933025" cy="4190416"/>
          </a:xfrm>
          <a:prstGeom prst="rect">
            <a:avLst/>
          </a:prstGeom>
        </p:spPr>
      </p:pic>
      <p:pic>
        <p:nvPicPr>
          <p:cNvPr id="5" name="Imagen 4" descr="Mapa&#10;&#10;Descripción generada automáticamente">
            <a:extLst>
              <a:ext uri="{FF2B5EF4-FFF2-40B4-BE49-F238E27FC236}">
                <a16:creationId xmlns:a16="http://schemas.microsoft.com/office/drawing/2014/main" id="{6B6FC890-A681-FFD6-5291-2D986090C6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9215" y="840498"/>
            <a:ext cx="2933025" cy="4190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3873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4" name="Picture 8" descr="PowerBI estrena nueva imagen e icono - Microsofters">
            <a:extLst>
              <a:ext uri="{FF2B5EF4-FFF2-40B4-BE49-F238E27FC236}">
                <a16:creationId xmlns:a16="http://schemas.microsoft.com/office/drawing/2014/main" id="{B102B3C9-2769-2B15-BA7A-363F0DE9BD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09" r="15254"/>
          <a:stretch/>
        </p:blipFill>
        <p:spPr bwMode="auto">
          <a:xfrm>
            <a:off x="4297316" y="1999497"/>
            <a:ext cx="937054" cy="1013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0420"/>
            <a:ext cx="6275040" cy="857250"/>
          </a:xfrm>
        </p:spPr>
        <p:txBody>
          <a:bodyPr>
            <a:noAutofit/>
          </a:bodyPr>
          <a:lstStyle/>
          <a:p>
            <a:r>
              <a:rPr lang="es-MX" sz="3200" b="1" dirty="0"/>
              <a:t>DATA VIZ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025C81C-1794-4635-84EF-AFDCB28B9F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568" y="1316029"/>
            <a:ext cx="7776864" cy="3394075"/>
          </a:xfrm>
        </p:spPr>
        <p:txBody>
          <a:bodyPr>
            <a:normAutofit/>
          </a:bodyPr>
          <a:lstStyle/>
          <a:p>
            <a:r>
              <a:rPr lang="es-CO" dirty="0"/>
              <a:t>EXCEL</a:t>
            </a:r>
          </a:p>
          <a:p>
            <a:r>
              <a:rPr lang="es-CO" dirty="0"/>
              <a:t>POWER BI </a:t>
            </a:r>
          </a:p>
          <a:p>
            <a:r>
              <a:rPr lang="es-CO" dirty="0"/>
              <a:t>QLICK</a:t>
            </a:r>
          </a:p>
          <a:p>
            <a:r>
              <a:rPr lang="es-CO" dirty="0"/>
              <a:t>TABLEAU</a:t>
            </a:r>
          </a:p>
          <a:p>
            <a:r>
              <a:rPr lang="es-CO" dirty="0"/>
              <a:t>R</a:t>
            </a:r>
          </a:p>
        </p:txBody>
      </p:sp>
      <p:pic>
        <p:nvPicPr>
          <p:cNvPr id="4098" name="Picture 2" descr="Microsoft Excel - Wikipedia, la enciclopedia libre">
            <a:extLst>
              <a:ext uri="{FF2B5EF4-FFF2-40B4-BE49-F238E27FC236}">
                <a16:creationId xmlns:a16="http://schemas.microsoft.com/office/drawing/2014/main" id="{B83BB516-3874-C427-0CB3-5C3B5948FF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9171" y="2288046"/>
            <a:ext cx="779845" cy="725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>
            <a:extLst>
              <a:ext uri="{FF2B5EF4-FFF2-40B4-BE49-F238E27FC236}">
                <a16:creationId xmlns:a16="http://schemas.microsoft.com/office/drawing/2014/main" id="{D9C61645-3172-5244-AA13-5DA18DF196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7316" y="3219822"/>
            <a:ext cx="2938979" cy="780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Tableau Logo - símbolo, significado logotipo, historia, PNG">
            <a:extLst>
              <a:ext uri="{FF2B5EF4-FFF2-40B4-BE49-F238E27FC236}">
                <a16:creationId xmlns:a16="http://schemas.microsoft.com/office/drawing/2014/main" id="{6863B2CF-1EA9-5BD9-E6B9-D172203ADD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4804" y="1146373"/>
            <a:ext cx="2731572" cy="1347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>
            <a:extLst>
              <a:ext uri="{FF2B5EF4-FFF2-40B4-BE49-F238E27FC236}">
                <a16:creationId xmlns:a16="http://schemas.microsoft.com/office/drawing/2014/main" id="{1F843B88-F6E8-6D86-C053-0C766D4968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327" y="2064491"/>
            <a:ext cx="1216738" cy="910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3005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31995"/>
            <a:ext cx="6275040" cy="857250"/>
          </a:xfrm>
        </p:spPr>
        <p:txBody>
          <a:bodyPr>
            <a:normAutofit/>
          </a:bodyPr>
          <a:lstStyle/>
          <a:p>
            <a:r>
              <a:rPr lang="es-MX" sz="2400" b="1" dirty="0"/>
              <a:t>OTRAS HERRAMIENTAS DE VISUALIZACIÓN A LA MANO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EC8B59D-2567-0951-CB17-8FF6A3BD661E}"/>
              </a:ext>
            </a:extLst>
          </p:cNvPr>
          <p:cNvSpPr txBox="1"/>
          <p:nvPr/>
        </p:nvSpPr>
        <p:spPr>
          <a:xfrm>
            <a:off x="899592" y="954188"/>
            <a:ext cx="8064896" cy="3785652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r>
              <a:rPr lang="es-CO" sz="2000" b="0" i="0" u="none" strike="noStrike" dirty="0" err="1">
                <a:solidFill>
                  <a:srgbClr val="800080"/>
                </a:solidFill>
                <a:effectLst/>
                <a:latin typeface="+mj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Looker</a:t>
            </a:r>
            <a:r>
              <a:rPr lang="es-CO" sz="2000" b="0" i="0" u="none" strike="noStrike" dirty="0">
                <a:effectLst/>
                <a:latin typeface="+mj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Studio</a:t>
            </a:r>
            <a:endParaRPr lang="es-CO" sz="2000" b="0" i="0" u="none" strike="noStrike" dirty="0">
              <a:effectLst/>
              <a:latin typeface="+mj-lt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es-CO" sz="2000" dirty="0" err="1">
                <a:latin typeface="+mj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Flourish</a:t>
            </a:r>
            <a:endParaRPr lang="es-CO" sz="2000" b="1" i="0" dirty="0">
              <a:effectLst/>
              <a:latin typeface="+mj-lt"/>
            </a:endParaRPr>
          </a:p>
          <a:p>
            <a:r>
              <a:rPr lang="es-CO" sz="2000" b="0" i="0" u="none" strike="noStrike" dirty="0">
                <a:effectLst/>
                <a:latin typeface="+mj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D3.js</a:t>
            </a:r>
            <a:endParaRPr lang="es-CO" sz="2000" b="0" i="0" u="none" strike="noStrike" dirty="0">
              <a:solidFill>
                <a:srgbClr val="800080"/>
              </a:solidFill>
              <a:effectLst/>
              <a:latin typeface="+mj-lt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es-CO" sz="2000" b="0" i="0" u="none" strike="noStrike" dirty="0" err="1">
                <a:effectLst/>
                <a:latin typeface="+mj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Datawrapper</a:t>
            </a:r>
            <a:endParaRPr lang="es-CO" sz="2000" b="1" i="0" dirty="0">
              <a:effectLst/>
              <a:latin typeface="+mj-lt"/>
            </a:endParaRPr>
          </a:p>
          <a:p>
            <a:r>
              <a:rPr lang="es-CO" sz="2000" b="0" i="0" u="none" strike="noStrike" dirty="0" err="1">
                <a:effectLst/>
                <a:latin typeface="+mj-l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Plotly</a:t>
            </a:r>
            <a:endParaRPr lang="es-CO" sz="2000" b="1" i="0" dirty="0">
              <a:effectLst/>
              <a:latin typeface="+mj-lt"/>
            </a:endParaRPr>
          </a:p>
          <a:p>
            <a:r>
              <a:rPr lang="es-CO" sz="2000" b="0" i="0" u="none" strike="noStrike" dirty="0">
                <a:effectLst/>
                <a:latin typeface="+mj-lt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RAW</a:t>
            </a:r>
            <a:endParaRPr lang="es-CO" sz="2000" b="1" i="0" dirty="0">
              <a:effectLst/>
              <a:latin typeface="+mj-lt"/>
            </a:endParaRPr>
          </a:p>
          <a:p>
            <a:r>
              <a:rPr lang="es-CO" sz="2000" b="0" i="0" u="none" strike="noStrike" dirty="0">
                <a:effectLst/>
                <a:latin typeface="+mj-lt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Visual.ly</a:t>
            </a:r>
            <a:endParaRPr lang="es-CO" sz="2000" b="1" i="0" dirty="0">
              <a:effectLst/>
              <a:latin typeface="+mj-lt"/>
            </a:endParaRPr>
          </a:p>
          <a:p>
            <a:r>
              <a:rPr lang="es-CO" sz="2000" b="0" i="0" u="none" strike="noStrike" dirty="0" err="1">
                <a:solidFill>
                  <a:srgbClr val="0000FF"/>
                </a:solidFill>
                <a:effectLst/>
                <a:latin typeface="+mj-lt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Ember</a:t>
            </a:r>
            <a:r>
              <a:rPr lang="es-CO" sz="2000" b="0" i="0" u="none" strike="noStrike" dirty="0">
                <a:solidFill>
                  <a:srgbClr val="0000FF"/>
                </a:solidFill>
                <a:effectLst/>
                <a:latin typeface="+mj-lt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s-CO" sz="2000" b="0" i="0" u="none" strike="noStrike" dirty="0">
                <a:effectLst/>
                <a:latin typeface="+mj-lt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Charts</a:t>
            </a:r>
            <a:endParaRPr lang="es-CO" sz="2000" b="1" i="0" dirty="0">
              <a:effectLst/>
              <a:latin typeface="+mj-lt"/>
            </a:endParaRPr>
          </a:p>
          <a:p>
            <a:r>
              <a:rPr lang="es-CO" sz="2000" b="0" i="0" u="none" strike="noStrike" dirty="0">
                <a:effectLst/>
                <a:latin typeface="+mj-lt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NVD3</a:t>
            </a:r>
            <a:endParaRPr lang="es-CO" sz="2000" b="1" i="0" dirty="0">
              <a:effectLst/>
              <a:latin typeface="+mj-lt"/>
            </a:endParaRPr>
          </a:p>
          <a:p>
            <a:r>
              <a:rPr lang="es-CO" sz="2000" b="0" i="0" u="none" strike="noStrike" dirty="0">
                <a:effectLst/>
                <a:latin typeface="+mj-lt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Google Charts</a:t>
            </a:r>
            <a:endParaRPr lang="es-CO" sz="2000" b="1" i="0" dirty="0">
              <a:effectLst/>
              <a:latin typeface="+mj-lt"/>
            </a:endParaRPr>
          </a:p>
          <a:p>
            <a:r>
              <a:rPr lang="es-CO" sz="2000" b="0" i="0" u="none" strike="noStrike" dirty="0" err="1">
                <a:effectLst/>
                <a:latin typeface="+mj-lt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FusionCharts</a:t>
            </a:r>
            <a:endParaRPr lang="es-CO" sz="2000" b="1" i="0" dirty="0">
              <a:effectLst/>
              <a:latin typeface="+mj-lt"/>
            </a:endParaRPr>
          </a:p>
          <a:p>
            <a:r>
              <a:rPr lang="es-CO" sz="2000" b="0" i="0" u="none" strike="noStrike" dirty="0" err="1">
                <a:effectLst/>
                <a:latin typeface="+mj-lt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Highcharts</a:t>
            </a:r>
            <a:endParaRPr lang="es-CO" sz="2000" b="1" i="0" dirty="0">
              <a:effectLst/>
              <a:latin typeface="+mj-lt"/>
            </a:endParaRPr>
          </a:p>
          <a:p>
            <a:r>
              <a:rPr lang="es-CO" sz="2000" b="0" i="0" u="none" strike="noStrike" dirty="0">
                <a:effectLst/>
                <a:latin typeface="+mj-lt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Chart.js</a:t>
            </a:r>
            <a:endParaRPr lang="es-CO" sz="2000" b="1" i="0" dirty="0">
              <a:effectLst/>
              <a:latin typeface="+mj-lt"/>
            </a:endParaRPr>
          </a:p>
          <a:p>
            <a:r>
              <a:rPr lang="es-CO" sz="2000" b="0" i="0" u="none" strike="noStrike" dirty="0" err="1">
                <a:effectLst/>
                <a:latin typeface="+mj-lt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Leaflet</a:t>
            </a:r>
            <a:endParaRPr lang="es-CO" sz="2000" b="1" i="0" dirty="0">
              <a:effectLst/>
              <a:latin typeface="+mj-lt"/>
            </a:endParaRPr>
          </a:p>
          <a:p>
            <a:r>
              <a:rPr lang="es-CO" sz="2000" b="0" i="0" u="none" strike="noStrike" dirty="0">
                <a:effectLst/>
                <a:latin typeface="+mj-lt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Chartist.js</a:t>
            </a:r>
            <a:endParaRPr lang="es-CO" sz="2000" b="1" i="0" dirty="0">
              <a:effectLst/>
              <a:latin typeface="+mj-lt"/>
            </a:endParaRPr>
          </a:p>
          <a:p>
            <a:r>
              <a:rPr lang="es-CO" sz="2000" b="0" i="0" u="none" strike="noStrike" dirty="0">
                <a:effectLst/>
                <a:latin typeface="+mj-lt"/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n3-charts</a:t>
            </a:r>
            <a:endParaRPr lang="es-CO" sz="2000" b="1" i="0" dirty="0">
              <a:effectLst/>
              <a:latin typeface="+mj-lt"/>
            </a:endParaRPr>
          </a:p>
          <a:p>
            <a:r>
              <a:rPr lang="es-CO" sz="2000" b="0" i="0" u="none" strike="noStrike" dirty="0">
                <a:effectLst/>
                <a:latin typeface="+mj-lt"/>
                <a:hlinkClick r:id="rId1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Sigma JS</a:t>
            </a:r>
            <a:endParaRPr lang="es-CO" sz="2000" b="1" i="0" dirty="0">
              <a:effectLst/>
              <a:latin typeface="+mj-lt"/>
            </a:endParaRPr>
          </a:p>
          <a:p>
            <a:r>
              <a:rPr lang="es-CO" sz="2000" b="0" i="0" u="none" strike="noStrike" dirty="0" err="1">
                <a:effectLst/>
                <a:latin typeface="+mj-lt"/>
                <a:hlinkClick r:id="rId1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Polymaps</a:t>
            </a:r>
            <a:endParaRPr lang="es-CO" sz="2000" b="1" i="0" dirty="0">
              <a:effectLst/>
              <a:latin typeface="+mj-lt"/>
            </a:endParaRPr>
          </a:p>
          <a:p>
            <a:r>
              <a:rPr lang="es-CO" sz="2000" b="0" i="0" u="none" strike="noStrike" dirty="0">
                <a:effectLst/>
                <a:latin typeface="+mj-lt"/>
                <a:hlinkClick r:id="rId2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Processing.js</a:t>
            </a:r>
            <a:endParaRPr lang="es-CO" sz="2000" b="0" i="0" u="none" strike="noStrike" dirty="0">
              <a:effectLst/>
              <a:latin typeface="+mj-lt"/>
            </a:endParaRPr>
          </a:p>
          <a:p>
            <a:endParaRPr lang="es-CO" sz="2000" b="1" i="0" dirty="0">
              <a:effectLst/>
              <a:latin typeface="+mj-lt"/>
            </a:endParaRPr>
          </a:p>
          <a:p>
            <a:endParaRPr lang="es-CO" sz="2400" dirty="0"/>
          </a:p>
        </p:txBody>
      </p:sp>
    </p:spTree>
    <p:extLst>
      <p:ext uri="{BB962C8B-B14F-4D97-AF65-F5344CB8AC3E}">
        <p14:creationId xmlns:p14="http://schemas.microsoft.com/office/powerpoint/2010/main" val="17345012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05978"/>
            <a:ext cx="6275040" cy="565572"/>
          </a:xfrm>
        </p:spPr>
        <p:txBody>
          <a:bodyPr>
            <a:normAutofit fontScale="90000"/>
          </a:bodyPr>
          <a:lstStyle/>
          <a:p>
            <a:r>
              <a:rPr lang="es-MX" sz="3200" b="1" dirty="0"/>
              <a:t>INFOGRAFÍA VS DASHBOARD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350E2A7C-B9ED-B0EC-F8E5-5AD6D22542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846753"/>
            <a:ext cx="2808312" cy="4279332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2FAE7716-FCD2-B543-C665-6AC7DE6035E9}"/>
              </a:ext>
            </a:extLst>
          </p:cNvPr>
          <p:cNvSpPr txBox="1"/>
          <p:nvPr/>
        </p:nvSpPr>
        <p:spPr>
          <a:xfrm>
            <a:off x="3923928" y="1006196"/>
            <a:ext cx="4600128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s-MX" dirty="0">
                <a:solidFill>
                  <a:srgbClr val="333333"/>
                </a:solidFill>
                <a:latin typeface="AmazonEmber"/>
              </a:rPr>
              <a:t>Infografía: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s-MX" sz="1600" b="0" i="0" dirty="0">
                <a:solidFill>
                  <a:srgbClr val="333333"/>
                </a:solidFill>
                <a:effectLst/>
                <a:latin typeface="AmazonEmber"/>
              </a:rPr>
              <a:t>Hechas a mano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s-MX" sz="1600" dirty="0">
                <a:solidFill>
                  <a:srgbClr val="333333"/>
                </a:solidFill>
                <a:latin typeface="AmazonEmber"/>
              </a:rPr>
              <a:t>Encajan en un escenario concreto, difícil de reutilizar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s-MX" sz="1600" b="0" i="0" dirty="0">
                <a:solidFill>
                  <a:srgbClr val="333333"/>
                </a:solidFill>
                <a:effectLst/>
                <a:latin typeface="AmazonEmber"/>
              </a:rPr>
              <a:t>Se basan en una menor cantidad de datos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s-MX" sz="1600" dirty="0">
                <a:solidFill>
                  <a:srgbClr val="333333"/>
                </a:solidFill>
                <a:latin typeface="AmazonEmber"/>
              </a:rPr>
              <a:t>Estéticamente son excelentes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s-MX" sz="1600" dirty="0">
                <a:solidFill>
                  <a:srgbClr val="333333"/>
                </a:solidFill>
                <a:latin typeface="AmazonEmber"/>
              </a:rPr>
              <a:t>No se actualizan automáticamente cuando tenemos nuevos datos</a:t>
            </a:r>
            <a:endParaRPr lang="es-MX" sz="1600" b="0" i="0" dirty="0">
              <a:solidFill>
                <a:srgbClr val="333333"/>
              </a:solidFill>
              <a:effectLst/>
              <a:latin typeface="AmazonEmber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6EA2E40C-780A-DE1D-60D1-E8740A319394}"/>
              </a:ext>
            </a:extLst>
          </p:cNvPr>
          <p:cNvSpPr txBox="1"/>
          <p:nvPr/>
        </p:nvSpPr>
        <p:spPr>
          <a:xfrm>
            <a:off x="3923928" y="3090863"/>
            <a:ext cx="4752528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s-MX" b="0" i="0" dirty="0" err="1">
                <a:solidFill>
                  <a:srgbClr val="333333"/>
                </a:solidFill>
                <a:effectLst/>
                <a:latin typeface="AmazonEmber"/>
              </a:rPr>
              <a:t>Dashboar</a:t>
            </a:r>
            <a:r>
              <a:rPr lang="es-MX" dirty="0" err="1">
                <a:solidFill>
                  <a:srgbClr val="333333"/>
                </a:solidFill>
                <a:latin typeface="AmazonEmber"/>
              </a:rPr>
              <a:t>d</a:t>
            </a:r>
            <a:r>
              <a:rPr lang="es-MX" dirty="0">
                <a:solidFill>
                  <a:srgbClr val="333333"/>
                </a:solidFill>
                <a:latin typeface="AmazonEmber"/>
              </a:rPr>
              <a:t>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s-MX" sz="1600" b="0" i="0" dirty="0">
                <a:solidFill>
                  <a:srgbClr val="333333"/>
                </a:solidFill>
                <a:effectLst/>
                <a:latin typeface="AmazonEmber"/>
              </a:rPr>
              <a:t>Hechas con </a:t>
            </a:r>
            <a:r>
              <a:rPr lang="es-MX" sz="1600" dirty="0">
                <a:solidFill>
                  <a:srgbClr val="333333"/>
                </a:solidFill>
                <a:latin typeface="AmazonEmber"/>
              </a:rPr>
              <a:t>herramientas  de BI sistemáticas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s-MX" sz="1600" b="0" i="0" dirty="0">
                <a:solidFill>
                  <a:srgbClr val="333333"/>
                </a:solidFill>
                <a:effectLst/>
                <a:latin typeface="AmazonEmber"/>
              </a:rPr>
              <a:t>Fácil de actualizar con nuevos datos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s-MX" sz="1600" dirty="0">
                <a:solidFill>
                  <a:srgbClr val="333333"/>
                </a:solidFill>
                <a:latin typeface="AmazonEmber"/>
              </a:rPr>
              <a:t>Estéticamente buenas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s-MX" sz="1600" b="0" i="0" dirty="0">
                <a:solidFill>
                  <a:srgbClr val="333333"/>
                </a:solidFill>
                <a:effectLst/>
                <a:latin typeface="AmazonEmber"/>
              </a:rPr>
              <a:t>Permite interactuar y explorar con los datos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s-MX" sz="1600" dirty="0">
                <a:solidFill>
                  <a:srgbClr val="333333"/>
                </a:solidFill>
                <a:latin typeface="AmazonEmber"/>
              </a:rPr>
              <a:t>Permiten manejar y comunicar una gran cantidad de datos</a:t>
            </a:r>
            <a:endParaRPr lang="es-MX" sz="1600" b="0" i="0" dirty="0">
              <a:solidFill>
                <a:srgbClr val="333333"/>
              </a:solidFill>
              <a:effectLst/>
              <a:latin typeface="AmazonEmber"/>
            </a:endParaRPr>
          </a:p>
        </p:txBody>
      </p:sp>
    </p:spTree>
    <p:extLst>
      <p:ext uri="{BB962C8B-B14F-4D97-AF65-F5344CB8AC3E}">
        <p14:creationId xmlns:p14="http://schemas.microsoft.com/office/powerpoint/2010/main" val="12266020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06375"/>
            <a:ext cx="6275040" cy="857250"/>
          </a:xfrm>
        </p:spPr>
        <p:txBody>
          <a:bodyPr>
            <a:normAutofit/>
          </a:bodyPr>
          <a:lstStyle/>
          <a:p>
            <a:r>
              <a:rPr lang="es-MX" sz="3200" b="1" dirty="0"/>
              <a:t>CONTAR UNA HISTORIA</a:t>
            </a:r>
          </a:p>
        </p:txBody>
      </p:sp>
      <p:pic>
        <p:nvPicPr>
          <p:cNvPr id="5122" name="Picture 2" descr="Mapa figurativo de Minard | IDIS">
            <a:extLst>
              <a:ext uri="{FF2B5EF4-FFF2-40B4-BE49-F238E27FC236}">
                <a16:creationId xmlns:a16="http://schemas.microsoft.com/office/drawing/2014/main" id="{4F410924-EE06-60C7-2049-6E7BA9C9BA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063625"/>
            <a:ext cx="6275040" cy="3331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957723BE-0551-0B0C-6D1E-130732A835CC}"/>
              </a:ext>
            </a:extLst>
          </p:cNvPr>
          <p:cNvSpPr txBox="1"/>
          <p:nvPr/>
        </p:nvSpPr>
        <p:spPr>
          <a:xfrm>
            <a:off x="29163" y="4589955"/>
            <a:ext cx="860444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s-MX" sz="1400" dirty="0"/>
          </a:p>
        </p:txBody>
      </p:sp>
    </p:spTree>
    <p:extLst>
      <p:ext uri="{BB962C8B-B14F-4D97-AF65-F5344CB8AC3E}">
        <p14:creationId xmlns:p14="http://schemas.microsoft.com/office/powerpoint/2010/main" val="4191632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5489042" y="2038077"/>
            <a:ext cx="28273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b="1" dirty="0">
                <a:solidFill>
                  <a:srgbClr val="0033CC"/>
                </a:solidFill>
                <a:latin typeface="+mj-lt"/>
              </a:rPr>
              <a:t>¡MUCHAS GRACIAS!</a:t>
            </a:r>
          </a:p>
        </p:txBody>
      </p:sp>
    </p:spTree>
    <p:extLst>
      <p:ext uri="{BB962C8B-B14F-4D97-AF65-F5344CB8AC3E}">
        <p14:creationId xmlns:p14="http://schemas.microsoft.com/office/powerpoint/2010/main" val="30416538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es-MX" sz="2800" b="1" dirty="0"/>
              <a:t>¿QUÉ ES LA VISUALIZACIÓN DE DATOS?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90618" y="1885950"/>
            <a:ext cx="8162764" cy="13715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MX" sz="1800" dirty="0"/>
              <a:t>La visualización de datos es la representación gráfica de los datos. Actualmente con la gran cantidad de datos que se generan a diario las herramientas y tecnologías de visualización de datos son esenciales para analizar grandes cantidades de información y tomar decisiones.</a:t>
            </a:r>
          </a:p>
          <a:p>
            <a:pPr marL="0" indent="0">
              <a:buNone/>
            </a:pPr>
            <a:endParaRPr lang="es-MX" sz="1800" dirty="0"/>
          </a:p>
          <a:p>
            <a:pPr marL="0" indent="0">
              <a:buNone/>
            </a:pPr>
            <a:endParaRPr lang="es-MX" sz="1800" dirty="0"/>
          </a:p>
        </p:txBody>
      </p:sp>
    </p:spTree>
    <p:extLst>
      <p:ext uri="{BB962C8B-B14F-4D97-AF65-F5344CB8AC3E}">
        <p14:creationId xmlns:p14="http://schemas.microsoft.com/office/powerpoint/2010/main" val="3414771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23528" y="120252"/>
            <a:ext cx="6408712" cy="857250"/>
          </a:xfrm>
        </p:spPr>
        <p:txBody>
          <a:bodyPr>
            <a:normAutofit/>
          </a:bodyPr>
          <a:lstStyle/>
          <a:p>
            <a:r>
              <a:rPr lang="es-MX" sz="2800" b="1" dirty="0"/>
              <a:t>VISUALIZACIÓN HISTÓRICA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BD2F435-F196-3C65-FB8E-9B62178EC22F}"/>
              </a:ext>
            </a:extLst>
          </p:cNvPr>
          <p:cNvSpPr txBox="1"/>
          <p:nvPr/>
        </p:nvSpPr>
        <p:spPr>
          <a:xfrm>
            <a:off x="646450" y="1174666"/>
            <a:ext cx="288165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>
                <a:solidFill>
                  <a:srgbClr val="1A1A1A"/>
                </a:solidFill>
                <a:latin typeface="Cinzel"/>
              </a:rPr>
              <a:t>F</a:t>
            </a:r>
            <a:r>
              <a:rPr lang="es-MX" sz="2400" b="1" i="0" dirty="0">
                <a:solidFill>
                  <a:srgbClr val="1A1A1A"/>
                </a:solidFill>
                <a:effectLst/>
                <a:latin typeface="Cinzel"/>
              </a:rPr>
              <a:t>lorence Nightingale</a:t>
            </a:r>
          </a:p>
          <a:p>
            <a:endParaRPr lang="es-MX" dirty="0"/>
          </a:p>
        </p:txBody>
      </p:sp>
      <p:pic>
        <p:nvPicPr>
          <p:cNvPr id="1026" name="Picture 2" descr="Florence Nightingale, Data Visualization Visionary - JSTOR Daily">
            <a:extLst>
              <a:ext uri="{FF2B5EF4-FFF2-40B4-BE49-F238E27FC236}">
                <a16:creationId xmlns:a16="http://schemas.microsoft.com/office/drawing/2014/main" id="{9311F9F5-5990-447C-5D5F-B9D1A078B3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451" y="1563638"/>
            <a:ext cx="5009753" cy="3339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35F43253-33A2-E734-6AE5-E7C2C6D545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4422" y="1543998"/>
            <a:ext cx="2507316" cy="3359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7410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n">
            <a:extLst>
              <a:ext uri="{FF2B5EF4-FFF2-40B4-BE49-F238E27FC236}">
                <a16:creationId xmlns:a16="http://schemas.microsoft.com/office/drawing/2014/main" id="{2FD9D319-9B71-8571-6D64-8763DB1D95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861"/>
          <a:stretch/>
        </p:blipFill>
        <p:spPr bwMode="auto">
          <a:xfrm>
            <a:off x="4572000" y="1200151"/>
            <a:ext cx="2880320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5536" y="123478"/>
            <a:ext cx="6336704" cy="857250"/>
          </a:xfrm>
        </p:spPr>
        <p:txBody>
          <a:bodyPr>
            <a:normAutofit/>
          </a:bodyPr>
          <a:lstStyle/>
          <a:p>
            <a:r>
              <a:rPr lang="es-MX" sz="2800" b="1" dirty="0"/>
              <a:t>PERCEPCIÓN VISUAL</a:t>
            </a:r>
          </a:p>
        </p:txBody>
      </p:sp>
      <p:sp>
        <p:nvSpPr>
          <p:cNvPr id="4" name="Marcador de contenido 2">
            <a:extLst>
              <a:ext uri="{FF2B5EF4-FFF2-40B4-BE49-F238E27FC236}">
                <a16:creationId xmlns:a16="http://schemas.microsoft.com/office/drawing/2014/main" id="{1AE10585-B890-48C8-EACF-8F0AB100B8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1"/>
            <a:ext cx="4042792" cy="3675856"/>
          </a:xfrm>
        </p:spPr>
        <p:txBody>
          <a:bodyPr>
            <a:normAutofit/>
          </a:bodyPr>
          <a:lstStyle/>
          <a:p>
            <a:endParaRPr lang="es-CO" sz="2200" dirty="0"/>
          </a:p>
          <a:p>
            <a:pPr marL="0" indent="0">
              <a:buNone/>
            </a:pPr>
            <a:endParaRPr lang="es-CO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7D87F14-5AF2-C48C-7AE4-08904D8689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6773" y="2987149"/>
            <a:ext cx="3024336" cy="2156351"/>
          </a:xfrm>
          <a:prstGeom prst="rect">
            <a:avLst/>
          </a:prstGeom>
        </p:spPr>
      </p:pic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5B9CF986-F01A-7683-7A0A-CDD63DA7D83A}"/>
              </a:ext>
            </a:extLst>
          </p:cNvPr>
          <p:cNvSpPr txBox="1">
            <a:spLocks/>
          </p:cNvSpPr>
          <p:nvPr/>
        </p:nvSpPr>
        <p:spPr>
          <a:xfrm>
            <a:off x="457200" y="1200151"/>
            <a:ext cx="4042792" cy="367585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sz="1900" dirty="0"/>
              <a:t>Los seres humanos enfocamos nuestra mirada en lo visualmente atractivo para nuestro cerebro.</a:t>
            </a:r>
          </a:p>
          <a:p>
            <a:r>
              <a:rPr lang="es-CO" sz="1900" dirty="0"/>
              <a:t>El 70% de nuestros receptores sensoriales se encuentran en nuestros ojos.</a:t>
            </a:r>
          </a:p>
          <a:p>
            <a:r>
              <a:rPr lang="es-CO" sz="1900" dirty="0"/>
              <a:t>Una buena parte de nuestra función cerebral se dedica al procesamiento visual.</a:t>
            </a:r>
          </a:p>
          <a:p>
            <a:r>
              <a:rPr lang="es-CO" sz="1900" dirty="0"/>
              <a:t>El rendimiento de una tarea aprendida a través de imágenes mejora más del doble en comparación si se aprende con sólo texto.</a:t>
            </a:r>
          </a:p>
          <a:p>
            <a:endParaRPr lang="es-CO" sz="1600" dirty="0"/>
          </a:p>
          <a:p>
            <a:pPr marL="0" indent="0">
              <a:buFont typeface="Arial" panose="020B0604020202020204" pitchFamily="34" charset="0"/>
              <a:buNone/>
            </a:pP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40619402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06375"/>
            <a:ext cx="6275040" cy="781199"/>
          </a:xfrm>
        </p:spPr>
        <p:txBody>
          <a:bodyPr anchor="ctr">
            <a:normAutofit/>
          </a:bodyPr>
          <a:lstStyle/>
          <a:p>
            <a:r>
              <a:rPr lang="es-MX" sz="2800" b="1" dirty="0"/>
              <a:t>ALISTAMIENTO DE DATOS</a:t>
            </a:r>
          </a:p>
        </p:txBody>
      </p:sp>
      <p:pic>
        <p:nvPicPr>
          <p:cNvPr id="3076" name="Picture 4" descr="Gratis Fotos de stock gratuitas de datos, electrónica, Internet Foto de stock">
            <a:extLst>
              <a:ext uri="{FF2B5EF4-FFF2-40B4-BE49-F238E27FC236}">
                <a16:creationId xmlns:a16="http://schemas.microsoft.com/office/drawing/2014/main" id="{875E9044-0172-6A29-50E7-2BBD3A2AF5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" r="19694" b="1"/>
          <a:stretch/>
        </p:blipFill>
        <p:spPr bwMode="auto">
          <a:xfrm>
            <a:off x="457200" y="1200150"/>
            <a:ext cx="4038600" cy="3394075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025C81C-1794-4635-84EF-AFDCB28B9F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12940" y="2067371"/>
            <a:ext cx="3891508" cy="1659632"/>
          </a:xfrm>
        </p:spPr>
        <p:txBody>
          <a:bodyPr>
            <a:normAutofit/>
          </a:bodyPr>
          <a:lstStyle/>
          <a:p>
            <a:r>
              <a:rPr lang="es-CO" sz="1800" dirty="0"/>
              <a:t>Exploración de la base de datos</a:t>
            </a:r>
          </a:p>
          <a:p>
            <a:r>
              <a:rPr lang="es-CO" sz="1800" dirty="0"/>
              <a:t>Depuración y estandarización de los datos</a:t>
            </a:r>
          </a:p>
          <a:p>
            <a:r>
              <a:rPr lang="es-CO" sz="1800" dirty="0"/>
              <a:t>Cálculos</a:t>
            </a:r>
          </a:p>
          <a:p>
            <a:endParaRPr lang="es-CO" dirty="0"/>
          </a:p>
          <a:p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6244009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42955" y="123478"/>
            <a:ext cx="6347048" cy="857250"/>
          </a:xfrm>
        </p:spPr>
        <p:txBody>
          <a:bodyPr>
            <a:normAutofit/>
          </a:bodyPr>
          <a:lstStyle/>
          <a:p>
            <a:r>
              <a:rPr lang="es-MX" sz="3200" b="1" dirty="0"/>
              <a:t>PRINCIPIOS DEL DISEÑO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025C81C-1794-4635-84EF-AFDCB28B9F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6216" y="1275606"/>
            <a:ext cx="2304256" cy="3528392"/>
          </a:xfrm>
        </p:spPr>
        <p:txBody>
          <a:bodyPr>
            <a:normAutofit fontScale="92500" lnSpcReduction="10000"/>
          </a:bodyPr>
          <a:lstStyle/>
          <a:p>
            <a:r>
              <a:rPr lang="es-MX" sz="1900" dirty="0">
                <a:solidFill>
                  <a:srgbClr val="333333"/>
                </a:solidFill>
              </a:rPr>
              <a:t>D</a:t>
            </a:r>
            <a:r>
              <a:rPr lang="es-MX" sz="1900" b="0" i="0" dirty="0">
                <a:solidFill>
                  <a:srgbClr val="333333"/>
                </a:solidFill>
                <a:effectLst/>
              </a:rPr>
              <a:t>ebemos tomar decisiones estéticas sobre los elementos visuales, como colores, símbolos y tamaños de fuente. Estas opciones pueden afectar tanto la claridad de una visualización como su aspecto.</a:t>
            </a:r>
          </a:p>
          <a:p>
            <a:endParaRPr lang="es-CO" sz="200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CE4B78F-6E64-5655-5E86-142BB6425C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071" y="1156447"/>
            <a:ext cx="5950177" cy="3781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0528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199" y="152110"/>
            <a:ext cx="6275040" cy="857250"/>
          </a:xfrm>
        </p:spPr>
        <p:txBody>
          <a:bodyPr>
            <a:normAutofit/>
          </a:bodyPr>
          <a:lstStyle/>
          <a:p>
            <a:pPr algn="l"/>
            <a:r>
              <a:rPr lang="es-MX" sz="3200" b="1" dirty="0"/>
              <a:t>ESCALAS PARA UNA VISUALIZACIÓN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32943C97-7E19-F77A-0ECA-0E4DEBA088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210" y="1324184"/>
            <a:ext cx="3609368" cy="1584176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367F5502-4AE7-EB48-689B-DF00E2BF29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5955" y="1372823"/>
            <a:ext cx="4680845" cy="351606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9D4741D1-C862-0527-C221-27A3A3E8C6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833" y="2908360"/>
            <a:ext cx="3547379" cy="1980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139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120252"/>
            <a:ext cx="6275040" cy="857250"/>
          </a:xfrm>
        </p:spPr>
        <p:txBody>
          <a:bodyPr>
            <a:normAutofit/>
          </a:bodyPr>
          <a:lstStyle/>
          <a:p>
            <a:r>
              <a:rPr lang="es-MX" sz="3200" b="1" dirty="0"/>
              <a:t>GRÁFICOS PRINCIPALES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025C81C-1794-4635-84EF-AFDCB28B9F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675856"/>
          </a:xfrm>
        </p:spPr>
        <p:txBody>
          <a:bodyPr>
            <a:normAutofit/>
          </a:bodyPr>
          <a:lstStyle/>
          <a:p>
            <a:r>
              <a:rPr lang="es-CO" dirty="0"/>
              <a:t>Gráfico de barras</a:t>
            </a:r>
          </a:p>
          <a:p>
            <a:r>
              <a:rPr lang="es-CO" dirty="0"/>
              <a:t>Gráfico de líneas</a:t>
            </a:r>
          </a:p>
          <a:p>
            <a:r>
              <a:rPr lang="es-CO" dirty="0"/>
              <a:t>Gráfico de áreas</a:t>
            </a:r>
          </a:p>
          <a:p>
            <a:r>
              <a:rPr lang="es-CO" dirty="0"/>
              <a:t>Gráfico de torta o circular</a:t>
            </a:r>
          </a:p>
          <a:p>
            <a:r>
              <a:rPr lang="es-CO" dirty="0"/>
              <a:t>Gráfico de dispersión</a:t>
            </a:r>
          </a:p>
          <a:p>
            <a:r>
              <a:rPr lang="es-CO" dirty="0"/>
              <a:t>Gráfico de burbujas</a:t>
            </a:r>
          </a:p>
          <a:p>
            <a:pPr marL="0" indent="0">
              <a:buNone/>
            </a:pP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5570473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05978"/>
            <a:ext cx="6275040" cy="637580"/>
          </a:xfrm>
        </p:spPr>
        <p:txBody>
          <a:bodyPr>
            <a:normAutofit/>
          </a:bodyPr>
          <a:lstStyle/>
          <a:p>
            <a:r>
              <a:rPr lang="es-MX" sz="3200" b="1" dirty="0"/>
              <a:t>Dispersión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BF46121-B2B6-91CE-00F5-A735E90F5C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7767" y="1224912"/>
            <a:ext cx="3149209" cy="2350562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FB7C7AFF-8AF6-A8BD-402D-C6515C65C1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220" y="1224913"/>
            <a:ext cx="4157234" cy="371261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93FCA177-13E3-9F50-47D1-74004D874A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7766" y="3552603"/>
            <a:ext cx="3032626" cy="1590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798291"/>
      </p:ext>
    </p:extLst>
  </p:cSld>
  <p:clrMapOvr>
    <a:masterClrMapping/>
  </p:clrMapOvr>
</p:sld>
</file>

<file path=ppt/theme/theme1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iseño personalizad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4196</TotalTime>
  <Pages>51</Pages>
  <Words>469</Words>
  <Characters>0</Characters>
  <Application>Microsoft Office PowerPoint</Application>
  <DocSecurity>0</DocSecurity>
  <PresentationFormat>Presentación en pantalla (16:9)</PresentationFormat>
  <Lines>0</Lines>
  <Paragraphs>97</Paragraphs>
  <Slides>18</Slides>
  <Notes>11</Notes>
  <HiddenSlides>1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18</vt:i4>
      </vt:variant>
    </vt:vector>
  </HeadingPairs>
  <TitlesOfParts>
    <vt:vector size="24" baseType="lpstr">
      <vt:lpstr>AmazonEmber</vt:lpstr>
      <vt:lpstr>Arial</vt:lpstr>
      <vt:lpstr>Calibri</vt:lpstr>
      <vt:lpstr>Cinzel</vt:lpstr>
      <vt:lpstr>1_Tema de Office</vt:lpstr>
      <vt:lpstr>Diseño personalizado</vt:lpstr>
      <vt:lpstr>Presentación de PowerPoint</vt:lpstr>
      <vt:lpstr>¿QUÉ ES LA VISUALIZACIÓN DE DATOS?</vt:lpstr>
      <vt:lpstr>VISUALIZACIÓN HISTÓRICA</vt:lpstr>
      <vt:lpstr>PERCEPCIÓN VISUAL</vt:lpstr>
      <vt:lpstr>ALISTAMIENTO DE DATOS</vt:lpstr>
      <vt:lpstr>PRINCIPIOS DEL DISEÑO</vt:lpstr>
      <vt:lpstr>ESCALAS PARA UNA VISUALIZACIÓN</vt:lpstr>
      <vt:lpstr>GRÁFICOS PRINCIPALES</vt:lpstr>
      <vt:lpstr>Dispersión</vt:lpstr>
      <vt:lpstr>HISTOGRAMA</vt:lpstr>
      <vt:lpstr>TREE MAP</vt:lpstr>
      <vt:lpstr>SERIES DE TIEMPO</vt:lpstr>
      <vt:lpstr>MAPAS</vt:lpstr>
      <vt:lpstr>DATA VIZ</vt:lpstr>
      <vt:lpstr>OTRAS HERRAMIENTAS DE VISUALIZACIÓN A LA MANO</vt:lpstr>
      <vt:lpstr>INFOGRAFÍA VS DASHBOARD</vt:lpstr>
      <vt:lpstr>CONTAR UNA HISTORIA</vt:lpstr>
      <vt:lpstr>Presentación de PowerPoint</vt:lpstr>
    </vt:vector>
  </TitlesOfParts>
  <LinksUpToDate>false</LinksUpToDate>
  <CharactersWithSpaces>0</CharactersWithSpaces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RADIOGRAFÍA</dc:title>
  <dc:creator>prensa</dc:creator>
  <cp:lastModifiedBy>FNU LNU</cp:lastModifiedBy>
  <cp:revision>93</cp:revision>
  <dcterms:modified xsi:type="dcterms:W3CDTF">2023-07-12T22:55:30Z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2023-07-10T02:24:29Z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b66e5d75-15c8-4464-b14a-8cc36aecef72</vt:lpwstr>
  </property>
  <property fmtid="{D5CDD505-2E9C-101B-9397-08002B2CF9AE}" pid="7" name="MSIP_Label_defa4170-0d19-0005-0004-bc88714345d2_ActionId">
    <vt:lpwstr>09b9b162-c3a9-4d20-a3f7-f5cd128655a2</vt:lpwstr>
  </property>
  <property fmtid="{D5CDD505-2E9C-101B-9397-08002B2CF9AE}" pid="8" name="MSIP_Label_defa4170-0d19-0005-0004-bc88714345d2_ContentBits">
    <vt:lpwstr>0</vt:lpwstr>
  </property>
</Properties>
</file>