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ge andres torres calderon" initials="jatc" lastIdx="1" clrIdx="0">
    <p:extLst>
      <p:ext uri="{19B8F6BF-5375-455C-9EA6-DF929625EA0E}">
        <p15:presenceInfo xmlns:p15="http://schemas.microsoft.com/office/powerpoint/2012/main" userId="3c1da57db504723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46" d="100"/>
          <a:sy n="46" d="100"/>
        </p:scale>
        <p:origin x="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24317-3653-4F26-8410-F1005CECFB05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BC3A0-EADF-4D59-A615-7E3279C0D9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87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sitory.usta.edu.co/bitstream/handle/11634/17076/2019paulabenavides.pdf?sequence=6&amp;isAllowed=y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>
                <a:hlinkClick r:id="rId3"/>
              </a:rPr>
              <a:t>https://repository.usta.edu.co/bitstream/handle/11634/17076/2019paulabenavides.pdf?sequence=6&amp;isAllowed=y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DBC3A0-EADF-4D59-A615-7E3279C0D919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927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427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572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5426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7369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669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1478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5728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219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39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56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314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56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18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542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937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105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02373-75DE-4FF6-B03E-75623A8F74E2}" type="datetimeFigureOut">
              <a:rPr lang="es-CO" smtClean="0"/>
              <a:t>11/05/2020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B503B1-9431-4AD3-B5C1-B408358DB5B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440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sitory.usta.edu.co/bitstream/handle/11634/17076/2019paulabenavides.pdf?sequence=6&amp;isAllowed=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="" xmlns:a16="http://schemas.microsoft.com/office/drawing/2014/main" id="{D0BEFD4A-CD10-4228-ACF5-EB5597EFA7F1}"/>
              </a:ext>
            </a:extLst>
          </p:cNvPr>
          <p:cNvSpPr/>
          <p:nvPr/>
        </p:nvSpPr>
        <p:spPr>
          <a:xfrm>
            <a:off x="6306300" y="1704341"/>
            <a:ext cx="4268244" cy="7534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ejerce según nuestra Carta Política de manera posterior y selectiva, su función está en cabeza de la Contraloría General de la República. Art 267 CP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CGR Tiene autonomía administrativa y financiera</a:t>
            </a:r>
          </a:p>
        </p:txBody>
      </p:sp>
      <p:sp>
        <p:nvSpPr>
          <p:cNvPr id="35" name="Rectángulo: esquinas redondeadas 34">
            <a:extLst>
              <a:ext uri="{FF2B5EF4-FFF2-40B4-BE49-F238E27FC236}">
                <a16:creationId xmlns="" xmlns:a16="http://schemas.microsoft.com/office/drawing/2014/main" id="{D4967FEA-A9C9-49DD-99B7-72FD21A60E22}"/>
              </a:ext>
            </a:extLst>
          </p:cNvPr>
          <p:cNvSpPr/>
          <p:nvPr/>
        </p:nvSpPr>
        <p:spPr>
          <a:xfrm>
            <a:off x="885542" y="133321"/>
            <a:ext cx="10590612" cy="715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CONTROL FISCAL - ANÁLISIS HISTÓRICO - ACIERTOS Y DIFICULTADES DEL MODELO DE GESTIÓN FISCAL EN COLOMBIA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="" xmlns:a16="http://schemas.microsoft.com/office/drawing/2014/main" id="{5F22D9A9-4B78-458D-96A4-012AD03FB79F}"/>
              </a:ext>
            </a:extLst>
          </p:cNvPr>
          <p:cNvSpPr/>
          <p:nvPr/>
        </p:nvSpPr>
        <p:spPr>
          <a:xfrm>
            <a:off x="9681263" y="2689354"/>
            <a:ext cx="2217755" cy="587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 mejorar y garantizar una función de vigilancia de los recursos públicos del país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="" xmlns:a16="http://schemas.microsoft.com/office/drawing/2014/main" id="{66775798-3ACF-4515-B3B2-D2D217D13338}"/>
              </a:ext>
            </a:extLst>
          </p:cNvPr>
          <p:cNvSpPr/>
          <p:nvPr/>
        </p:nvSpPr>
        <p:spPr>
          <a:xfrm>
            <a:off x="7092710" y="1122040"/>
            <a:ext cx="2424678" cy="4086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CONTROL FISCAL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="" xmlns:a16="http://schemas.microsoft.com/office/drawing/2014/main" id="{B2A6656D-1DB2-423E-9E20-C8A98E7B7729}"/>
              </a:ext>
            </a:extLst>
          </p:cNvPr>
          <p:cNvSpPr/>
          <p:nvPr/>
        </p:nvSpPr>
        <p:spPr>
          <a:xfrm>
            <a:off x="5548213" y="4209944"/>
            <a:ext cx="2870906" cy="587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ha establecido con el fin de evitar la corrupción y la mala administración de los recursos públicos </a:t>
            </a:r>
          </a:p>
          <a:p>
            <a:pPr algn="ctr"/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ángulo: esquinas redondeadas 59">
            <a:extLst>
              <a:ext uri="{FF2B5EF4-FFF2-40B4-BE49-F238E27FC236}">
                <a16:creationId xmlns="" xmlns:a16="http://schemas.microsoft.com/office/drawing/2014/main" id="{0FF3031B-F58B-4523-A059-80CA01D2B4F7}"/>
              </a:ext>
            </a:extLst>
          </p:cNvPr>
          <p:cNvSpPr/>
          <p:nvPr/>
        </p:nvSpPr>
        <p:spPr>
          <a:xfrm>
            <a:off x="5567200" y="3616148"/>
            <a:ext cx="2624460" cy="4243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Social para satisfacer las necesidades de los ciudadanos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ángulo: esquinas redondeadas 60">
            <a:extLst>
              <a:ext uri="{FF2B5EF4-FFF2-40B4-BE49-F238E27FC236}">
                <a16:creationId xmlns="" xmlns:a16="http://schemas.microsoft.com/office/drawing/2014/main" id="{8B65BCDD-1CB7-4448-9E8D-32731F53C663}"/>
              </a:ext>
            </a:extLst>
          </p:cNvPr>
          <p:cNvSpPr/>
          <p:nvPr/>
        </p:nvSpPr>
        <p:spPr>
          <a:xfrm>
            <a:off x="9057658" y="4208529"/>
            <a:ext cx="2025398" cy="5924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Desviación de los recursos publico - Corrupción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ángulo: esquinas redondeadas 119">
            <a:extLst>
              <a:ext uri="{FF2B5EF4-FFF2-40B4-BE49-F238E27FC236}">
                <a16:creationId xmlns="" xmlns:a16="http://schemas.microsoft.com/office/drawing/2014/main" id="{19448091-8089-4B0F-91E7-30FCDDBCFC5C}"/>
              </a:ext>
            </a:extLst>
          </p:cNvPr>
          <p:cNvSpPr/>
          <p:nvPr/>
        </p:nvSpPr>
        <p:spPr>
          <a:xfrm>
            <a:off x="8440422" y="3616363"/>
            <a:ext cx="2269324" cy="4241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Salvaguardar los derechos fundamentales de los ciudadanos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ángulo: esquinas redondeadas 125">
            <a:extLst>
              <a:ext uri="{FF2B5EF4-FFF2-40B4-BE49-F238E27FC236}">
                <a16:creationId xmlns="" xmlns:a16="http://schemas.microsoft.com/office/drawing/2014/main" id="{DC1B97F3-8095-4161-AB62-C25B0F58C0C1}"/>
              </a:ext>
            </a:extLst>
          </p:cNvPr>
          <p:cNvSpPr/>
          <p:nvPr/>
        </p:nvSpPr>
        <p:spPr>
          <a:xfrm>
            <a:off x="7527217" y="2689355"/>
            <a:ext cx="1841887" cy="587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Principios: Eficiencia *Eficacia   *Control de Resultados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tángulo: esquinas redondeadas 127">
            <a:extLst>
              <a:ext uri="{FF2B5EF4-FFF2-40B4-BE49-F238E27FC236}">
                <a16:creationId xmlns="" xmlns:a16="http://schemas.microsoft.com/office/drawing/2014/main" id="{52BCC2DD-F177-4512-A499-551AC0C61012}"/>
              </a:ext>
            </a:extLst>
          </p:cNvPr>
          <p:cNvSpPr/>
          <p:nvPr/>
        </p:nvSpPr>
        <p:spPr>
          <a:xfrm>
            <a:off x="5469243" y="2686388"/>
            <a:ext cx="1841887" cy="587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Vigilancia Fiscal: 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Financiero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Gestión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de Resultados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Rectángulo: esquinas redondeadas 130">
            <a:extLst>
              <a:ext uri="{FF2B5EF4-FFF2-40B4-BE49-F238E27FC236}">
                <a16:creationId xmlns="" xmlns:a16="http://schemas.microsoft.com/office/drawing/2014/main" id="{59A7FB24-7FAF-472F-A45D-B5A0FC71B6A4}"/>
              </a:ext>
            </a:extLst>
          </p:cNvPr>
          <p:cNvSpPr/>
          <p:nvPr/>
        </p:nvSpPr>
        <p:spPr>
          <a:xfrm>
            <a:off x="5727472" y="6091264"/>
            <a:ext cx="2624460" cy="587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Sistema de Control Fiscal debe ser blindado para proteger los recursos públicos y puede cumplir el objetivo para el cual fue creado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upo 18">
            <a:extLst>
              <a:ext uri="{FF2B5EF4-FFF2-40B4-BE49-F238E27FC236}">
                <a16:creationId xmlns="" xmlns:a16="http://schemas.microsoft.com/office/drawing/2014/main" id="{29F865AB-33EE-4C10-BEA3-CE64BDC56675}"/>
              </a:ext>
            </a:extLst>
          </p:cNvPr>
          <p:cNvGrpSpPr/>
          <p:nvPr/>
        </p:nvGrpSpPr>
        <p:grpSpPr>
          <a:xfrm>
            <a:off x="2480777" y="1074557"/>
            <a:ext cx="2566996" cy="835110"/>
            <a:chOff x="2925" y="698933"/>
            <a:chExt cx="2042176" cy="9319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0" name="Rectángulo: esquinas redondeadas 19">
              <a:extLst>
                <a:ext uri="{FF2B5EF4-FFF2-40B4-BE49-F238E27FC236}">
                  <a16:creationId xmlns="" xmlns:a16="http://schemas.microsoft.com/office/drawing/2014/main" id="{8DF6A62F-8225-4985-A05F-8936716C2992}"/>
                </a:ext>
              </a:extLst>
            </p:cNvPr>
            <p:cNvSpPr/>
            <p:nvPr/>
          </p:nvSpPr>
          <p:spPr>
            <a:xfrm>
              <a:off x="2925" y="698933"/>
              <a:ext cx="2042176" cy="931910"/>
            </a:xfrm>
            <a:prstGeom prst="round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ángulo: esquinas redondeadas 4">
              <a:extLst>
                <a:ext uri="{FF2B5EF4-FFF2-40B4-BE49-F238E27FC236}">
                  <a16:creationId xmlns="" xmlns:a16="http://schemas.microsoft.com/office/drawing/2014/main" id="{454FB29B-2972-49D6-ABF4-257534C9FA78}"/>
                </a:ext>
              </a:extLst>
            </p:cNvPr>
            <p:cNvSpPr txBox="1"/>
            <p:nvPr/>
          </p:nvSpPr>
          <p:spPr>
            <a:xfrm>
              <a:off x="48417" y="744425"/>
              <a:ext cx="1951192" cy="840926"/>
            </a:xfrm>
            <a:prstGeom prst="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rtlCol="0" anchor="ctr" anchorCtr="0">
              <a:noAutofit/>
            </a:bodyPr>
            <a:lstStyle/>
            <a:p>
              <a:pPr marL="0" lvl="0" indent="0" algn="l" defTabSz="457200" rtl="0" eaLnBrk="1" latinLnBrk="0" hangingPunct="1">
                <a:spcBef>
                  <a:spcPct val="0"/>
                </a:spcBef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Desde año 1400 se establecieron órganos de vigilancia del control fiscal:</a:t>
              </a:r>
            </a:p>
            <a:p>
              <a:pPr marL="0" lvl="0" indent="0" algn="l" defTabSz="457200" rtl="0" eaLnBrk="1" latinLnBrk="0" hangingPunct="1">
                <a:spcBef>
                  <a:spcPct val="0"/>
                </a:spcBef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  Tribunal de la Real Audiencia</a:t>
              </a:r>
            </a:p>
            <a:p>
              <a:pPr marL="0" lvl="0" indent="0" algn="l" defTabSz="457200" rtl="0" eaLnBrk="1" latinLnBrk="0" hangingPunct="1">
                <a:spcBef>
                  <a:spcPct val="0"/>
                </a:spcBef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 Tribunal de Cuentas en Santa </a:t>
              </a:r>
              <a:r>
                <a:rPr lang="es-CO" sz="800" b="0" kern="1200" dirty="0" err="1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Fé</a:t>
              </a: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de Bogotá</a:t>
              </a:r>
            </a:p>
            <a:p>
              <a:pPr marL="0" lvl="0" indent="0" algn="l" defTabSz="457200" rtl="0" eaLnBrk="1" latinLnBrk="0" hangingPunct="1">
                <a:spcBef>
                  <a:spcPct val="0"/>
                </a:spcBef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 Corte de Cuentas </a:t>
              </a:r>
            </a:p>
            <a:p>
              <a:pPr marL="0" lvl="0" indent="0" algn="l" defTabSz="4572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 Contaduría General de Hacienda </a:t>
              </a: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="" xmlns:a16="http://schemas.microsoft.com/office/drawing/2014/main" id="{FF812455-658B-4CA6-A920-CAD5335DE260}"/>
              </a:ext>
            </a:extLst>
          </p:cNvPr>
          <p:cNvGrpSpPr/>
          <p:nvPr/>
        </p:nvGrpSpPr>
        <p:grpSpPr>
          <a:xfrm>
            <a:off x="2829359" y="1938128"/>
            <a:ext cx="2244060" cy="632705"/>
            <a:chOff x="2269270" y="698933"/>
            <a:chExt cx="1345014" cy="9319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5" name="Rectángulo: esquinas redondeadas 24">
              <a:extLst>
                <a:ext uri="{FF2B5EF4-FFF2-40B4-BE49-F238E27FC236}">
                  <a16:creationId xmlns="" xmlns:a16="http://schemas.microsoft.com/office/drawing/2014/main" id="{753BD09B-AA49-4CAE-B5E9-117C1AA5D520}"/>
                </a:ext>
              </a:extLst>
            </p:cNvPr>
            <p:cNvSpPr/>
            <p:nvPr/>
          </p:nvSpPr>
          <p:spPr>
            <a:xfrm>
              <a:off x="2269270" y="698933"/>
              <a:ext cx="1345014" cy="931910"/>
            </a:xfrm>
            <a:prstGeom prst="round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ángulo: esquinas redondeadas 4">
              <a:extLst>
                <a:ext uri="{FF2B5EF4-FFF2-40B4-BE49-F238E27FC236}">
                  <a16:creationId xmlns="" xmlns:a16="http://schemas.microsoft.com/office/drawing/2014/main" id="{66E58560-F20C-4E18-BB46-E7C98D5AE15A}"/>
                </a:ext>
              </a:extLst>
            </p:cNvPr>
            <p:cNvSpPr txBox="1"/>
            <p:nvPr/>
          </p:nvSpPr>
          <p:spPr>
            <a:xfrm>
              <a:off x="2314762" y="744425"/>
              <a:ext cx="1254030" cy="840926"/>
            </a:xfrm>
            <a:prstGeom prst="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rtlCol="0" anchor="ctr" anchorCtr="0">
              <a:noAutofit/>
            </a:bodyPr>
            <a:lstStyle/>
            <a:p>
              <a:pPr marL="0" lvl="0" indent="0" algn="ctr" defTabSz="457200" rtl="0" eaLnBrk="1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Ley 42 1923</a:t>
              </a:r>
            </a:p>
            <a:p>
              <a:pPr marL="0" lvl="0" indent="0" algn="ctr" defTabSz="457200" rtl="0" eaLnBrk="1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Reorganización de la contabilidad oficial y creación del Dpto. de Contraloría</a:t>
              </a: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="" xmlns:a16="http://schemas.microsoft.com/office/drawing/2014/main" id="{E945B1DD-2F80-48C5-85E7-3D00D8546C89}"/>
              </a:ext>
            </a:extLst>
          </p:cNvPr>
          <p:cNvGrpSpPr/>
          <p:nvPr/>
        </p:nvGrpSpPr>
        <p:grpSpPr>
          <a:xfrm>
            <a:off x="2852500" y="4912084"/>
            <a:ext cx="2247694" cy="804038"/>
            <a:chOff x="3838454" y="698933"/>
            <a:chExt cx="1345014" cy="9319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8" name="Rectángulo: esquinas redondeadas 27">
              <a:extLst>
                <a:ext uri="{FF2B5EF4-FFF2-40B4-BE49-F238E27FC236}">
                  <a16:creationId xmlns="" xmlns:a16="http://schemas.microsoft.com/office/drawing/2014/main" id="{D1113868-423F-4204-8C1D-72837DFE75FF}"/>
                </a:ext>
              </a:extLst>
            </p:cNvPr>
            <p:cNvSpPr/>
            <p:nvPr/>
          </p:nvSpPr>
          <p:spPr>
            <a:xfrm>
              <a:off x="3838454" y="698933"/>
              <a:ext cx="1345014" cy="931910"/>
            </a:xfrm>
            <a:prstGeom prst="round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ángulo: esquinas redondeadas 4">
              <a:extLst>
                <a:ext uri="{FF2B5EF4-FFF2-40B4-BE49-F238E27FC236}">
                  <a16:creationId xmlns="" xmlns:a16="http://schemas.microsoft.com/office/drawing/2014/main" id="{BBF03852-7DE9-4A79-9CEE-9677CC758958}"/>
                </a:ext>
              </a:extLst>
            </p:cNvPr>
            <p:cNvSpPr txBox="1"/>
            <p:nvPr/>
          </p:nvSpPr>
          <p:spPr>
            <a:xfrm>
              <a:off x="3883946" y="744425"/>
              <a:ext cx="1254030" cy="840926"/>
            </a:xfrm>
            <a:prstGeom prst="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rtlCol="0" anchor="ctr" anchorCtr="0">
              <a:noAutofit/>
            </a:bodyPr>
            <a:lstStyle/>
            <a:p>
              <a:pPr lvl="0" algn="ctr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Ley 610 de 2000 </a:t>
              </a:r>
            </a:p>
            <a:p>
              <a:pPr lvl="0" algn="ctr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Establece el trámite de los procesos de responsabilidad fiscal de competencia de las contralorías</a:t>
              </a:r>
            </a:p>
            <a:p>
              <a:pPr marL="0" lvl="0" indent="0" algn="ctr" defTabSz="457200" rtl="0" eaLnBrk="1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="" xmlns:a16="http://schemas.microsoft.com/office/drawing/2014/main" id="{29FC38FB-0B44-4ECB-BD1D-3E868D84B872}"/>
              </a:ext>
            </a:extLst>
          </p:cNvPr>
          <p:cNvGrpSpPr/>
          <p:nvPr/>
        </p:nvGrpSpPr>
        <p:grpSpPr>
          <a:xfrm>
            <a:off x="2853316" y="2614922"/>
            <a:ext cx="2257966" cy="682664"/>
            <a:chOff x="5407637" y="698933"/>
            <a:chExt cx="1345014" cy="9319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2" name="Rectángulo: esquinas redondeadas 31">
              <a:extLst>
                <a:ext uri="{FF2B5EF4-FFF2-40B4-BE49-F238E27FC236}">
                  <a16:creationId xmlns="" xmlns:a16="http://schemas.microsoft.com/office/drawing/2014/main" id="{DCBA614E-E1A6-407C-8F53-B2EF93EEA644}"/>
                </a:ext>
              </a:extLst>
            </p:cNvPr>
            <p:cNvSpPr/>
            <p:nvPr/>
          </p:nvSpPr>
          <p:spPr>
            <a:xfrm>
              <a:off x="5407637" y="698933"/>
              <a:ext cx="1345014" cy="931910"/>
            </a:xfrm>
            <a:prstGeom prst="round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ángulo: esquinas redondeadas 4">
              <a:extLst>
                <a:ext uri="{FF2B5EF4-FFF2-40B4-BE49-F238E27FC236}">
                  <a16:creationId xmlns="" xmlns:a16="http://schemas.microsoft.com/office/drawing/2014/main" id="{B635E011-B7DE-4B81-A5C4-84677DBF11A3}"/>
                </a:ext>
              </a:extLst>
            </p:cNvPr>
            <p:cNvSpPr txBox="1"/>
            <p:nvPr/>
          </p:nvSpPr>
          <p:spPr>
            <a:xfrm>
              <a:off x="5453129" y="744425"/>
              <a:ext cx="1254030" cy="840926"/>
            </a:xfrm>
            <a:prstGeom prst="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rtlCol="0" anchor="ctr" anchorCtr="0">
              <a:noAutofit/>
            </a:bodyPr>
            <a:lstStyle/>
            <a:p>
              <a:pPr marL="0" lvl="0" indent="0" algn="ctr" defTabSz="457200" rtl="0" eaLnBrk="1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Ley 106 de 1993 </a:t>
              </a:r>
            </a:p>
            <a:p>
              <a:pPr marL="0" lvl="0" indent="0" algn="ctr" defTabSz="457200" rtl="0" eaLnBrk="1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8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Señala normas sobre la estructura y articulación de la Contraloría General de la República.</a:t>
              </a: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="" xmlns:a16="http://schemas.microsoft.com/office/drawing/2014/main" id="{1C87A80E-DF8E-48F0-AB65-1086F8933BA0}"/>
              </a:ext>
            </a:extLst>
          </p:cNvPr>
          <p:cNvGrpSpPr/>
          <p:nvPr/>
        </p:nvGrpSpPr>
        <p:grpSpPr>
          <a:xfrm>
            <a:off x="2842610" y="3345594"/>
            <a:ext cx="2259579" cy="753424"/>
            <a:chOff x="6976821" y="698933"/>
            <a:chExt cx="1345014" cy="9319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6" name="Rectángulo: esquinas redondeadas 35">
              <a:extLst>
                <a:ext uri="{FF2B5EF4-FFF2-40B4-BE49-F238E27FC236}">
                  <a16:creationId xmlns="" xmlns:a16="http://schemas.microsoft.com/office/drawing/2014/main" id="{67B3781A-EB54-4AE2-AD0C-08A1ABDC2D24}"/>
                </a:ext>
              </a:extLst>
            </p:cNvPr>
            <p:cNvSpPr/>
            <p:nvPr/>
          </p:nvSpPr>
          <p:spPr>
            <a:xfrm>
              <a:off x="6976821" y="698933"/>
              <a:ext cx="1345014" cy="931910"/>
            </a:xfrm>
            <a:prstGeom prst="round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ángulo: esquinas redondeadas 4">
              <a:extLst>
                <a:ext uri="{FF2B5EF4-FFF2-40B4-BE49-F238E27FC236}">
                  <a16:creationId xmlns="" xmlns:a16="http://schemas.microsoft.com/office/drawing/2014/main" id="{31FF5ED5-BB50-4AC8-AFCB-1AD30BB1C0FC}"/>
                </a:ext>
              </a:extLst>
            </p:cNvPr>
            <p:cNvSpPr txBox="1"/>
            <p:nvPr/>
          </p:nvSpPr>
          <p:spPr>
            <a:xfrm>
              <a:off x="7022313" y="744425"/>
              <a:ext cx="1254030" cy="840926"/>
            </a:xfrm>
            <a:prstGeom prst="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rtlCol="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800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Ley 42 de 1993</a:t>
              </a:r>
            </a:p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800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Organización del sistema de control fiscal financiero y los organismos que lo ejercen</a:t>
              </a: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="" xmlns:a16="http://schemas.microsoft.com/office/drawing/2014/main" id="{B5B23411-E97A-4A95-83CC-81567445C444}"/>
              </a:ext>
            </a:extLst>
          </p:cNvPr>
          <p:cNvGrpSpPr/>
          <p:nvPr/>
        </p:nvGrpSpPr>
        <p:grpSpPr>
          <a:xfrm>
            <a:off x="2864619" y="4128405"/>
            <a:ext cx="2233134" cy="753424"/>
            <a:chOff x="8546005" y="698933"/>
            <a:chExt cx="1345014" cy="9319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Rectángulo: esquinas redondeadas 38">
              <a:extLst>
                <a:ext uri="{FF2B5EF4-FFF2-40B4-BE49-F238E27FC236}">
                  <a16:creationId xmlns="" xmlns:a16="http://schemas.microsoft.com/office/drawing/2014/main" id="{E5CA2952-B3CA-4774-9C4A-C4E0E6966783}"/>
                </a:ext>
              </a:extLst>
            </p:cNvPr>
            <p:cNvSpPr/>
            <p:nvPr/>
          </p:nvSpPr>
          <p:spPr>
            <a:xfrm>
              <a:off x="8546005" y="698933"/>
              <a:ext cx="1345014" cy="931910"/>
            </a:xfrm>
            <a:prstGeom prst="round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ángulo: esquinas redondeadas 4">
              <a:extLst>
                <a:ext uri="{FF2B5EF4-FFF2-40B4-BE49-F238E27FC236}">
                  <a16:creationId xmlns="" xmlns:a16="http://schemas.microsoft.com/office/drawing/2014/main" id="{5F8B70D5-2D55-4F6B-989D-8A6A9D1D68A8}"/>
                </a:ext>
              </a:extLst>
            </p:cNvPr>
            <p:cNvSpPr txBox="1"/>
            <p:nvPr/>
          </p:nvSpPr>
          <p:spPr>
            <a:xfrm>
              <a:off x="8591497" y="744425"/>
              <a:ext cx="1254030" cy="840926"/>
            </a:xfrm>
            <a:prstGeom prst="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rtlCol="0" anchor="ctr" anchorCtr="0">
              <a:noAutofit/>
            </a:bodyPr>
            <a:lstStyle/>
            <a:p>
              <a:pPr lvl="0" algn="ctr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Constitución de 1991</a:t>
              </a:r>
            </a:p>
            <a:p>
              <a:pPr lvl="0" algn="ctr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Definió e implementó un modelo de Control Fiscal  para mejorar y garantizar una función de vigilancia de los recursos públicos</a:t>
              </a:r>
              <a:endParaRPr lang="es-CO" sz="8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="" xmlns:a16="http://schemas.microsoft.com/office/drawing/2014/main" id="{6ABFFD9D-008F-4C01-BE81-741282B2550C}"/>
              </a:ext>
            </a:extLst>
          </p:cNvPr>
          <p:cNvGrpSpPr/>
          <p:nvPr/>
        </p:nvGrpSpPr>
        <p:grpSpPr>
          <a:xfrm>
            <a:off x="2864619" y="5746377"/>
            <a:ext cx="2259579" cy="931910"/>
            <a:chOff x="10115189" y="698933"/>
            <a:chExt cx="1345014" cy="9319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2" name="Rectángulo: esquinas redondeadas 41">
              <a:extLst>
                <a:ext uri="{FF2B5EF4-FFF2-40B4-BE49-F238E27FC236}">
                  <a16:creationId xmlns="" xmlns:a16="http://schemas.microsoft.com/office/drawing/2014/main" id="{D446B446-D170-4E8E-900E-5E8D8A9B64DA}"/>
                </a:ext>
              </a:extLst>
            </p:cNvPr>
            <p:cNvSpPr/>
            <p:nvPr/>
          </p:nvSpPr>
          <p:spPr>
            <a:xfrm>
              <a:off x="10115189" y="698933"/>
              <a:ext cx="1345014" cy="931910"/>
            </a:xfrm>
            <a:prstGeom prst="round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ángulo: esquinas redondeadas 4">
              <a:extLst>
                <a:ext uri="{FF2B5EF4-FFF2-40B4-BE49-F238E27FC236}">
                  <a16:creationId xmlns="" xmlns:a16="http://schemas.microsoft.com/office/drawing/2014/main" id="{8637766B-0CED-4AEA-BF43-A28A15BA4A82}"/>
                </a:ext>
              </a:extLst>
            </p:cNvPr>
            <p:cNvSpPr txBox="1"/>
            <p:nvPr/>
          </p:nvSpPr>
          <p:spPr>
            <a:xfrm>
              <a:off x="10160681" y="744425"/>
              <a:ext cx="1254030" cy="840926"/>
            </a:xfrm>
            <a:prstGeom prst="rect">
              <a:avLst/>
            </a:prstGeom>
            <a:grpFill/>
            <a:ln w="3175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rtlCol="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800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Ley 1474 de 2011</a:t>
              </a:r>
            </a:p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800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Establece normas orientadas a fortalecer los mecanismos de prevención, investigación y sanción de actos de corrupción y la efectividad del control de la gestión pública.</a:t>
              </a:r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BA6D7FC1-D434-404A-8112-3DD742E5B025}"/>
              </a:ext>
            </a:extLst>
          </p:cNvPr>
          <p:cNvSpPr txBox="1"/>
          <p:nvPr/>
        </p:nvSpPr>
        <p:spPr>
          <a:xfrm>
            <a:off x="114718" y="3459932"/>
            <a:ext cx="18886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s-ES" b="1" dirty="0"/>
              <a:t>ANTECEDENTES</a:t>
            </a:r>
            <a:endParaRPr lang="es-CO" b="1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="" xmlns:a16="http://schemas.microsoft.com/office/drawing/2014/main" id="{0C27E53E-CCED-4A4F-9F41-D5C9F01FBD69}"/>
              </a:ext>
            </a:extLst>
          </p:cNvPr>
          <p:cNvCxnSpPr>
            <a:cxnSpLocks/>
          </p:cNvCxnSpPr>
          <p:nvPr/>
        </p:nvCxnSpPr>
        <p:spPr>
          <a:xfrm flipH="1">
            <a:off x="2027119" y="1518616"/>
            <a:ext cx="12916" cy="4627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="" xmlns:a16="http://schemas.microsoft.com/office/drawing/2014/main" id="{3069B245-2E74-4580-AB1F-C0EB51F3C087}"/>
              </a:ext>
            </a:extLst>
          </p:cNvPr>
          <p:cNvCxnSpPr>
            <a:cxnSpLocks/>
          </p:cNvCxnSpPr>
          <p:nvPr/>
        </p:nvCxnSpPr>
        <p:spPr>
          <a:xfrm>
            <a:off x="2027119" y="1518616"/>
            <a:ext cx="453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="" xmlns:a16="http://schemas.microsoft.com/office/drawing/2014/main" id="{067F47E7-8DCE-4FD4-B3EB-696DC0D42425}"/>
              </a:ext>
            </a:extLst>
          </p:cNvPr>
          <p:cNvCxnSpPr>
            <a:cxnSpLocks/>
          </p:cNvCxnSpPr>
          <p:nvPr/>
        </p:nvCxnSpPr>
        <p:spPr>
          <a:xfrm flipH="1">
            <a:off x="2033524" y="2280985"/>
            <a:ext cx="835592" cy="13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="" xmlns:a16="http://schemas.microsoft.com/office/drawing/2014/main" id="{9EF204C6-BA68-4A49-B819-3B5420F96233}"/>
              </a:ext>
            </a:extLst>
          </p:cNvPr>
          <p:cNvCxnSpPr>
            <a:cxnSpLocks/>
            <a:stCxn id="33" idx="1"/>
          </p:cNvCxnSpPr>
          <p:nvPr/>
        </p:nvCxnSpPr>
        <p:spPr>
          <a:xfrm flipH="1" flipV="1">
            <a:off x="2046883" y="2955462"/>
            <a:ext cx="882803" cy="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="" xmlns:a16="http://schemas.microsoft.com/office/drawing/2014/main" id="{CC28CEB6-1226-47F1-8598-8542FA5711CB}"/>
              </a:ext>
            </a:extLst>
          </p:cNvPr>
          <p:cNvCxnSpPr>
            <a:cxnSpLocks/>
            <a:stCxn id="36" idx="1"/>
          </p:cNvCxnSpPr>
          <p:nvPr/>
        </p:nvCxnSpPr>
        <p:spPr>
          <a:xfrm flipH="1">
            <a:off x="2085529" y="3722306"/>
            <a:ext cx="7570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="" xmlns:a16="http://schemas.microsoft.com/office/drawing/2014/main" id="{B206F146-3624-4665-BD0B-57A422ACBF76}"/>
              </a:ext>
            </a:extLst>
          </p:cNvPr>
          <p:cNvCxnSpPr>
            <a:cxnSpLocks/>
            <a:stCxn id="39" idx="1"/>
          </p:cNvCxnSpPr>
          <p:nvPr/>
        </p:nvCxnSpPr>
        <p:spPr>
          <a:xfrm flipH="1">
            <a:off x="2027121" y="4505117"/>
            <a:ext cx="837498" cy="17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="" xmlns:a16="http://schemas.microsoft.com/office/drawing/2014/main" id="{BC247B9F-C694-4DBD-ABC3-0FE3ABFC336B}"/>
              </a:ext>
            </a:extLst>
          </p:cNvPr>
          <p:cNvCxnSpPr>
            <a:cxnSpLocks/>
            <a:stCxn id="28" idx="1"/>
          </p:cNvCxnSpPr>
          <p:nvPr/>
        </p:nvCxnSpPr>
        <p:spPr>
          <a:xfrm flipH="1">
            <a:off x="2040036" y="5314103"/>
            <a:ext cx="812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="" xmlns:a16="http://schemas.microsoft.com/office/drawing/2014/main" id="{FF245223-CA88-4B28-9924-55672F138EDD}"/>
              </a:ext>
            </a:extLst>
          </p:cNvPr>
          <p:cNvCxnSpPr>
            <a:cxnSpLocks/>
          </p:cNvCxnSpPr>
          <p:nvPr/>
        </p:nvCxnSpPr>
        <p:spPr>
          <a:xfrm flipH="1">
            <a:off x="2019940" y="6161280"/>
            <a:ext cx="8416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ángulo: esquinas redondeadas 53">
            <a:extLst>
              <a:ext uri="{FF2B5EF4-FFF2-40B4-BE49-F238E27FC236}">
                <a16:creationId xmlns="" xmlns:a16="http://schemas.microsoft.com/office/drawing/2014/main" id="{C1EBAE29-09DF-4DEA-93FD-5DA645C0D92E}"/>
              </a:ext>
            </a:extLst>
          </p:cNvPr>
          <p:cNvSpPr/>
          <p:nvPr/>
        </p:nvSpPr>
        <p:spPr>
          <a:xfrm>
            <a:off x="9028276" y="5287671"/>
            <a:ext cx="2674038" cy="5924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Corrupción – Desvío de los recursos – Afectación de la población – No se realizan las obras para el beneficio del país – 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ángulo: esquinas redondeadas 54">
            <a:extLst>
              <a:ext uri="{FF2B5EF4-FFF2-40B4-BE49-F238E27FC236}">
                <a16:creationId xmlns="" xmlns:a16="http://schemas.microsoft.com/office/drawing/2014/main" id="{D2999DAD-0766-488E-B2CF-4385DD34BBC8}"/>
              </a:ext>
            </a:extLst>
          </p:cNvPr>
          <p:cNvSpPr/>
          <p:nvPr/>
        </p:nvSpPr>
        <p:spPr>
          <a:xfrm>
            <a:off x="8873445" y="6087094"/>
            <a:ext cx="2950950" cy="5924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Plantear posibles soluciones para reforzar el modelo de control fiscal para evitar la constante corrupción 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ángulo: esquinas redondeadas 55">
            <a:extLst>
              <a:ext uri="{FF2B5EF4-FFF2-40B4-BE49-F238E27FC236}">
                <a16:creationId xmlns="" xmlns:a16="http://schemas.microsoft.com/office/drawing/2014/main" id="{4E9B5AF4-0232-4263-AC5C-3998F6C0E6A7}"/>
              </a:ext>
            </a:extLst>
          </p:cNvPr>
          <p:cNvSpPr/>
          <p:nvPr/>
        </p:nvSpPr>
        <p:spPr>
          <a:xfrm>
            <a:off x="5567200" y="5287670"/>
            <a:ext cx="2950950" cy="5924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800" dirty="0">
              <a:solidFill>
                <a:schemeClr val="tx1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F2249E9E-9FD8-4C6A-A9D9-1028E23F3FB4}"/>
              </a:ext>
            </a:extLst>
          </p:cNvPr>
          <p:cNvSpPr/>
          <p:nvPr/>
        </p:nvSpPr>
        <p:spPr>
          <a:xfrm>
            <a:off x="414289" y="6691683"/>
            <a:ext cx="498194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600" dirty="0">
                <a:latin typeface="Abadi" panose="020B0604020104020204" pitchFamily="34" charset="0"/>
                <a:hlinkClick r:id="rId3"/>
              </a:rPr>
              <a:t>https://repository.usta.edu.co/bitstream/handle/11634/17076/2019paulabenavides.pdf?sequence=6&amp;isAllowed=y</a:t>
            </a:r>
            <a:endParaRPr lang="es-CO" sz="600" dirty="0">
              <a:latin typeface="Abadi" panose="020B0604020104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6C1B1558-B711-4C82-AE38-DD1C3D71F642}"/>
              </a:ext>
            </a:extLst>
          </p:cNvPr>
          <p:cNvSpPr/>
          <p:nvPr/>
        </p:nvSpPr>
        <p:spPr>
          <a:xfrm>
            <a:off x="5680453" y="5287670"/>
            <a:ext cx="2511207" cy="609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Nació con un objetivo claro, mejorar la gestión fiscal a través órganos y personal administrativo, evitando desvío de los recursos y la protección de  los derechos ciudadanos</a:t>
            </a:r>
            <a:endParaRPr lang="es-CO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: angular 7">
            <a:extLst>
              <a:ext uri="{FF2B5EF4-FFF2-40B4-BE49-F238E27FC236}">
                <a16:creationId xmlns="" xmlns:a16="http://schemas.microsoft.com/office/drawing/2014/main" id="{247F9894-1245-40F4-B987-6DA1B81154C6}"/>
              </a:ext>
            </a:extLst>
          </p:cNvPr>
          <p:cNvCxnSpPr>
            <a:stCxn id="42" idx="3"/>
            <a:endCxn id="14" idx="1"/>
          </p:cNvCxnSpPr>
          <p:nvPr/>
        </p:nvCxnSpPr>
        <p:spPr>
          <a:xfrm flipV="1">
            <a:off x="5124198" y="1326352"/>
            <a:ext cx="1968512" cy="4885980"/>
          </a:xfrm>
          <a:prstGeom prst="bentConnector3">
            <a:avLst>
              <a:gd name="adj1" fmla="val 893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: angular 16">
            <a:extLst>
              <a:ext uri="{FF2B5EF4-FFF2-40B4-BE49-F238E27FC236}">
                <a16:creationId xmlns="" xmlns:a16="http://schemas.microsoft.com/office/drawing/2014/main" id="{4CD01EE3-F20A-4183-BC58-9573D443E1F5}"/>
              </a:ext>
            </a:extLst>
          </p:cNvPr>
          <p:cNvCxnSpPr>
            <a:cxnSpLocks/>
          </p:cNvCxnSpPr>
          <p:nvPr/>
        </p:nvCxnSpPr>
        <p:spPr>
          <a:xfrm flipV="1">
            <a:off x="5100194" y="1246840"/>
            <a:ext cx="1992516" cy="3987751"/>
          </a:xfrm>
          <a:prstGeom prst="bentConnector3">
            <a:avLst>
              <a:gd name="adj1" fmla="val 67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: angular 28">
            <a:extLst>
              <a:ext uri="{FF2B5EF4-FFF2-40B4-BE49-F238E27FC236}">
                <a16:creationId xmlns="" xmlns:a16="http://schemas.microsoft.com/office/drawing/2014/main" id="{13C22F3A-A86D-4F30-8399-753D701D9BF0}"/>
              </a:ext>
            </a:extLst>
          </p:cNvPr>
          <p:cNvCxnSpPr>
            <a:cxnSpLocks/>
          </p:cNvCxnSpPr>
          <p:nvPr/>
        </p:nvCxnSpPr>
        <p:spPr>
          <a:xfrm flipV="1">
            <a:off x="5097753" y="1180580"/>
            <a:ext cx="1994957" cy="3178765"/>
          </a:xfrm>
          <a:prstGeom prst="bentConnector3">
            <a:avLst>
              <a:gd name="adj1" fmla="val 28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="" xmlns:a16="http://schemas.microsoft.com/office/drawing/2014/main" id="{ED19AB3A-DB13-4122-8DDB-7A4D958F27A4}"/>
              </a:ext>
            </a:extLst>
          </p:cNvPr>
          <p:cNvCxnSpPr>
            <a:stCxn id="14" idx="2"/>
          </p:cNvCxnSpPr>
          <p:nvPr/>
        </p:nvCxnSpPr>
        <p:spPr>
          <a:xfrm>
            <a:off x="8305049" y="1530663"/>
            <a:ext cx="4064" cy="173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: angular 61">
            <a:extLst>
              <a:ext uri="{FF2B5EF4-FFF2-40B4-BE49-F238E27FC236}">
                <a16:creationId xmlns="" xmlns:a16="http://schemas.microsoft.com/office/drawing/2014/main" id="{66832981-78A3-4A0E-BC81-6DCDA6B0BF41}"/>
              </a:ext>
            </a:extLst>
          </p:cNvPr>
          <p:cNvCxnSpPr>
            <a:stCxn id="7" idx="1"/>
          </p:cNvCxnSpPr>
          <p:nvPr/>
        </p:nvCxnSpPr>
        <p:spPr>
          <a:xfrm rot="10800000" flipV="1">
            <a:off x="5885702" y="2081052"/>
            <a:ext cx="420599" cy="60533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="" xmlns:a16="http://schemas.microsoft.com/office/drawing/2014/main" id="{1108153A-B8EB-4BE5-803D-47A6BF0477D3}"/>
              </a:ext>
            </a:extLst>
          </p:cNvPr>
          <p:cNvCxnSpPr>
            <a:stCxn id="7" idx="2"/>
          </p:cNvCxnSpPr>
          <p:nvPr/>
        </p:nvCxnSpPr>
        <p:spPr>
          <a:xfrm flipH="1">
            <a:off x="8438106" y="2457765"/>
            <a:ext cx="2316" cy="228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="" xmlns:a16="http://schemas.microsoft.com/office/drawing/2014/main" id="{2BC9F950-FBCB-466B-B591-21183BF9EB42}"/>
              </a:ext>
            </a:extLst>
          </p:cNvPr>
          <p:cNvCxnSpPr>
            <a:stCxn id="128" idx="3"/>
            <a:endCxn id="126" idx="1"/>
          </p:cNvCxnSpPr>
          <p:nvPr/>
        </p:nvCxnSpPr>
        <p:spPr>
          <a:xfrm>
            <a:off x="7311130" y="2979900"/>
            <a:ext cx="216087" cy="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="" xmlns:a16="http://schemas.microsoft.com/office/drawing/2014/main" id="{42DB64CB-D332-40F8-A7BD-2C2555768F49}"/>
              </a:ext>
            </a:extLst>
          </p:cNvPr>
          <p:cNvCxnSpPr>
            <a:cxnSpLocks/>
            <a:stCxn id="126" idx="3"/>
            <a:endCxn id="5" idx="1"/>
          </p:cNvCxnSpPr>
          <p:nvPr/>
        </p:nvCxnSpPr>
        <p:spPr>
          <a:xfrm flipV="1">
            <a:off x="9369104" y="2982866"/>
            <a:ext cx="3121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: angular 103">
            <a:extLst>
              <a:ext uri="{FF2B5EF4-FFF2-40B4-BE49-F238E27FC236}">
                <a16:creationId xmlns="" xmlns:a16="http://schemas.microsoft.com/office/drawing/2014/main" id="{07C8D191-8F4F-4079-8138-125252CBA42D}"/>
              </a:ext>
            </a:extLst>
          </p:cNvPr>
          <p:cNvCxnSpPr>
            <a:cxnSpLocks/>
            <a:stCxn id="5" idx="2"/>
            <a:endCxn id="60" idx="0"/>
          </p:cNvCxnSpPr>
          <p:nvPr/>
        </p:nvCxnSpPr>
        <p:spPr>
          <a:xfrm rot="5400000">
            <a:off x="8664901" y="1490907"/>
            <a:ext cx="339771" cy="39107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="" xmlns:a16="http://schemas.microsoft.com/office/drawing/2014/main" id="{722AA9B4-09AB-473D-8352-D603199EF08C}"/>
              </a:ext>
            </a:extLst>
          </p:cNvPr>
          <p:cNvCxnSpPr>
            <a:cxnSpLocks/>
            <a:stCxn id="60" idx="3"/>
            <a:endCxn id="120" idx="1"/>
          </p:cNvCxnSpPr>
          <p:nvPr/>
        </p:nvCxnSpPr>
        <p:spPr>
          <a:xfrm>
            <a:off x="8191660" y="3828320"/>
            <a:ext cx="248762" cy="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: angular 111">
            <a:extLst>
              <a:ext uri="{FF2B5EF4-FFF2-40B4-BE49-F238E27FC236}">
                <a16:creationId xmlns="" xmlns:a16="http://schemas.microsoft.com/office/drawing/2014/main" id="{0A33A099-8131-4CA6-86BF-F64F043ADA28}"/>
              </a:ext>
            </a:extLst>
          </p:cNvPr>
          <p:cNvCxnSpPr>
            <a:stCxn id="14" idx="3"/>
            <a:endCxn id="22" idx="0"/>
          </p:cNvCxnSpPr>
          <p:nvPr/>
        </p:nvCxnSpPr>
        <p:spPr>
          <a:xfrm flipH="1">
            <a:off x="6983666" y="1326352"/>
            <a:ext cx="2533722" cy="2883592"/>
          </a:xfrm>
          <a:prstGeom prst="bentConnector4">
            <a:avLst>
              <a:gd name="adj1" fmla="val -99629"/>
              <a:gd name="adj2" fmla="val 96723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>
            <a:extLst>
              <a:ext uri="{FF2B5EF4-FFF2-40B4-BE49-F238E27FC236}">
                <a16:creationId xmlns="" xmlns:a16="http://schemas.microsoft.com/office/drawing/2014/main" id="{D39412CF-2D82-492C-BBD0-BF0088D36D8E}"/>
              </a:ext>
            </a:extLst>
          </p:cNvPr>
          <p:cNvCxnSpPr>
            <a:cxnSpLocks/>
            <a:stCxn id="22" idx="3"/>
            <a:endCxn id="61" idx="1"/>
          </p:cNvCxnSpPr>
          <p:nvPr/>
        </p:nvCxnSpPr>
        <p:spPr>
          <a:xfrm>
            <a:off x="8419119" y="4503456"/>
            <a:ext cx="638539" cy="1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: angular 121">
            <a:extLst>
              <a:ext uri="{FF2B5EF4-FFF2-40B4-BE49-F238E27FC236}">
                <a16:creationId xmlns="" xmlns:a16="http://schemas.microsoft.com/office/drawing/2014/main" id="{0288D8C9-B079-4C04-A9F0-055E5723C54E}"/>
              </a:ext>
            </a:extLst>
          </p:cNvPr>
          <p:cNvCxnSpPr>
            <a:cxnSpLocks/>
          </p:cNvCxnSpPr>
          <p:nvPr/>
        </p:nvCxnSpPr>
        <p:spPr>
          <a:xfrm rot="5400000">
            <a:off x="7878923" y="4746082"/>
            <a:ext cx="1503558" cy="225101"/>
          </a:xfrm>
          <a:prstGeom prst="bentConnector3">
            <a:avLst>
              <a:gd name="adj1" fmla="val 99817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="" xmlns:a16="http://schemas.microsoft.com/office/drawing/2014/main" id="{E452DB1A-4D89-469B-AAC1-1FACDF05ED84}"/>
              </a:ext>
            </a:extLst>
          </p:cNvPr>
          <p:cNvCxnSpPr>
            <a:stCxn id="56" idx="2"/>
            <a:endCxn id="131" idx="0"/>
          </p:cNvCxnSpPr>
          <p:nvPr/>
        </p:nvCxnSpPr>
        <p:spPr>
          <a:xfrm flipH="1">
            <a:off x="7039702" y="5880145"/>
            <a:ext cx="2973" cy="211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: angular 135">
            <a:extLst>
              <a:ext uri="{FF2B5EF4-FFF2-40B4-BE49-F238E27FC236}">
                <a16:creationId xmlns="" xmlns:a16="http://schemas.microsoft.com/office/drawing/2014/main" id="{1AD04612-8923-4826-9333-BE968879C3C6}"/>
              </a:ext>
            </a:extLst>
          </p:cNvPr>
          <p:cNvCxnSpPr>
            <a:stCxn id="54" idx="3"/>
            <a:endCxn id="55" idx="3"/>
          </p:cNvCxnSpPr>
          <p:nvPr/>
        </p:nvCxnSpPr>
        <p:spPr>
          <a:xfrm>
            <a:off x="11702314" y="5583909"/>
            <a:ext cx="122081" cy="799423"/>
          </a:xfrm>
          <a:prstGeom prst="bentConnector3">
            <a:avLst>
              <a:gd name="adj1" fmla="val 287253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Elipse 151">
            <a:extLst>
              <a:ext uri="{FF2B5EF4-FFF2-40B4-BE49-F238E27FC236}">
                <a16:creationId xmlns="" xmlns:a16="http://schemas.microsoft.com/office/drawing/2014/main" id="{966173A7-E70F-4659-8077-079BABC6F985}"/>
              </a:ext>
            </a:extLst>
          </p:cNvPr>
          <p:cNvSpPr/>
          <p:nvPr/>
        </p:nvSpPr>
        <p:spPr>
          <a:xfrm>
            <a:off x="5984647" y="4921922"/>
            <a:ext cx="1903482" cy="2271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latin typeface="Arial" panose="020B0604020202020204" pitchFamily="34" charset="0"/>
                <a:cs typeface="Arial" panose="020B0604020202020204" pitchFamily="34" charset="0"/>
              </a:rPr>
              <a:t>Aciertos</a:t>
            </a: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Elipse 152">
            <a:extLst>
              <a:ext uri="{FF2B5EF4-FFF2-40B4-BE49-F238E27FC236}">
                <a16:creationId xmlns="" xmlns:a16="http://schemas.microsoft.com/office/drawing/2014/main" id="{9981C710-CF3A-4399-8605-3F005AF036B8}"/>
              </a:ext>
            </a:extLst>
          </p:cNvPr>
          <p:cNvSpPr/>
          <p:nvPr/>
        </p:nvSpPr>
        <p:spPr>
          <a:xfrm>
            <a:off x="9425010" y="4908952"/>
            <a:ext cx="1903482" cy="22714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Dificultades</a:t>
            </a: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Conector recto 154">
            <a:extLst>
              <a:ext uri="{FF2B5EF4-FFF2-40B4-BE49-F238E27FC236}">
                <a16:creationId xmlns="" xmlns:a16="http://schemas.microsoft.com/office/drawing/2014/main" id="{9D15C787-79EA-4C4D-BC89-B42C4520E5C9}"/>
              </a:ext>
            </a:extLst>
          </p:cNvPr>
          <p:cNvCxnSpPr>
            <a:stCxn id="152" idx="4"/>
            <a:endCxn id="16" idx="0"/>
          </p:cNvCxnSpPr>
          <p:nvPr/>
        </p:nvCxnSpPr>
        <p:spPr>
          <a:xfrm flipH="1">
            <a:off x="6936057" y="5149071"/>
            <a:ext cx="331" cy="138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: angular 160">
            <a:extLst>
              <a:ext uri="{FF2B5EF4-FFF2-40B4-BE49-F238E27FC236}">
                <a16:creationId xmlns="" xmlns:a16="http://schemas.microsoft.com/office/drawing/2014/main" id="{12567D46-6FBE-4A6A-B243-9BA26711D28D}"/>
              </a:ext>
            </a:extLst>
          </p:cNvPr>
          <p:cNvCxnSpPr>
            <a:stCxn id="153" idx="2"/>
            <a:endCxn id="54" idx="1"/>
          </p:cNvCxnSpPr>
          <p:nvPr/>
        </p:nvCxnSpPr>
        <p:spPr>
          <a:xfrm rot="10800000" flipV="1">
            <a:off x="9028276" y="5022527"/>
            <a:ext cx="396734" cy="561382"/>
          </a:xfrm>
          <a:prstGeom prst="bentConnector3">
            <a:avLst>
              <a:gd name="adj1" fmla="val 1576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cto 162">
            <a:extLst>
              <a:ext uri="{FF2B5EF4-FFF2-40B4-BE49-F238E27FC236}">
                <a16:creationId xmlns="" xmlns:a16="http://schemas.microsoft.com/office/drawing/2014/main" id="{9A956CA7-DF54-4457-AF62-89ABD7BD7077}"/>
              </a:ext>
            </a:extLst>
          </p:cNvPr>
          <p:cNvCxnSpPr>
            <a:stCxn id="131" idx="3"/>
            <a:endCxn id="55" idx="1"/>
          </p:cNvCxnSpPr>
          <p:nvPr/>
        </p:nvCxnSpPr>
        <p:spPr>
          <a:xfrm flipV="1">
            <a:off x="8351932" y="6383332"/>
            <a:ext cx="521513" cy="1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="" xmlns:a16="http://schemas.microsoft.com/office/drawing/2014/main" id="{604A1EB1-01C4-4CBF-8B37-4D4562599C07}"/>
              </a:ext>
            </a:extLst>
          </p:cNvPr>
          <p:cNvCxnSpPr>
            <a:cxnSpLocks/>
            <a:endCxn id="5" idx="0"/>
          </p:cNvCxnSpPr>
          <p:nvPr/>
        </p:nvCxnSpPr>
        <p:spPr>
          <a:xfrm rot="16200000" flipH="1">
            <a:off x="9619070" y="1518283"/>
            <a:ext cx="1270724" cy="107141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: angular 47">
            <a:extLst>
              <a:ext uri="{FF2B5EF4-FFF2-40B4-BE49-F238E27FC236}">
                <a16:creationId xmlns="" xmlns:a16="http://schemas.microsoft.com/office/drawing/2014/main" id="{E5223B9E-07D8-463F-BFD8-608C45941E99}"/>
              </a:ext>
            </a:extLst>
          </p:cNvPr>
          <p:cNvCxnSpPr>
            <a:stCxn id="56" idx="1"/>
          </p:cNvCxnSpPr>
          <p:nvPr/>
        </p:nvCxnSpPr>
        <p:spPr>
          <a:xfrm rot="10800000" flipH="1">
            <a:off x="5567200" y="1418630"/>
            <a:ext cx="1472502" cy="4165278"/>
          </a:xfrm>
          <a:prstGeom prst="bentConnector4">
            <a:avLst>
              <a:gd name="adj1" fmla="val -11537"/>
              <a:gd name="adj2" fmla="val 1000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3688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3889</TotalTime>
  <Words>386</Words>
  <Application>Microsoft Office PowerPoint</Application>
  <PresentationFormat>Panorámica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Trebuchet MS</vt:lpstr>
      <vt:lpstr>Wingdings 3</vt:lpstr>
      <vt:lpstr>Faceta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andres torres calderon</dc:creator>
  <cp:lastModifiedBy>Daniel SF</cp:lastModifiedBy>
  <cp:revision>157</cp:revision>
  <dcterms:created xsi:type="dcterms:W3CDTF">2020-05-02T17:01:11Z</dcterms:created>
  <dcterms:modified xsi:type="dcterms:W3CDTF">2020-05-11T21:00:35Z</dcterms:modified>
</cp:coreProperties>
</file>