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rge andres torres calderon" initials="jatc" lastIdx="1" clrIdx="0">
    <p:extLst>
      <p:ext uri="{19B8F6BF-5375-455C-9EA6-DF929625EA0E}">
        <p15:presenceInfo xmlns:p15="http://schemas.microsoft.com/office/powerpoint/2012/main" userId="3c1da57db504723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57" autoAdjust="0"/>
  </p:normalViewPr>
  <p:slideViewPr>
    <p:cSldViewPr snapToGrid="0">
      <p:cViewPr varScale="1">
        <p:scale>
          <a:sx n="46" d="100"/>
          <a:sy n="46" d="100"/>
        </p:scale>
        <p:origin x="1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24317-3653-4F26-8410-F1005CECFB05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BC3A0-EADF-4D59-A615-7E3279C0D91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6875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DBC3A0-EADF-4D59-A615-7E3279C0D919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2858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691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725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7705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00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8340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8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0612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2523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1411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256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4895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9964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HP\Downloads\El%20control%20fiscal%20y%20su%20ajuste%20dentro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6B2E368A-286E-4BC7-853D-4568E9458FD7}"/>
              </a:ext>
            </a:extLst>
          </p:cNvPr>
          <p:cNvSpPr/>
          <p:nvPr/>
        </p:nvSpPr>
        <p:spPr>
          <a:xfrm>
            <a:off x="2010025" y="371213"/>
            <a:ext cx="7826433" cy="343427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CO" sz="1600" b="1" dirty="0">
                <a:solidFill>
                  <a:srgbClr val="002060"/>
                </a:solidFill>
                <a:latin typeface="Abadi" panose="020B0604020104020204" pitchFamily="34" charset="0"/>
                <a:ea typeface="Calibri" panose="020F0502020204030204" pitchFamily="34" charset="0"/>
                <a:cs typeface="AbadiMT-CondensedExtraBold"/>
              </a:rPr>
              <a:t>EL CONTROL FISCAL Y SU AJUSTE DENTRO DEL ESTADO SOCIAL DE DERECHO.</a:t>
            </a:r>
            <a:endParaRPr lang="es-CO" sz="1600" dirty="0">
              <a:solidFill>
                <a:srgbClr val="002060"/>
              </a:solidFill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89AFF8DB-371C-4A6B-BA58-A30AFABAC08F}"/>
              </a:ext>
            </a:extLst>
          </p:cNvPr>
          <p:cNvSpPr/>
          <p:nvPr/>
        </p:nvSpPr>
        <p:spPr>
          <a:xfrm>
            <a:off x="4012503" y="1093266"/>
            <a:ext cx="2484976" cy="280718"/>
          </a:xfrm>
          <a:prstGeom prst="rect">
            <a:avLst/>
          </a:prstGeom>
          <a:ln w="38100">
            <a:solidFill>
              <a:srgbClr val="92D05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1200" b="1" dirty="0">
                <a:solidFill>
                  <a:srgbClr val="002060"/>
                </a:solidFill>
                <a:latin typeface="Abadi" panose="020B0604020104020204" pitchFamily="34" charset="0"/>
                <a:ea typeface="Calibri" panose="020F0502020204030204" pitchFamily="34" charset="0"/>
                <a:cs typeface="AbadiMT-CondensedLight"/>
              </a:rPr>
              <a:t>CONSTITUCIÓN POLÍTICA DE 1991</a:t>
            </a:r>
            <a:endParaRPr lang="es-CO" sz="1200" b="1" dirty="0">
              <a:solidFill>
                <a:srgbClr val="002060"/>
              </a:solidFill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52951705-E21F-4CE3-B655-E0E6AEC115EA}"/>
              </a:ext>
            </a:extLst>
          </p:cNvPr>
          <p:cNvSpPr/>
          <p:nvPr/>
        </p:nvSpPr>
        <p:spPr>
          <a:xfrm>
            <a:off x="473288" y="1601300"/>
            <a:ext cx="2206053" cy="276999"/>
          </a:xfrm>
          <a:prstGeom prst="rect">
            <a:avLst/>
          </a:prstGeom>
          <a:ln w="28575">
            <a:solidFill>
              <a:srgbClr val="92D05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r>
              <a:rPr lang="es-CO" sz="1200" b="1" dirty="0">
                <a:solidFill>
                  <a:srgbClr val="002060"/>
                </a:solidFill>
                <a:latin typeface="Abadi" panose="020B0604020104020204" pitchFamily="34" charset="0"/>
              </a:rPr>
              <a:t>ESTADO SOCIAL DE DERECHO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8912F91A-E3B6-4EEC-9A08-AF8DA6477044}"/>
              </a:ext>
            </a:extLst>
          </p:cNvPr>
          <p:cNvSpPr/>
          <p:nvPr/>
        </p:nvSpPr>
        <p:spPr>
          <a:xfrm>
            <a:off x="377785" y="2380081"/>
            <a:ext cx="2682426" cy="675954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1200" dirty="0">
                <a:solidFill>
                  <a:srgbClr val="002060"/>
                </a:solidFill>
                <a:latin typeface="Abadi" panose="020B0604020104020204" pitchFamily="34" charset="0"/>
                <a:ea typeface="Calibri" panose="020F0502020204030204" pitchFamily="34" charset="0"/>
                <a:cs typeface="AbadiMT-CondensedLight"/>
              </a:rPr>
              <a:t>Cumplir con los objetivos y garantías mínimas que el Estado debe ofrecer a sus coasociados</a:t>
            </a:r>
            <a:endParaRPr lang="es-CO" sz="1200" dirty="0">
              <a:solidFill>
                <a:srgbClr val="002060"/>
              </a:solidFill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9E7AD326-B03A-47D3-8570-756B7DBEA2CB}"/>
              </a:ext>
            </a:extLst>
          </p:cNvPr>
          <p:cNvSpPr/>
          <p:nvPr/>
        </p:nvSpPr>
        <p:spPr>
          <a:xfrm>
            <a:off x="389302" y="3383598"/>
            <a:ext cx="2830328" cy="478336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1200" dirty="0">
                <a:solidFill>
                  <a:srgbClr val="002060"/>
                </a:solidFill>
                <a:latin typeface="Abadi" panose="020B0604020104020204" pitchFamily="34" charset="0"/>
                <a:ea typeface="Calibri" panose="020F0502020204030204" pitchFamily="34" charset="0"/>
                <a:cs typeface="AbadiMT-CondensedLight"/>
              </a:rPr>
              <a:t>Disminución de la corrupción y evitar la desviación de los recursos públicos</a:t>
            </a:r>
            <a:endParaRPr lang="es-CO" sz="1200" dirty="0">
              <a:solidFill>
                <a:srgbClr val="002060"/>
              </a:solidFill>
              <a:latin typeface="Abadi" panose="020B060402010402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DD4DF3FE-18B0-4250-BB93-4988F56C6E17}"/>
              </a:ext>
            </a:extLst>
          </p:cNvPr>
          <p:cNvSpPr/>
          <p:nvPr/>
        </p:nvSpPr>
        <p:spPr>
          <a:xfrm>
            <a:off x="4468670" y="1682670"/>
            <a:ext cx="1445965" cy="276999"/>
          </a:xfrm>
          <a:prstGeom prst="rect">
            <a:avLst/>
          </a:prstGeom>
          <a:ln w="28575">
            <a:solidFill>
              <a:srgbClr val="92D05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CO" sz="1200" b="1" dirty="0">
                <a:solidFill>
                  <a:srgbClr val="002060"/>
                </a:solidFill>
                <a:latin typeface="Abadi" panose="020B0604020104020204" pitchFamily="34" charset="0"/>
              </a:rPr>
              <a:t>CONTROL FISCAL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EB9E32D8-485C-46D8-A556-767102F5AC80}"/>
              </a:ext>
            </a:extLst>
          </p:cNvPr>
          <p:cNvSpPr/>
          <p:nvPr/>
        </p:nvSpPr>
        <p:spPr>
          <a:xfrm>
            <a:off x="9611391" y="1739800"/>
            <a:ext cx="1906316" cy="276999"/>
          </a:xfrm>
          <a:prstGeom prst="rect">
            <a:avLst/>
          </a:prstGeom>
          <a:ln w="28575">
            <a:solidFill>
              <a:srgbClr val="92D05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CO" sz="1200" b="1" dirty="0">
                <a:solidFill>
                  <a:srgbClr val="002060"/>
                </a:solidFill>
                <a:latin typeface="Abadi" panose="020B0604020104020204" pitchFamily="34" charset="0"/>
              </a:rPr>
              <a:t>CONTROL DISCIPLINARIO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4BF42230-AB51-46AD-B0DB-26D83F3F880C}"/>
              </a:ext>
            </a:extLst>
          </p:cNvPr>
          <p:cNvSpPr/>
          <p:nvPr/>
        </p:nvSpPr>
        <p:spPr>
          <a:xfrm>
            <a:off x="4031176" y="2229964"/>
            <a:ext cx="906017" cy="276999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none">
            <a:spAutoFit/>
          </a:bodyPr>
          <a:lstStyle/>
          <a:p>
            <a:r>
              <a:rPr lang="es-CO" sz="1200" dirty="0">
                <a:solidFill>
                  <a:srgbClr val="002060"/>
                </a:solidFill>
                <a:latin typeface="Abadi" panose="020B0604020104020204" pitchFamily="34" charset="0"/>
              </a:rPr>
              <a:t>Contraloría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18901AD2-545C-45F8-9252-9541BC9EB6FB}"/>
              </a:ext>
            </a:extLst>
          </p:cNvPr>
          <p:cNvSpPr/>
          <p:nvPr/>
        </p:nvSpPr>
        <p:spPr>
          <a:xfrm>
            <a:off x="9954759" y="2312479"/>
            <a:ext cx="1019831" cy="276999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none">
            <a:spAutoFit/>
          </a:bodyPr>
          <a:lstStyle/>
          <a:p>
            <a:r>
              <a:rPr lang="es-CO" sz="1200" dirty="0">
                <a:solidFill>
                  <a:srgbClr val="002060"/>
                </a:solidFill>
                <a:latin typeface="Abadi" panose="020B0604020104020204" pitchFamily="34" charset="0"/>
              </a:rPr>
              <a:t>Procuraduría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xmlns="" id="{AEC00D15-DBD7-4EC6-980E-720D7A7933C4}"/>
              </a:ext>
            </a:extLst>
          </p:cNvPr>
          <p:cNvSpPr/>
          <p:nvPr/>
        </p:nvSpPr>
        <p:spPr>
          <a:xfrm>
            <a:off x="4153446" y="3600584"/>
            <a:ext cx="1220512" cy="646331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s-CO" sz="1200" dirty="0">
                <a:solidFill>
                  <a:srgbClr val="002060"/>
                </a:solidFill>
                <a:latin typeface="Abadi" panose="020B0604020104020204" pitchFamily="34" charset="0"/>
              </a:rPr>
              <a:t>Autonomía administrativa y Presupuestal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xmlns="" id="{1B7B97DB-E24E-4134-BE5E-2D82C4D7A6A3}"/>
              </a:ext>
            </a:extLst>
          </p:cNvPr>
          <p:cNvSpPr/>
          <p:nvPr/>
        </p:nvSpPr>
        <p:spPr>
          <a:xfrm>
            <a:off x="7131804" y="4057811"/>
            <a:ext cx="1840568" cy="461665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none">
            <a:spAutoFit/>
          </a:bodyPr>
          <a:lstStyle/>
          <a:p>
            <a:r>
              <a:rPr lang="es-CO" sz="1200" dirty="0">
                <a:solidFill>
                  <a:srgbClr val="002060"/>
                </a:solidFill>
                <a:latin typeface="Abadi" panose="020B0604020104020204" pitchFamily="34" charset="0"/>
              </a:rPr>
              <a:t>Correcto funcionamiento </a:t>
            </a:r>
          </a:p>
          <a:p>
            <a:r>
              <a:rPr lang="es-CO" sz="1200" dirty="0">
                <a:solidFill>
                  <a:srgbClr val="002060"/>
                </a:solidFill>
                <a:latin typeface="Abadi" panose="020B0604020104020204" pitchFamily="34" charset="0"/>
              </a:rPr>
              <a:t>del Estado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xmlns="" id="{F5342ACC-7288-43FD-8878-55DAA4491D47}"/>
              </a:ext>
            </a:extLst>
          </p:cNvPr>
          <p:cNvSpPr/>
          <p:nvPr/>
        </p:nvSpPr>
        <p:spPr>
          <a:xfrm>
            <a:off x="7364456" y="2608517"/>
            <a:ext cx="1208985" cy="276999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none">
            <a:spAutoFit/>
          </a:bodyPr>
          <a:lstStyle/>
          <a:p>
            <a:r>
              <a:rPr lang="es-CO" sz="1200" dirty="0">
                <a:solidFill>
                  <a:srgbClr val="002060"/>
                </a:solidFill>
                <a:latin typeface="Abadi" panose="020B0604020104020204" pitchFamily="34" charset="0"/>
              </a:rPr>
              <a:t>Control integral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xmlns="" id="{7BDE5A8A-739B-4071-A62A-1B82D8D63606}"/>
              </a:ext>
            </a:extLst>
          </p:cNvPr>
          <p:cNvSpPr/>
          <p:nvPr/>
        </p:nvSpPr>
        <p:spPr>
          <a:xfrm>
            <a:off x="6948542" y="3165185"/>
            <a:ext cx="2235378" cy="646331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2060"/>
                </a:solidFill>
                <a:latin typeface="Abadi" panose="020B0604020104020204" pitchFamily="34" charset="0"/>
              </a:rPr>
              <a:t>Inspección de recursos desde su asignación,  hasta la evaluación final</a:t>
            </a:r>
            <a:endParaRPr lang="es-CO" sz="1200" dirty="0">
              <a:solidFill>
                <a:srgbClr val="002060"/>
              </a:solidFill>
              <a:latin typeface="Abadi" panose="020B0604020104020204" pitchFamily="3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xmlns="" id="{C8E14269-39F4-4E3B-8783-EAB1B5AC594C}"/>
              </a:ext>
            </a:extLst>
          </p:cNvPr>
          <p:cNvSpPr/>
          <p:nvPr/>
        </p:nvSpPr>
        <p:spPr>
          <a:xfrm>
            <a:off x="7337440" y="1930833"/>
            <a:ext cx="910368" cy="276999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s-CO" sz="1200" dirty="0">
                <a:solidFill>
                  <a:srgbClr val="002060"/>
                </a:solidFill>
                <a:latin typeface="Abadi" panose="020B0604020104020204" pitchFamily="34" charset="0"/>
              </a:rPr>
              <a:t>Fin social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xmlns="" id="{7D691BFC-1FBA-43B9-8554-012CC37C67D4}"/>
              </a:ext>
            </a:extLst>
          </p:cNvPr>
          <p:cNvSpPr/>
          <p:nvPr/>
        </p:nvSpPr>
        <p:spPr>
          <a:xfrm>
            <a:off x="7174614" y="4766483"/>
            <a:ext cx="1606766" cy="461665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s-CO" sz="1200" dirty="0">
                <a:solidFill>
                  <a:srgbClr val="002060"/>
                </a:solidFill>
                <a:latin typeface="Abadi" panose="020B0604020104020204" pitchFamily="34" charset="0"/>
              </a:rPr>
              <a:t>Bienestar social</a:t>
            </a:r>
          </a:p>
          <a:p>
            <a:r>
              <a:rPr lang="es-CO" sz="1200" dirty="0">
                <a:solidFill>
                  <a:srgbClr val="002060"/>
                </a:solidFill>
                <a:latin typeface="Abadi" panose="020B0604020104020204" pitchFamily="34" charset="0"/>
              </a:rPr>
              <a:t>de toda la comunidad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xmlns="" id="{1FAA0C9B-EA50-4BC8-877D-E133BAD20470}"/>
              </a:ext>
            </a:extLst>
          </p:cNvPr>
          <p:cNvSpPr/>
          <p:nvPr/>
        </p:nvSpPr>
        <p:spPr>
          <a:xfrm>
            <a:off x="377785" y="4185099"/>
            <a:ext cx="3204566" cy="646331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2060"/>
                </a:solidFill>
                <a:latin typeface="Abadi" panose="020B0604020104020204" pitchFamily="34" charset="0"/>
              </a:rPr>
              <a:t>En materia social se han logrado mejores resultados en cuanto a la parte del Estado de Derecho propiamente dicho.</a:t>
            </a:r>
            <a:endParaRPr lang="es-CO" sz="1200" dirty="0">
              <a:solidFill>
                <a:srgbClr val="002060"/>
              </a:solidFill>
              <a:latin typeface="Abadi" panose="020B060402010402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8383FFFC-A53F-4C17-9D4E-70300FA03C69}"/>
              </a:ext>
            </a:extLst>
          </p:cNvPr>
          <p:cNvSpPr/>
          <p:nvPr/>
        </p:nvSpPr>
        <p:spPr>
          <a:xfrm>
            <a:off x="9534391" y="2858524"/>
            <a:ext cx="1983316" cy="507831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s-MX" sz="900" dirty="0">
                <a:solidFill>
                  <a:srgbClr val="002060"/>
                </a:solidFill>
                <a:latin typeface="Abadi" panose="020B0604020104020204" pitchFamily="34" charset="0"/>
              </a:rPr>
              <a:t>Sin perjuicio de responsabilidades penales y civiles que asistan en cada caso.</a:t>
            </a:r>
            <a:endParaRPr lang="es-CO" sz="900" dirty="0">
              <a:solidFill>
                <a:srgbClr val="002060"/>
              </a:solidFill>
              <a:latin typeface="Abadi" panose="020B0604020104020204" pitchFamily="34" charset="0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xmlns="" id="{7B3808F8-942B-43DE-BA6C-66C3EA135606}"/>
              </a:ext>
            </a:extLst>
          </p:cNvPr>
          <p:cNvSpPr/>
          <p:nvPr/>
        </p:nvSpPr>
        <p:spPr>
          <a:xfrm>
            <a:off x="3491250" y="2806046"/>
            <a:ext cx="1709490" cy="461665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2060"/>
                </a:solidFill>
                <a:latin typeface="Abadi" panose="020B0604020104020204" pitchFamily="34" charset="0"/>
              </a:rPr>
              <a:t>De manera posterior y selectiva</a:t>
            </a:r>
            <a:endParaRPr lang="es-CO" sz="1200" dirty="0">
              <a:solidFill>
                <a:srgbClr val="002060"/>
              </a:solidFill>
              <a:latin typeface="Abadi" panose="020B0604020104020204" pitchFamily="34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xmlns="" id="{ADE9D6F4-FA4E-4320-9890-8E6B61B95BB2}"/>
              </a:ext>
            </a:extLst>
          </p:cNvPr>
          <p:cNvSpPr/>
          <p:nvPr/>
        </p:nvSpPr>
        <p:spPr>
          <a:xfrm>
            <a:off x="7337440" y="1002708"/>
            <a:ext cx="1364476" cy="276999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none">
            <a:spAutoFit/>
          </a:bodyPr>
          <a:lstStyle/>
          <a:p>
            <a:r>
              <a:rPr lang="es-CO" sz="1200" dirty="0">
                <a:solidFill>
                  <a:srgbClr val="002060"/>
                </a:solidFill>
                <a:latin typeface="Abadi" panose="020B0604020104020204" pitchFamily="34" charset="0"/>
              </a:rPr>
              <a:t>Ley 610 de 2000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xmlns="" id="{892012D4-AC1A-4407-B0D2-EA2E6205A65D}"/>
              </a:ext>
            </a:extLst>
          </p:cNvPr>
          <p:cNvSpPr/>
          <p:nvPr/>
        </p:nvSpPr>
        <p:spPr>
          <a:xfrm>
            <a:off x="9075026" y="788865"/>
            <a:ext cx="2146742" cy="338554"/>
          </a:xfrm>
          <a:prstGeom prst="rect">
            <a:avLst/>
          </a:prstGeom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s-MX" sz="800" dirty="0">
                <a:solidFill>
                  <a:srgbClr val="002060"/>
                </a:solidFill>
                <a:latin typeface="Abadi" panose="020B0604020104020204" pitchFamily="34" charset="0"/>
              </a:rPr>
              <a:t>Establece el trámite de los procesos de responsabilidad fiscal. </a:t>
            </a:r>
            <a:endParaRPr lang="es-CO" sz="800" dirty="0">
              <a:solidFill>
                <a:srgbClr val="002060"/>
              </a:solidFill>
              <a:latin typeface="Abadi" panose="020B0604020104020204" pitchFamily="34" charset="0"/>
            </a:endParaRP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xmlns="" id="{C7B441EA-D318-4C46-BD0C-711E6F146C94}"/>
              </a:ext>
            </a:extLst>
          </p:cNvPr>
          <p:cNvSpPr/>
          <p:nvPr/>
        </p:nvSpPr>
        <p:spPr>
          <a:xfrm>
            <a:off x="9075026" y="1227711"/>
            <a:ext cx="2266967" cy="215444"/>
          </a:xfrm>
          <a:prstGeom prst="rect">
            <a:avLst/>
          </a:prstGeom>
          <a:ln w="19050">
            <a:solidFill>
              <a:srgbClr val="92D050"/>
            </a:solidFill>
          </a:ln>
        </p:spPr>
        <p:txBody>
          <a:bodyPr wrap="none">
            <a:spAutoFit/>
          </a:bodyPr>
          <a:lstStyle/>
          <a:p>
            <a:r>
              <a:rPr lang="es-MX" sz="800" dirty="0">
                <a:solidFill>
                  <a:srgbClr val="002060"/>
                </a:solidFill>
                <a:latin typeface="Abadi" panose="020B0604020104020204" pitchFamily="34" charset="0"/>
              </a:rPr>
              <a:t>Tal regulación, propia de un Estado de Derecho</a:t>
            </a:r>
            <a:endParaRPr lang="es-CO" sz="800" dirty="0">
              <a:solidFill>
                <a:srgbClr val="002060"/>
              </a:solidFill>
              <a:latin typeface="Abadi" panose="020B0604020104020204" pitchFamily="34" charset="0"/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xmlns="" id="{00DFE9F1-8F50-4EB9-9B82-25C64F903959}"/>
              </a:ext>
            </a:extLst>
          </p:cNvPr>
          <p:cNvSpPr/>
          <p:nvPr/>
        </p:nvSpPr>
        <p:spPr>
          <a:xfrm>
            <a:off x="3969038" y="4591044"/>
            <a:ext cx="2594992" cy="461665"/>
          </a:xfrm>
          <a:prstGeom prst="rect">
            <a:avLst/>
          </a:prstGeom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2060"/>
                </a:solidFill>
                <a:latin typeface="Abadi" panose="020B0604020104020204" pitchFamily="34" charset="0"/>
              </a:rPr>
              <a:t>Impone sanciones que se deriven de la responsabilidad fiscal </a:t>
            </a:r>
            <a:endParaRPr lang="es-CO" sz="1200" dirty="0">
              <a:solidFill>
                <a:srgbClr val="002060"/>
              </a:solidFill>
              <a:latin typeface="Abadi" panose="020B0604020104020204" pitchFamily="34" charset="0"/>
            </a:endParaRPr>
          </a:p>
        </p:txBody>
      </p: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xmlns="" id="{17425E71-6A85-4370-BE22-E0D8B434C35F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5914635" y="1846503"/>
            <a:ext cx="1325998" cy="302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ángulo 43">
            <a:extLst>
              <a:ext uri="{FF2B5EF4-FFF2-40B4-BE49-F238E27FC236}">
                <a16:creationId xmlns:a16="http://schemas.microsoft.com/office/drawing/2014/main" xmlns="" id="{6930B4F1-01E6-4111-AB20-ECE1C82BFC52}"/>
              </a:ext>
            </a:extLst>
          </p:cNvPr>
          <p:cNvSpPr/>
          <p:nvPr/>
        </p:nvSpPr>
        <p:spPr>
          <a:xfrm>
            <a:off x="5336600" y="3186048"/>
            <a:ext cx="1134230" cy="369332"/>
          </a:xfrm>
          <a:prstGeom prst="rect">
            <a:avLst/>
          </a:prstGeom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s-MX" sz="600" dirty="0">
                <a:solidFill>
                  <a:srgbClr val="002060"/>
                </a:solidFill>
                <a:latin typeface="Abadi" panose="020B0604020104020204" pitchFamily="34" charset="0"/>
              </a:rPr>
              <a:t>Verifica la calidad de los resultados de las obras que se realizan</a:t>
            </a:r>
            <a:endParaRPr lang="es-CO" sz="600" dirty="0">
              <a:solidFill>
                <a:srgbClr val="002060"/>
              </a:solidFill>
              <a:latin typeface="Abadi" panose="020B0604020104020204" pitchFamily="34" charset="0"/>
            </a:endParaRP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xmlns="" id="{1A301883-8E3C-4622-820D-54D6DDCFD1F6}"/>
              </a:ext>
            </a:extLst>
          </p:cNvPr>
          <p:cNvSpPr/>
          <p:nvPr/>
        </p:nvSpPr>
        <p:spPr>
          <a:xfrm>
            <a:off x="528800" y="5083450"/>
            <a:ext cx="2962450" cy="577081"/>
          </a:xfrm>
          <a:prstGeom prst="rect">
            <a:avLst/>
          </a:prstGeom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s-MX" sz="1050" dirty="0">
                <a:solidFill>
                  <a:srgbClr val="002060"/>
                </a:solidFill>
                <a:latin typeface="Abadi" panose="020B0604020104020204" pitchFamily="34" charset="0"/>
              </a:rPr>
              <a:t>Veedurías ciudadanas – Interés de la comunidad por vigilar la manera como se están invirtiendo los recursos públicos</a:t>
            </a:r>
            <a:endParaRPr lang="es-CO" sz="1050" dirty="0">
              <a:solidFill>
                <a:srgbClr val="002060"/>
              </a:solidFill>
              <a:latin typeface="Abadi" panose="020B0604020104020204" pitchFamily="34" charset="0"/>
            </a:endParaRP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xmlns="" id="{BDEBDF39-6611-4062-BE5D-3BB823E54C79}"/>
              </a:ext>
            </a:extLst>
          </p:cNvPr>
          <p:cNvSpPr/>
          <p:nvPr/>
        </p:nvSpPr>
        <p:spPr>
          <a:xfrm>
            <a:off x="4613288" y="5379082"/>
            <a:ext cx="904415" cy="276999"/>
          </a:xfrm>
          <a:prstGeom prst="rect">
            <a:avLst/>
          </a:prstGeom>
          <a:ln w="19050">
            <a:solidFill>
              <a:srgbClr val="92D050"/>
            </a:solidFill>
          </a:ln>
        </p:spPr>
        <p:txBody>
          <a:bodyPr wrap="none">
            <a:spAutoFit/>
          </a:bodyPr>
          <a:lstStyle/>
          <a:p>
            <a:r>
              <a:rPr lang="es-CO" sz="1200" dirty="0">
                <a:solidFill>
                  <a:srgbClr val="002060"/>
                </a:solidFill>
                <a:latin typeface="Abadi" panose="020B0604020104020204" pitchFamily="34" charset="0"/>
              </a:rPr>
              <a:t>Corrupción</a:t>
            </a: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xmlns="" id="{6A0B1592-D641-4CBE-B36B-A2855F5ED793}"/>
              </a:ext>
            </a:extLst>
          </p:cNvPr>
          <p:cNvSpPr/>
          <p:nvPr/>
        </p:nvSpPr>
        <p:spPr>
          <a:xfrm>
            <a:off x="5278004" y="5909207"/>
            <a:ext cx="3750412" cy="415498"/>
          </a:xfrm>
          <a:prstGeom prst="rect">
            <a:avLst/>
          </a:prstGeom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s-MX" sz="1050" dirty="0">
                <a:solidFill>
                  <a:srgbClr val="002060"/>
                </a:solidFill>
                <a:latin typeface="Abadi" panose="020B0604020104020204" pitchFamily="34" charset="0"/>
              </a:rPr>
              <a:t>Actualmente existen hallazgos que afectan la efectividad con que realiza el control fiscal.</a:t>
            </a:r>
            <a:endParaRPr lang="es-CO" sz="1050" dirty="0">
              <a:solidFill>
                <a:srgbClr val="002060"/>
              </a:solidFill>
              <a:latin typeface="Abadi" panose="020B0604020104020204" pitchFamily="34" charset="0"/>
            </a:endParaRPr>
          </a:p>
        </p:txBody>
      </p:sp>
      <p:cxnSp>
        <p:nvCxnSpPr>
          <p:cNvPr id="51" name="Conector: angular 50">
            <a:extLst>
              <a:ext uri="{FF2B5EF4-FFF2-40B4-BE49-F238E27FC236}">
                <a16:creationId xmlns:a16="http://schemas.microsoft.com/office/drawing/2014/main" xmlns="" id="{C88C858B-BF31-4241-BB2F-301E1B8196C1}"/>
              </a:ext>
            </a:extLst>
          </p:cNvPr>
          <p:cNvCxnSpPr>
            <a:cxnSpLocks/>
          </p:cNvCxnSpPr>
          <p:nvPr/>
        </p:nvCxnSpPr>
        <p:spPr>
          <a:xfrm>
            <a:off x="5959361" y="1795562"/>
            <a:ext cx="850037" cy="4031907"/>
          </a:xfrm>
          <a:prstGeom prst="bentConnector2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ángulo 52">
            <a:extLst>
              <a:ext uri="{FF2B5EF4-FFF2-40B4-BE49-F238E27FC236}">
                <a16:creationId xmlns:a16="http://schemas.microsoft.com/office/drawing/2014/main" xmlns="" id="{2D3C2C49-131C-4C30-B169-26A0CFBDCC89}"/>
              </a:ext>
            </a:extLst>
          </p:cNvPr>
          <p:cNvSpPr/>
          <p:nvPr/>
        </p:nvSpPr>
        <p:spPr>
          <a:xfrm>
            <a:off x="1884188" y="5958586"/>
            <a:ext cx="2064989" cy="253916"/>
          </a:xfrm>
          <a:prstGeom prst="rect">
            <a:avLst/>
          </a:prstGeom>
          <a:ln w="19050">
            <a:solidFill>
              <a:srgbClr val="92D050"/>
            </a:solidFill>
          </a:ln>
        </p:spPr>
        <p:txBody>
          <a:bodyPr wrap="none">
            <a:spAutoFit/>
          </a:bodyPr>
          <a:lstStyle/>
          <a:p>
            <a:r>
              <a:rPr lang="es-CO" sz="1050" dirty="0">
                <a:solidFill>
                  <a:srgbClr val="002060"/>
                </a:solidFill>
              </a:rPr>
              <a:t>Crear mecanismos más eficientes </a:t>
            </a:r>
          </a:p>
        </p:txBody>
      </p: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xmlns="" id="{4A51E27D-4603-4B7B-8A10-977112AFC8D8}"/>
              </a:ext>
            </a:extLst>
          </p:cNvPr>
          <p:cNvCxnSpPr/>
          <p:nvPr/>
        </p:nvCxnSpPr>
        <p:spPr>
          <a:xfrm flipV="1">
            <a:off x="4607511" y="1251751"/>
            <a:ext cx="0" cy="24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xmlns="" id="{7D27999C-7506-4C29-9AB4-D665E1800E97}"/>
              </a:ext>
            </a:extLst>
          </p:cNvPr>
          <p:cNvCxnSpPr>
            <a:cxnSpLocks/>
          </p:cNvCxnSpPr>
          <p:nvPr/>
        </p:nvCxnSpPr>
        <p:spPr>
          <a:xfrm>
            <a:off x="1400825" y="1944181"/>
            <a:ext cx="0" cy="424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xmlns="" id="{4DFD9A68-DE12-4E58-BD88-0A7D7817B2F6}"/>
              </a:ext>
            </a:extLst>
          </p:cNvPr>
          <p:cNvCxnSpPr>
            <a:cxnSpLocks/>
          </p:cNvCxnSpPr>
          <p:nvPr/>
        </p:nvCxnSpPr>
        <p:spPr>
          <a:xfrm>
            <a:off x="1400825" y="3056035"/>
            <a:ext cx="0" cy="327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>
            <a:extLst>
              <a:ext uri="{FF2B5EF4-FFF2-40B4-BE49-F238E27FC236}">
                <a16:creationId xmlns:a16="http://schemas.microsoft.com/office/drawing/2014/main" xmlns="" id="{3C980C57-D1D0-4997-8ACF-B76A8F535B94}"/>
              </a:ext>
            </a:extLst>
          </p:cNvPr>
          <p:cNvCxnSpPr/>
          <p:nvPr/>
        </p:nvCxnSpPr>
        <p:spPr>
          <a:xfrm>
            <a:off x="1401419" y="3861934"/>
            <a:ext cx="0" cy="3210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90">
            <a:extLst>
              <a:ext uri="{FF2B5EF4-FFF2-40B4-BE49-F238E27FC236}">
                <a16:creationId xmlns:a16="http://schemas.microsoft.com/office/drawing/2014/main" xmlns="" id="{10C39360-20B3-436B-A6C8-A95EA533524B}"/>
              </a:ext>
            </a:extLst>
          </p:cNvPr>
          <p:cNvCxnSpPr/>
          <p:nvPr/>
        </p:nvCxnSpPr>
        <p:spPr>
          <a:xfrm>
            <a:off x="1412144" y="4819292"/>
            <a:ext cx="0" cy="2749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cto de flecha 92">
            <a:extLst>
              <a:ext uri="{FF2B5EF4-FFF2-40B4-BE49-F238E27FC236}">
                <a16:creationId xmlns:a16="http://schemas.microsoft.com/office/drawing/2014/main" xmlns="" id="{D96D7B6F-A2C9-4AA3-8FC1-82699FBA3B54}"/>
              </a:ext>
            </a:extLst>
          </p:cNvPr>
          <p:cNvCxnSpPr>
            <a:cxnSpLocks/>
          </p:cNvCxnSpPr>
          <p:nvPr/>
        </p:nvCxnSpPr>
        <p:spPr>
          <a:xfrm>
            <a:off x="2010025" y="5685375"/>
            <a:ext cx="242288" cy="24867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cto de flecha 109">
            <a:extLst>
              <a:ext uri="{FF2B5EF4-FFF2-40B4-BE49-F238E27FC236}">
                <a16:creationId xmlns:a16="http://schemas.microsoft.com/office/drawing/2014/main" xmlns="" id="{B6D22AD6-7C01-4386-BAC2-1F12373402AE}"/>
              </a:ext>
            </a:extLst>
          </p:cNvPr>
          <p:cNvCxnSpPr>
            <a:cxnSpLocks/>
          </p:cNvCxnSpPr>
          <p:nvPr/>
        </p:nvCxnSpPr>
        <p:spPr>
          <a:xfrm flipH="1">
            <a:off x="4763703" y="1939174"/>
            <a:ext cx="210974" cy="2686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ector recto de flecha 117">
            <a:extLst>
              <a:ext uri="{FF2B5EF4-FFF2-40B4-BE49-F238E27FC236}">
                <a16:creationId xmlns:a16="http://schemas.microsoft.com/office/drawing/2014/main" xmlns="" id="{CC23DEF2-6941-47D3-8E15-2DD525613377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5914635" y="1846503"/>
            <a:ext cx="1395697" cy="941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ector: curvado 132">
            <a:extLst>
              <a:ext uri="{FF2B5EF4-FFF2-40B4-BE49-F238E27FC236}">
                <a16:creationId xmlns:a16="http://schemas.microsoft.com/office/drawing/2014/main" xmlns="" id="{10324718-16DB-4941-BFB6-284DD603D08E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6497479" y="1233625"/>
            <a:ext cx="3035388" cy="724538"/>
          </a:xfrm>
          <a:prstGeom prst="curvedConnector3">
            <a:avLst>
              <a:gd name="adj1" fmla="val 2952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: curvado 136">
            <a:extLst>
              <a:ext uri="{FF2B5EF4-FFF2-40B4-BE49-F238E27FC236}">
                <a16:creationId xmlns:a16="http://schemas.microsoft.com/office/drawing/2014/main" xmlns="" id="{031A18E7-2B41-40FD-AC70-7F9C9FF27D05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>
          <a:xfrm rot="5400000">
            <a:off x="5068979" y="1496658"/>
            <a:ext cx="308686" cy="63338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ector recto de flecha 144">
            <a:extLst>
              <a:ext uri="{FF2B5EF4-FFF2-40B4-BE49-F238E27FC236}">
                <a16:creationId xmlns:a16="http://schemas.microsoft.com/office/drawing/2014/main" xmlns="" id="{142D78F4-D5E6-407C-AC0F-8CFBA9F9264F}"/>
              </a:ext>
            </a:extLst>
          </p:cNvPr>
          <p:cNvCxnSpPr>
            <a:stCxn id="20" idx="3"/>
            <a:endCxn id="33" idx="1"/>
          </p:cNvCxnSpPr>
          <p:nvPr/>
        </p:nvCxnSpPr>
        <p:spPr>
          <a:xfrm flipV="1">
            <a:off x="8701916" y="958142"/>
            <a:ext cx="373110" cy="183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ector recto de flecha 146">
            <a:extLst>
              <a:ext uri="{FF2B5EF4-FFF2-40B4-BE49-F238E27FC236}">
                <a16:creationId xmlns:a16="http://schemas.microsoft.com/office/drawing/2014/main" xmlns="" id="{DC5AD964-D004-40B6-AD3B-A60AC33FB33B}"/>
              </a:ext>
            </a:extLst>
          </p:cNvPr>
          <p:cNvCxnSpPr>
            <a:cxnSpLocks/>
            <a:stCxn id="20" idx="3"/>
          </p:cNvCxnSpPr>
          <p:nvPr/>
        </p:nvCxnSpPr>
        <p:spPr>
          <a:xfrm>
            <a:off x="8701916" y="1141208"/>
            <a:ext cx="335232" cy="177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ector recto 154">
            <a:extLst>
              <a:ext uri="{FF2B5EF4-FFF2-40B4-BE49-F238E27FC236}">
                <a16:creationId xmlns:a16="http://schemas.microsoft.com/office/drawing/2014/main" xmlns="" id="{9F74E933-EE68-4380-954A-D337343F8772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10452939" y="2589478"/>
            <a:ext cx="11736" cy="2778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recto 160">
            <a:extLst>
              <a:ext uri="{FF2B5EF4-FFF2-40B4-BE49-F238E27FC236}">
                <a16:creationId xmlns:a16="http://schemas.microsoft.com/office/drawing/2014/main" xmlns="" id="{06EF1FD4-F8B8-4534-9E0F-F59DCB47DC11}"/>
              </a:ext>
            </a:extLst>
          </p:cNvPr>
          <p:cNvCxnSpPr>
            <a:stCxn id="16" idx="2"/>
          </p:cNvCxnSpPr>
          <p:nvPr/>
        </p:nvCxnSpPr>
        <p:spPr>
          <a:xfrm>
            <a:off x="7792624" y="2207832"/>
            <a:ext cx="0" cy="4006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ector recto de flecha 170">
            <a:extLst>
              <a:ext uri="{FF2B5EF4-FFF2-40B4-BE49-F238E27FC236}">
                <a16:creationId xmlns:a16="http://schemas.microsoft.com/office/drawing/2014/main" xmlns="" id="{FAC49227-59BD-45C7-8F6A-3695AEF8D437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5914635" y="1846503"/>
            <a:ext cx="1421404" cy="11913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ector recto de flecha 174">
            <a:extLst>
              <a:ext uri="{FF2B5EF4-FFF2-40B4-BE49-F238E27FC236}">
                <a16:creationId xmlns:a16="http://schemas.microsoft.com/office/drawing/2014/main" xmlns="" id="{0079A2F4-EE0F-4BDF-A43D-EF3BEBAEC4D6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5914635" y="1846503"/>
            <a:ext cx="1049723" cy="2265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ector recto de flecha 177">
            <a:extLst>
              <a:ext uri="{FF2B5EF4-FFF2-40B4-BE49-F238E27FC236}">
                <a16:creationId xmlns:a16="http://schemas.microsoft.com/office/drawing/2014/main" xmlns="" id="{C235C709-17C9-4E2D-AB7F-68EF59615A10}"/>
              </a:ext>
            </a:extLst>
          </p:cNvPr>
          <p:cNvCxnSpPr>
            <a:cxnSpLocks/>
          </p:cNvCxnSpPr>
          <p:nvPr/>
        </p:nvCxnSpPr>
        <p:spPr>
          <a:xfrm>
            <a:off x="5950342" y="1867321"/>
            <a:ext cx="1143117" cy="29748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ector recto 191">
            <a:extLst>
              <a:ext uri="{FF2B5EF4-FFF2-40B4-BE49-F238E27FC236}">
                <a16:creationId xmlns:a16="http://schemas.microsoft.com/office/drawing/2014/main" xmlns="" id="{83ACC2E3-BBAA-4B5C-B403-16298DD3BED3}"/>
              </a:ext>
            </a:extLst>
          </p:cNvPr>
          <p:cNvCxnSpPr>
            <a:stCxn id="14" idx="2"/>
          </p:cNvCxnSpPr>
          <p:nvPr/>
        </p:nvCxnSpPr>
        <p:spPr>
          <a:xfrm flipH="1">
            <a:off x="7968948" y="2885516"/>
            <a:ext cx="1" cy="2960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ector recto 193">
            <a:extLst>
              <a:ext uri="{FF2B5EF4-FFF2-40B4-BE49-F238E27FC236}">
                <a16:creationId xmlns:a16="http://schemas.microsoft.com/office/drawing/2014/main" xmlns="" id="{BA6C1125-9F90-4665-A6F2-C3FB3059A1D4}"/>
              </a:ext>
            </a:extLst>
          </p:cNvPr>
          <p:cNvCxnSpPr>
            <a:cxnSpLocks/>
          </p:cNvCxnSpPr>
          <p:nvPr/>
        </p:nvCxnSpPr>
        <p:spPr>
          <a:xfrm>
            <a:off x="7845699" y="3811516"/>
            <a:ext cx="0" cy="2557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ector recto 197">
            <a:extLst>
              <a:ext uri="{FF2B5EF4-FFF2-40B4-BE49-F238E27FC236}">
                <a16:creationId xmlns:a16="http://schemas.microsoft.com/office/drawing/2014/main" xmlns="" id="{4A5A5DF1-8CFD-4E24-A8EC-81012B836D02}"/>
              </a:ext>
            </a:extLst>
          </p:cNvPr>
          <p:cNvCxnSpPr/>
          <p:nvPr/>
        </p:nvCxnSpPr>
        <p:spPr>
          <a:xfrm>
            <a:off x="7792624" y="4539746"/>
            <a:ext cx="0" cy="2372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ector: curvado 199">
            <a:extLst>
              <a:ext uri="{FF2B5EF4-FFF2-40B4-BE49-F238E27FC236}">
                <a16:creationId xmlns:a16="http://schemas.microsoft.com/office/drawing/2014/main" xmlns="" id="{22F97188-C697-411B-85E2-199F55738F29}"/>
              </a:ext>
            </a:extLst>
          </p:cNvPr>
          <p:cNvCxnSpPr>
            <a:stCxn id="19" idx="3"/>
            <a:endCxn id="44" idx="0"/>
          </p:cNvCxnSpPr>
          <p:nvPr/>
        </p:nvCxnSpPr>
        <p:spPr>
          <a:xfrm>
            <a:off x="5200740" y="3036879"/>
            <a:ext cx="702975" cy="14916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ector recto de flecha 201">
            <a:extLst>
              <a:ext uri="{FF2B5EF4-FFF2-40B4-BE49-F238E27FC236}">
                <a16:creationId xmlns:a16="http://schemas.microsoft.com/office/drawing/2014/main" xmlns="" id="{0ED1DB34-7354-4A1A-99E9-B1042AA59567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484185" y="2506963"/>
            <a:ext cx="0" cy="324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ector recto de flecha 204">
            <a:extLst>
              <a:ext uri="{FF2B5EF4-FFF2-40B4-BE49-F238E27FC236}">
                <a16:creationId xmlns:a16="http://schemas.microsoft.com/office/drawing/2014/main" xmlns="" id="{636B232A-8664-4F9C-922A-F1628BDE310A}"/>
              </a:ext>
            </a:extLst>
          </p:cNvPr>
          <p:cNvCxnSpPr>
            <a:stCxn id="19" idx="2"/>
          </p:cNvCxnSpPr>
          <p:nvPr/>
        </p:nvCxnSpPr>
        <p:spPr>
          <a:xfrm>
            <a:off x="4345995" y="3267711"/>
            <a:ext cx="0" cy="3328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ector recto de flecha 206">
            <a:extLst>
              <a:ext uri="{FF2B5EF4-FFF2-40B4-BE49-F238E27FC236}">
                <a16:creationId xmlns:a16="http://schemas.microsoft.com/office/drawing/2014/main" xmlns="" id="{713C2A96-59F5-48CF-A75F-25CE5DD53877}"/>
              </a:ext>
            </a:extLst>
          </p:cNvPr>
          <p:cNvCxnSpPr>
            <a:stCxn id="12" idx="2"/>
          </p:cNvCxnSpPr>
          <p:nvPr/>
        </p:nvCxnSpPr>
        <p:spPr>
          <a:xfrm>
            <a:off x="4763702" y="4246915"/>
            <a:ext cx="0" cy="344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ector recto de flecha 212">
            <a:extLst>
              <a:ext uri="{FF2B5EF4-FFF2-40B4-BE49-F238E27FC236}">
                <a16:creationId xmlns:a16="http://schemas.microsoft.com/office/drawing/2014/main" xmlns="" id="{CD40C940-3481-48BF-BC3B-C3BBCE2C5840}"/>
              </a:ext>
            </a:extLst>
          </p:cNvPr>
          <p:cNvCxnSpPr>
            <a:stCxn id="35" idx="2"/>
          </p:cNvCxnSpPr>
          <p:nvPr/>
        </p:nvCxnSpPr>
        <p:spPr>
          <a:xfrm>
            <a:off x="5266534" y="5052709"/>
            <a:ext cx="0" cy="3263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ector: curvado 216">
            <a:extLst>
              <a:ext uri="{FF2B5EF4-FFF2-40B4-BE49-F238E27FC236}">
                <a16:creationId xmlns:a16="http://schemas.microsoft.com/office/drawing/2014/main" xmlns="" id="{E979102D-169C-42C4-9E3B-AC989ECF0FC3}"/>
              </a:ext>
            </a:extLst>
          </p:cNvPr>
          <p:cNvCxnSpPr>
            <a:stCxn id="4" idx="1"/>
            <a:endCxn id="5" idx="3"/>
          </p:cNvCxnSpPr>
          <p:nvPr/>
        </p:nvCxnSpPr>
        <p:spPr>
          <a:xfrm rot="10800000" flipV="1">
            <a:off x="2679341" y="1233624"/>
            <a:ext cx="1333162" cy="50617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ector recto de flecha 221">
            <a:extLst>
              <a:ext uri="{FF2B5EF4-FFF2-40B4-BE49-F238E27FC236}">
                <a16:creationId xmlns:a16="http://schemas.microsoft.com/office/drawing/2014/main" xmlns="" id="{B7A11BA3-E617-4B6F-911C-F79A215C21A0}"/>
              </a:ext>
            </a:extLst>
          </p:cNvPr>
          <p:cNvCxnSpPr>
            <a:cxnSpLocks/>
          </p:cNvCxnSpPr>
          <p:nvPr/>
        </p:nvCxnSpPr>
        <p:spPr>
          <a:xfrm flipV="1">
            <a:off x="5864600" y="1238543"/>
            <a:ext cx="1422805" cy="679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ector recto de flecha 263">
            <a:extLst>
              <a:ext uri="{FF2B5EF4-FFF2-40B4-BE49-F238E27FC236}">
                <a16:creationId xmlns:a16="http://schemas.microsoft.com/office/drawing/2014/main" xmlns="" id="{6AD4924F-8C54-4F22-9CB6-1B24FB527481}"/>
              </a:ext>
            </a:extLst>
          </p:cNvPr>
          <p:cNvCxnSpPr/>
          <p:nvPr/>
        </p:nvCxnSpPr>
        <p:spPr>
          <a:xfrm flipV="1">
            <a:off x="3969038" y="5656081"/>
            <a:ext cx="638473" cy="302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ector recto de flecha 269">
            <a:extLst>
              <a:ext uri="{FF2B5EF4-FFF2-40B4-BE49-F238E27FC236}">
                <a16:creationId xmlns:a16="http://schemas.microsoft.com/office/drawing/2014/main" xmlns="" id="{191F6FF9-AA4F-4C96-8125-C1024C3C52B0}"/>
              </a:ext>
            </a:extLst>
          </p:cNvPr>
          <p:cNvCxnSpPr>
            <a:stCxn id="49" idx="0"/>
            <a:endCxn id="47" idx="3"/>
          </p:cNvCxnSpPr>
          <p:nvPr/>
        </p:nvCxnSpPr>
        <p:spPr>
          <a:xfrm flipH="1" flipV="1">
            <a:off x="5517703" y="5517582"/>
            <a:ext cx="1635507" cy="391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ector recto 274">
            <a:extLst>
              <a:ext uri="{FF2B5EF4-FFF2-40B4-BE49-F238E27FC236}">
                <a16:creationId xmlns:a16="http://schemas.microsoft.com/office/drawing/2014/main" xmlns="" id="{05B5250B-5BA4-4A0B-91D7-F16DDBEB147D}"/>
              </a:ext>
            </a:extLst>
          </p:cNvPr>
          <p:cNvCxnSpPr>
            <a:stCxn id="9" idx="2"/>
          </p:cNvCxnSpPr>
          <p:nvPr/>
        </p:nvCxnSpPr>
        <p:spPr>
          <a:xfrm>
            <a:off x="10564549" y="2016799"/>
            <a:ext cx="0" cy="30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E43FDF46-FB0C-4100-8D98-44D2547881C0}"/>
              </a:ext>
            </a:extLst>
          </p:cNvPr>
          <p:cNvSpPr/>
          <p:nvPr/>
        </p:nvSpPr>
        <p:spPr>
          <a:xfrm>
            <a:off x="297922" y="6362387"/>
            <a:ext cx="6096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800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file:///C:/Users/HP/Downloads/El%20control%20fiscal%20y%20su%20ajuste%20dentro.pdf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3697422508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3685</TotalTime>
  <Words>208</Words>
  <Application>Microsoft Office PowerPoint</Application>
  <PresentationFormat>Panorámica</PresentationFormat>
  <Paragraphs>31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Abadi</vt:lpstr>
      <vt:lpstr>AbadiMT-CondensedExtraBold</vt:lpstr>
      <vt:lpstr>AbadiMT-CondensedLight</vt:lpstr>
      <vt:lpstr>Calibri</vt:lpstr>
      <vt:lpstr>Corbel</vt:lpstr>
      <vt:lpstr>Times New Roman</vt:lpstr>
      <vt:lpstr>Base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andres torres calderon</dc:creator>
  <cp:lastModifiedBy>Daniel SF</cp:lastModifiedBy>
  <cp:revision>132</cp:revision>
  <dcterms:created xsi:type="dcterms:W3CDTF">2020-05-02T17:01:11Z</dcterms:created>
  <dcterms:modified xsi:type="dcterms:W3CDTF">2020-05-11T21:01:56Z</dcterms:modified>
</cp:coreProperties>
</file>