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9605C27-FF61-447A-A4BE-EA281ADD0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29D6346-17AB-4CC8-8C5E-0310918CD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EB5AC23-0E7E-4AA4-AD17-929A95BF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5B8E-4617-4DE9-B8FA-CA60DF6ECAFA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F80BE99-CA46-429D-A74F-94E10A114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6011A05-08F3-4D05-A93E-5651C514F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36D-DC62-4835-BB55-DA0CE36619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984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0557731-086A-48CE-B6C3-9078E1542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92A7AA6-928A-4CE6-B2FF-1864A39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DBF707C-71C7-412B-B908-824EEBB2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5B8E-4617-4DE9-B8FA-CA60DF6ECAFA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F009C15-2936-4298-9E3C-0C32248DF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A320DD4-72D1-44A4-8952-566E88E7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36D-DC62-4835-BB55-DA0CE36619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18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7080BFC-EDD7-4BEB-B0C5-B8678E7E8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535A20B-98F2-4C92-9E5F-A3F914283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3BEFDBC-6076-48B3-8627-73D92580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5B8E-4617-4DE9-B8FA-CA60DF6ECAFA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8EACD82-8FB1-41ED-A083-6CC5C439A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1902F6D-CCBD-46EF-B24F-69103D6EE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36D-DC62-4835-BB55-DA0CE36619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909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FC2B6B2-18CD-4C2F-853C-90270F4B8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22A3C88-87FB-4D76-B481-CDA9DB40F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5520052-B8B1-4D4D-AF6B-1A2309AD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5B8E-4617-4DE9-B8FA-CA60DF6ECAFA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5C1CE08-3433-4873-A84A-B7B5E3AB8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3491DD2-AD5E-4FAD-8A98-B28B0787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36D-DC62-4835-BB55-DA0CE36619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840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0CBCF9-B75A-4117-869D-EBB8B3251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D91402F-53C2-478F-990B-07A30D2AB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F597CEE-A533-4172-8330-7D8A33534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5B8E-4617-4DE9-B8FA-CA60DF6ECAFA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AB38658-0FAC-4350-9AEA-ECEAE061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C10B4A9-F420-4E36-9CB4-B17BE23E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36D-DC62-4835-BB55-DA0CE36619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748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CB94145-B663-4369-B75C-AE4706009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463AEDC-4D64-4F61-B5C4-333D8A0DD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C1AF8DB-B26E-45BE-AC45-04C3D7465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F01E63A-30D2-4BE3-9CF9-E95BF4222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5B8E-4617-4DE9-B8FA-CA60DF6ECAFA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0756766-C7F0-4493-BA08-3A1614F0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959D60F-4EBB-4D95-80D3-CE1BE5A4E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36D-DC62-4835-BB55-DA0CE36619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243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B8E2CA-82CD-4711-B863-4E297C2A5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87DE276-8A75-46A8-9645-6B8B712EA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1C052F3-B39F-4DD1-B74C-D8B55BEE3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9A4900B6-09B5-41B5-9A8B-549F15D73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6529F471-4C44-4767-8230-92C4C242E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E7618BC7-723B-45D9-A669-5C0E86151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5B8E-4617-4DE9-B8FA-CA60DF6ECAFA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4E233C44-6E28-47C6-AD2D-AF7CFF2BE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C9F29F85-AE31-410B-909C-F8A4E0A16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36D-DC62-4835-BB55-DA0CE36619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245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722D25-41D6-4061-865F-014901DD7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4E73D07F-7104-4C60-A804-3425F27E6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5B8E-4617-4DE9-B8FA-CA60DF6ECAFA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FA6718A9-B7D4-47F3-A70D-54DBBA03F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EB6DFFF-BBD1-4593-9EBD-778D5EDEB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36D-DC62-4835-BB55-DA0CE36619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914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228B6079-ABF1-44AC-BEBA-305F6538B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5B8E-4617-4DE9-B8FA-CA60DF6ECAFA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D38E766-50BB-46EA-ACBD-9F5B376D4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A4642A12-15CE-40F2-9290-4C32E333D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36D-DC62-4835-BB55-DA0CE36619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498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29DDA09-078A-4006-B633-D0AEAEBF8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C8570BD-05A6-49CE-8C21-3B797D71F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0535B1C-B320-4E46-8116-9254BEAAC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4E44C74-00AB-4311-AAD1-6107BF601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5B8E-4617-4DE9-B8FA-CA60DF6ECAFA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88C4772-1902-4005-8371-6B86A9712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4FC21A8-93EB-4295-919B-EE26B06CC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36D-DC62-4835-BB55-DA0CE36619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464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83ED6F3-D0B7-4613-8D9D-1710B9CA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19E5C0E-1539-4DC7-85C3-94C56084C0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08E25EF-38D0-4515-862E-C7B264D78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DDA2B8F-5D1A-4530-A613-15C1CB5DA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5B8E-4617-4DE9-B8FA-CA60DF6ECAFA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79376C2-6B75-459E-BF21-DCCD4A02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D189BC7-DF59-48B9-8181-F4A610AB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36D-DC62-4835-BB55-DA0CE36619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332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A6E8D57F-00A7-48BA-9ED2-F65EA38CB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58ECEE6-86AE-4082-A8AD-3396314B2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CB5CC4A-254F-4D61-950B-2477C8D06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15B8E-4617-4DE9-B8FA-CA60DF6ECAFA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7C40952-CFD6-4C80-BAF8-13902ED09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0FD8062-4BEC-43BD-9F9C-443A3325E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BC36D-DC62-4835-BB55-DA0CE36619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205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bdigital.uexternado.edu.co/bitstream/001/777/1/JIA-spa-2017-Analisis_del_dise%c3%b1o_interpretacion_e_implementacion_de_la_ley_617_de_2000_aporte_acad%c3%a9mico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2251464C-0E78-48B5-B1D4-AB7BC5CEFEE5}"/>
              </a:ext>
            </a:extLst>
          </p:cNvPr>
          <p:cNvSpPr/>
          <p:nvPr/>
        </p:nvSpPr>
        <p:spPr>
          <a:xfrm>
            <a:off x="360210" y="-13139"/>
            <a:ext cx="11900750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solidFill>
                  <a:schemeClr val="accent1">
                    <a:lumMod val="50000"/>
                  </a:schemeClr>
                </a:solidFill>
              </a:rPr>
              <a:t>ANÁLISIS DEL DISEÑO, INTERPRETACIÓN E IMPLEMENTACIÓN DE LA LEY 617 DE 2000; APORTE ACADÉMICO AL DEBATE PARA UNA NUEVA REGLA FUNCIONAL</a:t>
            </a:r>
            <a:endParaRPr lang="es-CO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79626423-CB6D-4BAC-8C54-92AD6C4D1B97}"/>
              </a:ext>
            </a:extLst>
          </p:cNvPr>
          <p:cNvSpPr/>
          <p:nvPr/>
        </p:nvSpPr>
        <p:spPr>
          <a:xfrm>
            <a:off x="1343216" y="1119401"/>
            <a:ext cx="1422989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CONSTITUCION POLÍTICA DE COLOMBIA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C350AB79-664C-46E6-A1B2-81B66A4D48AB}"/>
              </a:ext>
            </a:extLst>
          </p:cNvPr>
          <p:cNvSpPr/>
          <p:nvPr/>
        </p:nvSpPr>
        <p:spPr>
          <a:xfrm>
            <a:off x="250368" y="2928762"/>
            <a:ext cx="86303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Existen 4 tipos de leyes</a:t>
            </a:r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1D3CD742-FFD2-4DE6-BB49-A90ED71FDBAF}"/>
              </a:ext>
            </a:extLst>
          </p:cNvPr>
          <p:cNvSpPr/>
          <p:nvPr/>
        </p:nvSpPr>
        <p:spPr>
          <a:xfrm>
            <a:off x="1401598" y="2991518"/>
            <a:ext cx="1297838" cy="8910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Leyes Estatutarias art 152 CP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Leyes orgánicas - artículo 151 CP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Leyes cuadro o marco – Art 150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Leyes Ordinarias 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9114678D-8C31-4500-BB2A-180A8803009E}"/>
              </a:ext>
            </a:extLst>
          </p:cNvPr>
          <p:cNvSpPr/>
          <p:nvPr/>
        </p:nvSpPr>
        <p:spPr>
          <a:xfrm>
            <a:off x="5376645" y="692372"/>
            <a:ext cx="1069594" cy="2000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617 DE 2000</a:t>
            </a:r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CACB5FEF-260B-4C78-9A1E-684158B94007}"/>
              </a:ext>
            </a:extLst>
          </p:cNvPr>
          <p:cNvSpPr/>
          <p:nvPr/>
        </p:nvSpPr>
        <p:spPr>
          <a:xfrm>
            <a:off x="3173236" y="1655838"/>
            <a:ext cx="1471114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Publicada en el Diario Oficial No. 44.188 de 9 de octubre de 2000</a:t>
            </a:r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7C51C55F-1682-4DBA-8E5F-E4AFADE350D3}"/>
              </a:ext>
            </a:extLst>
          </p:cNvPr>
          <p:cNvSpPr/>
          <p:nvPr/>
        </p:nvSpPr>
        <p:spPr>
          <a:xfrm>
            <a:off x="4948907" y="2708124"/>
            <a:ext cx="2018950" cy="2000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</a:t>
            </a:r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parcialmente la Ley 136 de 1994.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548FD4CC-85B1-45EE-9FF2-BA92576AC36E}"/>
              </a:ext>
            </a:extLst>
          </p:cNvPr>
          <p:cNvSpPr/>
          <p:nvPr/>
        </p:nvSpPr>
        <p:spPr>
          <a:xfrm>
            <a:off x="4934353" y="1801607"/>
            <a:ext cx="2018950" cy="5451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 justificación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crecientes gastos de funcionamiento de las entidades territoriales y su limitación para generar recursos propios que los cubriera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7F3668F7-14A8-467B-BE6A-13B1C1CA2AC5}"/>
              </a:ext>
            </a:extLst>
          </p:cNvPr>
          <p:cNvSpPr/>
          <p:nvPr/>
        </p:nvSpPr>
        <p:spPr>
          <a:xfrm>
            <a:off x="3173235" y="2221376"/>
            <a:ext cx="1468672" cy="6309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Incorporó una serie de elementos, tales como la categorización y la definición de sus límites de gastos de funcionamiento</a:t>
            </a:r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B55AC6F6-96ED-4E6F-A75C-EEEB3EF4E3A8}"/>
              </a:ext>
            </a:extLst>
          </p:cNvPr>
          <p:cNvSpPr/>
          <p:nvPr/>
        </p:nvSpPr>
        <p:spPr>
          <a:xfrm>
            <a:off x="3165843" y="3019192"/>
            <a:ext cx="146867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Categorizó a las entidades territoriales</a:t>
            </a:r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8FE9AF3A-A476-4F24-8DF0-4B0C4FD8801A}"/>
              </a:ext>
            </a:extLst>
          </p:cNvPr>
          <p:cNvSpPr/>
          <p:nvPr/>
        </p:nvSpPr>
        <p:spPr>
          <a:xfrm>
            <a:off x="3173235" y="3483891"/>
            <a:ext cx="146867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Categorización presupuestal de los Departamentos</a:t>
            </a:r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B6F18407-E3B8-49DA-A880-388FEFDCDCE3}"/>
              </a:ext>
            </a:extLst>
          </p:cNvPr>
          <p:cNvSpPr/>
          <p:nvPr/>
        </p:nvSpPr>
        <p:spPr>
          <a:xfrm>
            <a:off x="3173235" y="3986954"/>
            <a:ext cx="1468672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Modificó criterios de la Ley 136/94 para categorización de municipios y distritos</a:t>
            </a:r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D1EC27C7-2AC8-4189-9125-AC2CC4E5FF99}"/>
              </a:ext>
            </a:extLst>
          </p:cNvPr>
          <p:cNvSpPr/>
          <p:nvPr/>
        </p:nvSpPr>
        <p:spPr>
          <a:xfrm>
            <a:off x="3179281" y="4589306"/>
            <a:ext cx="146867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Limitó los gastos para entidades territoriales</a:t>
            </a:r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9379D42E-0843-40ED-A10B-E5DB544E5030}"/>
              </a:ext>
            </a:extLst>
          </p:cNvPr>
          <p:cNvSpPr/>
          <p:nvPr/>
        </p:nvSpPr>
        <p:spPr>
          <a:xfrm>
            <a:off x="3171888" y="5062990"/>
            <a:ext cx="146867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Criterios para la creación de municipios </a:t>
            </a:r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B1E2BD65-7256-45D4-B39C-2DBDEF1B7E46}"/>
              </a:ext>
            </a:extLst>
          </p:cNvPr>
          <p:cNvSpPr/>
          <p:nvPr/>
        </p:nvSpPr>
        <p:spPr>
          <a:xfrm>
            <a:off x="3179281" y="5528391"/>
            <a:ext cx="1471114" cy="4331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Elementos para la racionalización de los fiscos municipales y departamentales, 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FECB32B4-C58C-40F8-9F97-645AA1E9E1E5}"/>
              </a:ext>
            </a:extLst>
          </p:cNvPr>
          <p:cNvSpPr/>
          <p:nvPr/>
        </p:nvSpPr>
        <p:spPr>
          <a:xfrm>
            <a:off x="3165843" y="6098713"/>
            <a:ext cx="2101142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CO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Reglas para la transparencia de la gestión departamental, municipal y distrital y un régimen para el Distrito Capital</a:t>
            </a:r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xmlns="" id="{A0EE3EF3-A0CE-47A6-8F77-10425A698808}"/>
              </a:ext>
            </a:extLst>
          </p:cNvPr>
          <p:cNvSpPr/>
          <p:nvPr/>
        </p:nvSpPr>
        <p:spPr>
          <a:xfrm>
            <a:off x="5636805" y="5688638"/>
            <a:ext cx="2018950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límites de gasto para las asambleas, concejos y contralorías departamentales, distritales y municipales </a:t>
            </a:r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xmlns="" id="{A9291BD5-0BA4-406E-98EA-CE610BDD76BF}"/>
              </a:ext>
            </a:extLst>
          </p:cNvPr>
          <p:cNvSpPr/>
          <p:nvPr/>
        </p:nvSpPr>
        <p:spPr>
          <a:xfrm>
            <a:off x="7191862" y="1819250"/>
            <a:ext cx="1535189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 estabilidad fiscal a las entidades territoriales </a:t>
            </a:r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xmlns="" id="{271954D5-A3AF-4960-B9F8-BB4F67F6A061}"/>
              </a:ext>
            </a:extLst>
          </p:cNvPr>
          <p:cNvSpPr/>
          <p:nvPr/>
        </p:nvSpPr>
        <p:spPr>
          <a:xfrm>
            <a:off x="7191861" y="2460171"/>
            <a:ext cx="1535189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Avances significativos en torno al saneamiento fiscal de las entidades territoriales</a:t>
            </a:r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xmlns="" id="{2360D0D5-505D-43ED-9EE7-8E079C322F6E}"/>
              </a:ext>
            </a:extLst>
          </p:cNvPr>
          <p:cNvSpPr/>
          <p:nvPr/>
        </p:nvSpPr>
        <p:spPr>
          <a:xfrm>
            <a:off x="5273355" y="1253795"/>
            <a:ext cx="1305165" cy="2000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s-CO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FORMA Y CONTENIDO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xmlns="" id="{A8A44DB9-DE5B-4539-B1E5-98C2F5D76234}"/>
              </a:ext>
            </a:extLst>
          </p:cNvPr>
          <p:cNvSpPr/>
          <p:nvPr/>
        </p:nvSpPr>
        <p:spPr>
          <a:xfrm>
            <a:off x="9067102" y="1119401"/>
            <a:ext cx="2238464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DISEÑO, APLICACIÓN E INTERPRETACIÓN; LAS LIMITACIONES DE LA LEY</a:t>
            </a:r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xmlns="" id="{925390ED-3840-4C56-9EBC-002775C6ECE1}"/>
              </a:ext>
            </a:extLst>
          </p:cNvPr>
          <p:cNvSpPr/>
          <p:nvPr/>
        </p:nvSpPr>
        <p:spPr>
          <a:xfrm>
            <a:off x="10552246" y="1793368"/>
            <a:ext cx="1263941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Inadecuada Interpretación: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s-CO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ajuste realizado por la CGR a las certificación de los ICLD para las entidades territoriales 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xmlns="" id="{61CB3957-491B-4BD5-813B-80FAD13EC045}"/>
              </a:ext>
            </a:extLst>
          </p:cNvPr>
          <p:cNvSpPr/>
          <p:nvPr/>
        </p:nvSpPr>
        <p:spPr>
          <a:xfrm>
            <a:off x="9100312" y="1802305"/>
            <a:ext cx="1263941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Falencias en el diseño, aplicación e interpretación</a:t>
            </a:r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xmlns="" id="{687525FE-6F1C-4FA7-945F-0A9DBB90A24D}"/>
              </a:ext>
            </a:extLst>
          </p:cNvPr>
          <p:cNvSpPr/>
          <p:nvPr/>
        </p:nvSpPr>
        <p:spPr>
          <a:xfrm>
            <a:off x="4948907" y="3211499"/>
            <a:ext cx="2018950" cy="2000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Extraordinario 1222 de 1986.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xmlns="" id="{E892E0A7-2D14-4B8F-87D2-0F3796254049}"/>
              </a:ext>
            </a:extLst>
          </p:cNvPr>
          <p:cNvSpPr/>
          <p:nvPr/>
        </p:nvSpPr>
        <p:spPr>
          <a:xfrm>
            <a:off x="4963014" y="4329514"/>
            <a:ext cx="201895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1421 de 199319, presenta otras normas tendientes a fortalecer la descentralización, y dicta normas para la racionalización del gasto público nacional.</a:t>
            </a:r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xmlns="" id="{50CD4128-CDF9-4BB2-AD5A-813BA1E17605}"/>
              </a:ext>
            </a:extLst>
          </p:cNvPr>
          <p:cNvSpPr/>
          <p:nvPr/>
        </p:nvSpPr>
        <p:spPr>
          <a:xfrm>
            <a:off x="4960790" y="3787306"/>
            <a:ext cx="2018950" cy="2000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Adiciona la Ley Orgánica de Presupuesto.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xmlns="" id="{6910D0D1-5002-4845-9BB1-9EC227FC598B}"/>
              </a:ext>
            </a:extLst>
          </p:cNvPr>
          <p:cNvSpPr/>
          <p:nvPr/>
        </p:nvSpPr>
        <p:spPr>
          <a:xfrm>
            <a:off x="1333748" y="1866772"/>
            <a:ext cx="1422989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 al Congreso de la República la responsabilidad de hacer las leyes</a:t>
            </a:r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xmlns="" id="{C79B22E1-C197-4CF3-961A-327B2E168953}"/>
              </a:ext>
            </a:extLst>
          </p:cNvPr>
          <p:cNvCxnSpPr>
            <a:stCxn id="3" idx="2"/>
            <a:endCxn id="47" idx="0"/>
          </p:cNvCxnSpPr>
          <p:nvPr/>
        </p:nvCxnSpPr>
        <p:spPr>
          <a:xfrm flipH="1">
            <a:off x="2045243" y="1427178"/>
            <a:ext cx="9468" cy="439594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xmlns="" id="{B27545C5-9973-42DD-8053-F9DC1C8D9719}"/>
              </a:ext>
            </a:extLst>
          </p:cNvPr>
          <p:cNvCxnSpPr>
            <a:cxnSpLocks/>
            <a:stCxn id="26" idx="2"/>
            <a:endCxn id="9" idx="0"/>
          </p:cNvCxnSpPr>
          <p:nvPr/>
        </p:nvCxnSpPr>
        <p:spPr>
          <a:xfrm>
            <a:off x="5925938" y="1453850"/>
            <a:ext cx="17890" cy="347757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: angular 61">
            <a:extLst>
              <a:ext uri="{FF2B5EF4-FFF2-40B4-BE49-F238E27FC236}">
                <a16:creationId xmlns:a16="http://schemas.microsoft.com/office/drawing/2014/main" xmlns="" id="{020E785A-597D-40F2-AFE6-421DC4BBF0E0}"/>
              </a:ext>
            </a:extLst>
          </p:cNvPr>
          <p:cNvCxnSpPr>
            <a:cxnSpLocks/>
            <a:stCxn id="26" idx="0"/>
            <a:endCxn id="7" idx="0"/>
          </p:cNvCxnSpPr>
          <p:nvPr/>
        </p:nvCxnSpPr>
        <p:spPr>
          <a:xfrm rot="16200000" flipH="1" flipV="1">
            <a:off x="4716344" y="446243"/>
            <a:ext cx="402043" cy="2017145"/>
          </a:xfrm>
          <a:prstGeom prst="bentConnector3">
            <a:avLst>
              <a:gd name="adj1" fmla="val -56860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: angular 63">
            <a:extLst>
              <a:ext uri="{FF2B5EF4-FFF2-40B4-BE49-F238E27FC236}">
                <a16:creationId xmlns:a16="http://schemas.microsoft.com/office/drawing/2014/main" xmlns="" id="{AB2FC323-BBD3-43D4-AB69-DA9FA7894195}"/>
              </a:ext>
            </a:extLst>
          </p:cNvPr>
          <p:cNvCxnSpPr>
            <a:stCxn id="7" idx="1"/>
            <a:endCxn id="10" idx="1"/>
          </p:cNvCxnSpPr>
          <p:nvPr/>
        </p:nvCxnSpPr>
        <p:spPr>
          <a:xfrm rot="10800000" flipV="1">
            <a:off x="3173236" y="1863587"/>
            <a:ext cx="1" cy="673260"/>
          </a:xfrm>
          <a:prstGeom prst="bentConnector3">
            <a:avLst>
              <a:gd name="adj1" fmla="val 22860100000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: angular 65">
            <a:extLst>
              <a:ext uri="{FF2B5EF4-FFF2-40B4-BE49-F238E27FC236}">
                <a16:creationId xmlns:a16="http://schemas.microsoft.com/office/drawing/2014/main" xmlns="" id="{DFF9A53A-0677-4080-AD6D-D274EC7C6DD7}"/>
              </a:ext>
            </a:extLst>
          </p:cNvPr>
          <p:cNvCxnSpPr>
            <a:stCxn id="10" idx="1"/>
            <a:endCxn id="11" idx="1"/>
          </p:cNvCxnSpPr>
          <p:nvPr/>
        </p:nvCxnSpPr>
        <p:spPr>
          <a:xfrm rot="10800000" flipV="1">
            <a:off x="3165843" y="2536847"/>
            <a:ext cx="7392" cy="636234"/>
          </a:xfrm>
          <a:prstGeom prst="bentConnector3">
            <a:avLst>
              <a:gd name="adj1" fmla="val 2965557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: angular 68">
            <a:extLst>
              <a:ext uri="{FF2B5EF4-FFF2-40B4-BE49-F238E27FC236}">
                <a16:creationId xmlns:a16="http://schemas.microsoft.com/office/drawing/2014/main" xmlns="" id="{EC36DE8D-2A41-4081-A74C-693DDA13A8BE}"/>
              </a:ext>
            </a:extLst>
          </p:cNvPr>
          <p:cNvCxnSpPr>
            <a:stCxn id="11" idx="1"/>
            <a:endCxn id="12" idx="1"/>
          </p:cNvCxnSpPr>
          <p:nvPr/>
        </p:nvCxnSpPr>
        <p:spPr>
          <a:xfrm rot="10800000" flipH="1" flipV="1">
            <a:off x="3165843" y="3173080"/>
            <a:ext cx="7392" cy="464699"/>
          </a:xfrm>
          <a:prstGeom prst="bentConnector3">
            <a:avLst>
              <a:gd name="adj1" fmla="val -3092532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: angular 70">
            <a:extLst>
              <a:ext uri="{FF2B5EF4-FFF2-40B4-BE49-F238E27FC236}">
                <a16:creationId xmlns:a16="http://schemas.microsoft.com/office/drawing/2014/main" xmlns="" id="{8E256EDA-4D01-4239-98DE-8A93C1C13CF6}"/>
              </a:ext>
            </a:extLst>
          </p:cNvPr>
          <p:cNvCxnSpPr>
            <a:stCxn id="12" idx="1"/>
            <a:endCxn id="13" idx="1"/>
          </p:cNvCxnSpPr>
          <p:nvPr/>
        </p:nvCxnSpPr>
        <p:spPr>
          <a:xfrm rot="10800000" flipV="1">
            <a:off x="3173235" y="3637779"/>
            <a:ext cx="12700" cy="556923"/>
          </a:xfrm>
          <a:prstGeom prst="bentConnector3">
            <a:avLst>
              <a:gd name="adj1" fmla="val 1800000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: angular 72">
            <a:extLst>
              <a:ext uri="{FF2B5EF4-FFF2-40B4-BE49-F238E27FC236}">
                <a16:creationId xmlns:a16="http://schemas.microsoft.com/office/drawing/2014/main" xmlns="" id="{5380C7F9-F5AD-48BC-BB07-0BC9550CBFE8}"/>
              </a:ext>
            </a:extLst>
          </p:cNvPr>
          <p:cNvCxnSpPr>
            <a:stCxn id="13" idx="1"/>
            <a:endCxn id="14" idx="1"/>
          </p:cNvCxnSpPr>
          <p:nvPr/>
        </p:nvCxnSpPr>
        <p:spPr>
          <a:xfrm rot="10800000" flipH="1" flipV="1">
            <a:off x="3173235" y="4194703"/>
            <a:ext cx="6046" cy="548492"/>
          </a:xfrm>
          <a:prstGeom prst="bentConnector3">
            <a:avLst>
              <a:gd name="adj1" fmla="val -3781012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: angular 74">
            <a:extLst>
              <a:ext uri="{FF2B5EF4-FFF2-40B4-BE49-F238E27FC236}">
                <a16:creationId xmlns:a16="http://schemas.microsoft.com/office/drawing/2014/main" xmlns="" id="{08320F4E-C839-427A-8E87-227CC230E349}"/>
              </a:ext>
            </a:extLst>
          </p:cNvPr>
          <p:cNvCxnSpPr>
            <a:stCxn id="14" idx="1"/>
            <a:endCxn id="15" idx="1"/>
          </p:cNvCxnSpPr>
          <p:nvPr/>
        </p:nvCxnSpPr>
        <p:spPr>
          <a:xfrm rot="10800000" flipV="1">
            <a:off x="3171889" y="4743195"/>
            <a:ext cx="7393" cy="473684"/>
          </a:xfrm>
          <a:prstGeom prst="bentConnector3">
            <a:avLst>
              <a:gd name="adj1" fmla="val 3192114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: angular 76">
            <a:extLst>
              <a:ext uri="{FF2B5EF4-FFF2-40B4-BE49-F238E27FC236}">
                <a16:creationId xmlns:a16="http://schemas.microsoft.com/office/drawing/2014/main" xmlns="" id="{854842D3-16F3-4D6C-A492-0CA65F3FE74E}"/>
              </a:ext>
            </a:extLst>
          </p:cNvPr>
          <p:cNvCxnSpPr>
            <a:stCxn id="15" idx="1"/>
            <a:endCxn id="16" idx="1"/>
          </p:cNvCxnSpPr>
          <p:nvPr/>
        </p:nvCxnSpPr>
        <p:spPr>
          <a:xfrm rot="10800000" flipH="1" flipV="1">
            <a:off x="3171887" y="5216879"/>
            <a:ext cx="7393" cy="528078"/>
          </a:xfrm>
          <a:prstGeom prst="bentConnector3">
            <a:avLst>
              <a:gd name="adj1" fmla="val -3092114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: angular 78">
            <a:extLst>
              <a:ext uri="{FF2B5EF4-FFF2-40B4-BE49-F238E27FC236}">
                <a16:creationId xmlns:a16="http://schemas.microsoft.com/office/drawing/2014/main" xmlns="" id="{1DE14831-0B20-4940-B7CD-CF616A9FA574}"/>
              </a:ext>
            </a:extLst>
          </p:cNvPr>
          <p:cNvCxnSpPr>
            <a:stCxn id="16" idx="1"/>
            <a:endCxn id="17" idx="1"/>
          </p:cNvCxnSpPr>
          <p:nvPr/>
        </p:nvCxnSpPr>
        <p:spPr>
          <a:xfrm rot="10800000" flipV="1">
            <a:off x="3165843" y="5744956"/>
            <a:ext cx="13438" cy="561505"/>
          </a:xfrm>
          <a:prstGeom prst="bentConnector3">
            <a:avLst>
              <a:gd name="adj1" fmla="val 1801146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: angular 82">
            <a:extLst>
              <a:ext uri="{FF2B5EF4-FFF2-40B4-BE49-F238E27FC236}">
                <a16:creationId xmlns:a16="http://schemas.microsoft.com/office/drawing/2014/main" xmlns="" id="{26FD2EBB-FEDC-4B81-9F69-7F071C069309}"/>
              </a:ext>
            </a:extLst>
          </p:cNvPr>
          <p:cNvCxnSpPr>
            <a:cxnSpLocks/>
            <a:stCxn id="6" idx="0"/>
            <a:endCxn id="21" idx="0"/>
          </p:cNvCxnSpPr>
          <p:nvPr/>
        </p:nvCxnSpPr>
        <p:spPr>
          <a:xfrm rot="16200000" flipH="1">
            <a:off x="6372010" y="231804"/>
            <a:ext cx="1126878" cy="2048015"/>
          </a:xfrm>
          <a:prstGeom prst="bentConnector3">
            <a:avLst>
              <a:gd name="adj1" fmla="val -7630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: angular 84">
            <a:extLst>
              <a:ext uri="{FF2B5EF4-FFF2-40B4-BE49-F238E27FC236}">
                <a16:creationId xmlns:a16="http://schemas.microsoft.com/office/drawing/2014/main" xmlns="" id="{D62A7CF0-4FB0-4456-8332-FEF6CB42BF00}"/>
              </a:ext>
            </a:extLst>
          </p:cNvPr>
          <p:cNvCxnSpPr>
            <a:stCxn id="6" idx="3"/>
            <a:endCxn id="27" idx="0"/>
          </p:cNvCxnSpPr>
          <p:nvPr/>
        </p:nvCxnSpPr>
        <p:spPr>
          <a:xfrm>
            <a:off x="6446239" y="792400"/>
            <a:ext cx="3740095" cy="327001"/>
          </a:xfrm>
          <a:prstGeom prst="bentConnector2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de flecha 86">
            <a:extLst>
              <a:ext uri="{FF2B5EF4-FFF2-40B4-BE49-F238E27FC236}">
                <a16:creationId xmlns:a16="http://schemas.microsoft.com/office/drawing/2014/main" xmlns="" id="{C05EFDF6-237E-4FF8-9EEA-B9F366BE6E8E}"/>
              </a:ext>
            </a:extLst>
          </p:cNvPr>
          <p:cNvCxnSpPr>
            <a:cxnSpLocks/>
            <a:stCxn id="8" idx="2"/>
            <a:endCxn id="36" idx="0"/>
          </p:cNvCxnSpPr>
          <p:nvPr/>
        </p:nvCxnSpPr>
        <p:spPr>
          <a:xfrm>
            <a:off x="5958382" y="2908179"/>
            <a:ext cx="0" cy="30332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de flecha 87">
            <a:extLst>
              <a:ext uri="{FF2B5EF4-FFF2-40B4-BE49-F238E27FC236}">
                <a16:creationId xmlns:a16="http://schemas.microsoft.com/office/drawing/2014/main" xmlns="" id="{52844EF2-5EE3-4E85-9DEB-023885F9C2FA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>
            <a:off x="5958382" y="3411554"/>
            <a:ext cx="11883" cy="375752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de flecha 88">
            <a:extLst>
              <a:ext uri="{FF2B5EF4-FFF2-40B4-BE49-F238E27FC236}">
                <a16:creationId xmlns:a16="http://schemas.microsoft.com/office/drawing/2014/main" xmlns="" id="{D615CED9-2E68-4C29-B2AC-B92A20A2ABB9}"/>
              </a:ext>
            </a:extLst>
          </p:cNvPr>
          <p:cNvCxnSpPr>
            <a:cxnSpLocks/>
            <a:stCxn id="38" idx="2"/>
            <a:endCxn id="37" idx="0"/>
          </p:cNvCxnSpPr>
          <p:nvPr/>
        </p:nvCxnSpPr>
        <p:spPr>
          <a:xfrm>
            <a:off x="5970265" y="3987361"/>
            <a:ext cx="2224" cy="342153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de flecha 93">
            <a:extLst>
              <a:ext uri="{FF2B5EF4-FFF2-40B4-BE49-F238E27FC236}">
                <a16:creationId xmlns:a16="http://schemas.microsoft.com/office/drawing/2014/main" xmlns="" id="{F918CABA-9B76-45A6-BEEF-BFE5F1220C76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>
          <a:xfrm>
            <a:off x="5943828" y="2346756"/>
            <a:ext cx="14554" cy="361368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: angular 110">
            <a:extLst>
              <a:ext uri="{FF2B5EF4-FFF2-40B4-BE49-F238E27FC236}">
                <a16:creationId xmlns:a16="http://schemas.microsoft.com/office/drawing/2014/main" xmlns="" id="{A49E5FC0-E8D0-4F55-8319-849A5C15B288}"/>
              </a:ext>
            </a:extLst>
          </p:cNvPr>
          <p:cNvCxnSpPr>
            <a:cxnSpLocks/>
            <a:stCxn id="17" idx="3"/>
            <a:endCxn id="18" idx="2"/>
          </p:cNvCxnSpPr>
          <p:nvPr/>
        </p:nvCxnSpPr>
        <p:spPr>
          <a:xfrm flipV="1">
            <a:off x="5266985" y="6104136"/>
            <a:ext cx="1379295" cy="202326"/>
          </a:xfrm>
          <a:prstGeom prst="bentConnector2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: angular 115">
            <a:extLst>
              <a:ext uri="{FF2B5EF4-FFF2-40B4-BE49-F238E27FC236}">
                <a16:creationId xmlns:a16="http://schemas.microsoft.com/office/drawing/2014/main" xmlns="" id="{29D5B8E5-6F21-44F8-B69D-B80642CB9E16}"/>
              </a:ext>
            </a:extLst>
          </p:cNvPr>
          <p:cNvCxnSpPr>
            <a:stCxn id="21" idx="2"/>
            <a:endCxn id="24" idx="0"/>
          </p:cNvCxnSpPr>
          <p:nvPr/>
        </p:nvCxnSpPr>
        <p:spPr>
          <a:xfrm rot="5400000">
            <a:off x="7792885" y="2293599"/>
            <a:ext cx="333144" cy="1"/>
          </a:xfrm>
          <a:prstGeom prst="bentConnector3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: angular 119">
            <a:extLst>
              <a:ext uri="{FF2B5EF4-FFF2-40B4-BE49-F238E27FC236}">
                <a16:creationId xmlns:a16="http://schemas.microsoft.com/office/drawing/2014/main" xmlns="" id="{9034326A-6595-47CC-B9C6-8DC41291F6B3}"/>
              </a:ext>
            </a:extLst>
          </p:cNvPr>
          <p:cNvCxnSpPr>
            <a:cxnSpLocks/>
          </p:cNvCxnSpPr>
          <p:nvPr/>
        </p:nvCxnSpPr>
        <p:spPr>
          <a:xfrm rot="10800000" flipV="1">
            <a:off x="5265425" y="799592"/>
            <a:ext cx="103290" cy="561423"/>
          </a:xfrm>
          <a:prstGeom prst="bentConnector3">
            <a:avLst>
              <a:gd name="adj1" fmla="val 321319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ángulo 122">
            <a:extLst>
              <a:ext uri="{FF2B5EF4-FFF2-40B4-BE49-F238E27FC236}">
                <a16:creationId xmlns:a16="http://schemas.microsoft.com/office/drawing/2014/main" xmlns="" id="{CADB72CF-D326-4829-9D4C-C3BCEFC3A38E}"/>
              </a:ext>
            </a:extLst>
          </p:cNvPr>
          <p:cNvSpPr/>
          <p:nvPr/>
        </p:nvSpPr>
        <p:spPr>
          <a:xfrm>
            <a:off x="-61710" y="6682214"/>
            <a:ext cx="6272547" cy="18466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s-CO" sz="600" dirty="0">
                <a:hlinkClick r:id="rId2"/>
              </a:rPr>
              <a:t>https://bdigital.uexternado.edu.co/bitstream/001/777/1/JIA-spa-2017-Analisis_del_dise%c3%b1o_interpretacion_e_implementacion_de_la_ley_617_de_2000_aporte_acad%c3%a9mico.pdf</a:t>
            </a:r>
            <a:endParaRPr lang="es-CO" sz="600" dirty="0"/>
          </a:p>
        </p:txBody>
      </p:sp>
      <p:cxnSp>
        <p:nvCxnSpPr>
          <p:cNvPr id="125" name="Conector: angular 124">
            <a:extLst>
              <a:ext uri="{FF2B5EF4-FFF2-40B4-BE49-F238E27FC236}">
                <a16:creationId xmlns:a16="http://schemas.microsoft.com/office/drawing/2014/main" xmlns="" id="{52F8C778-B608-4905-9CC1-DF6FB83E966C}"/>
              </a:ext>
            </a:extLst>
          </p:cNvPr>
          <p:cNvCxnSpPr>
            <a:stCxn id="27" idx="1"/>
            <a:endCxn id="29" idx="1"/>
          </p:cNvCxnSpPr>
          <p:nvPr/>
        </p:nvCxnSpPr>
        <p:spPr>
          <a:xfrm rot="10800000" flipH="1" flipV="1">
            <a:off x="9067102" y="1273290"/>
            <a:ext cx="33210" cy="682904"/>
          </a:xfrm>
          <a:prstGeom prst="bentConnector3">
            <a:avLst>
              <a:gd name="adj1" fmla="val -688347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: angular 126">
            <a:extLst>
              <a:ext uri="{FF2B5EF4-FFF2-40B4-BE49-F238E27FC236}">
                <a16:creationId xmlns:a16="http://schemas.microsoft.com/office/drawing/2014/main" xmlns="" id="{CCAE4CB7-97A1-4CC6-970A-7C4BC28C244C}"/>
              </a:ext>
            </a:extLst>
          </p:cNvPr>
          <p:cNvCxnSpPr>
            <a:stCxn id="27" idx="3"/>
            <a:endCxn id="28" idx="3"/>
          </p:cNvCxnSpPr>
          <p:nvPr/>
        </p:nvCxnSpPr>
        <p:spPr>
          <a:xfrm>
            <a:off x="11305566" y="1273290"/>
            <a:ext cx="510621" cy="889410"/>
          </a:xfrm>
          <a:prstGeom prst="bentConnector3">
            <a:avLst>
              <a:gd name="adj1" fmla="val 144769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: angular 139">
            <a:extLst>
              <a:ext uri="{FF2B5EF4-FFF2-40B4-BE49-F238E27FC236}">
                <a16:creationId xmlns:a16="http://schemas.microsoft.com/office/drawing/2014/main" xmlns="" id="{9381BDFC-AC71-4A80-BF08-05F66EB7115D}"/>
              </a:ext>
            </a:extLst>
          </p:cNvPr>
          <p:cNvCxnSpPr>
            <a:stCxn id="47" idx="1"/>
            <a:endCxn id="4" idx="0"/>
          </p:cNvCxnSpPr>
          <p:nvPr/>
        </p:nvCxnSpPr>
        <p:spPr>
          <a:xfrm rot="10800000" flipV="1">
            <a:off x="681884" y="2074520"/>
            <a:ext cx="651865" cy="854241"/>
          </a:xfrm>
          <a:prstGeom prst="bentConnector2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: angular 141">
            <a:extLst>
              <a:ext uri="{FF2B5EF4-FFF2-40B4-BE49-F238E27FC236}">
                <a16:creationId xmlns:a16="http://schemas.microsoft.com/office/drawing/2014/main" xmlns="" id="{AF62B17D-5B78-4143-A3F5-467AD3D6351A}"/>
              </a:ext>
            </a:extLst>
          </p:cNvPr>
          <p:cNvCxnSpPr>
            <a:cxnSpLocks/>
          </p:cNvCxnSpPr>
          <p:nvPr/>
        </p:nvCxnSpPr>
        <p:spPr>
          <a:xfrm rot="16200000" flipH="1">
            <a:off x="1455282" y="2275823"/>
            <a:ext cx="62756" cy="1368634"/>
          </a:xfrm>
          <a:prstGeom prst="bentConnector3">
            <a:avLst>
              <a:gd name="adj1" fmla="val -364268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ángulo 144">
            <a:extLst>
              <a:ext uri="{FF2B5EF4-FFF2-40B4-BE49-F238E27FC236}">
                <a16:creationId xmlns:a16="http://schemas.microsoft.com/office/drawing/2014/main" xmlns="" id="{5BB11783-A182-4417-AE4E-294EA11B9F88}"/>
              </a:ext>
            </a:extLst>
          </p:cNvPr>
          <p:cNvSpPr/>
          <p:nvPr/>
        </p:nvSpPr>
        <p:spPr>
          <a:xfrm>
            <a:off x="9132916" y="3059839"/>
            <a:ext cx="1263941" cy="11695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Deficiencias: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ley presentado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de salud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Categorización de los departamentos y municipios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Remuneración de los empleados </a:t>
            </a:r>
          </a:p>
          <a:p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6" name="Conector: angular 145">
            <a:extLst>
              <a:ext uri="{FF2B5EF4-FFF2-40B4-BE49-F238E27FC236}">
                <a16:creationId xmlns:a16="http://schemas.microsoft.com/office/drawing/2014/main" xmlns="" id="{B47BCE44-4197-42EE-994B-0662D2D22EAC}"/>
              </a:ext>
            </a:extLst>
          </p:cNvPr>
          <p:cNvCxnSpPr>
            <a:cxnSpLocks/>
          </p:cNvCxnSpPr>
          <p:nvPr/>
        </p:nvCxnSpPr>
        <p:spPr>
          <a:xfrm rot="5400000">
            <a:off x="9558943" y="2250710"/>
            <a:ext cx="318971" cy="71605"/>
          </a:xfrm>
          <a:prstGeom prst="bentConnector3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ángulo 148">
            <a:extLst>
              <a:ext uri="{FF2B5EF4-FFF2-40B4-BE49-F238E27FC236}">
                <a16:creationId xmlns:a16="http://schemas.microsoft.com/office/drawing/2014/main" xmlns="" id="{3AD606F7-14A2-4F35-839C-7AF21281019E}"/>
              </a:ext>
            </a:extLst>
          </p:cNvPr>
          <p:cNvSpPr/>
          <p:nvPr/>
        </p:nvSpPr>
        <p:spPr>
          <a:xfrm>
            <a:off x="9122260" y="2460734"/>
            <a:ext cx="1263941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Innumerables demandas de constitucionalidad</a:t>
            </a:r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0" name="Conector: angular 149">
            <a:extLst>
              <a:ext uri="{FF2B5EF4-FFF2-40B4-BE49-F238E27FC236}">
                <a16:creationId xmlns:a16="http://schemas.microsoft.com/office/drawing/2014/main" xmlns="" id="{B7E7C001-22F5-45FE-B06B-E3F4A37B3C42}"/>
              </a:ext>
            </a:extLst>
          </p:cNvPr>
          <p:cNvCxnSpPr>
            <a:cxnSpLocks/>
            <a:stCxn id="149" idx="2"/>
            <a:endCxn id="145" idx="0"/>
          </p:cNvCxnSpPr>
          <p:nvPr/>
        </p:nvCxnSpPr>
        <p:spPr>
          <a:xfrm rot="16200000" flipH="1">
            <a:off x="9613895" y="2908847"/>
            <a:ext cx="291328" cy="1065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: angular 162">
            <a:extLst>
              <a:ext uri="{FF2B5EF4-FFF2-40B4-BE49-F238E27FC236}">
                <a16:creationId xmlns:a16="http://schemas.microsoft.com/office/drawing/2014/main" xmlns="" id="{641C2CB7-2FE7-4364-98F3-0A94C917EF3F}"/>
              </a:ext>
            </a:extLst>
          </p:cNvPr>
          <p:cNvCxnSpPr>
            <a:cxnSpLocks/>
          </p:cNvCxnSpPr>
          <p:nvPr/>
        </p:nvCxnSpPr>
        <p:spPr>
          <a:xfrm rot="5400000">
            <a:off x="11001560" y="2651123"/>
            <a:ext cx="318971" cy="71605"/>
          </a:xfrm>
          <a:prstGeom prst="bentConnector3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ángulo 163">
            <a:extLst>
              <a:ext uri="{FF2B5EF4-FFF2-40B4-BE49-F238E27FC236}">
                <a16:creationId xmlns:a16="http://schemas.microsoft.com/office/drawing/2014/main" xmlns="" id="{71DB40A0-19C5-4C38-884B-772942D1FB1B}"/>
              </a:ext>
            </a:extLst>
          </p:cNvPr>
          <p:cNvSpPr/>
          <p:nvPr/>
        </p:nvSpPr>
        <p:spPr>
          <a:xfrm>
            <a:off x="10677691" y="2865990"/>
            <a:ext cx="126394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CO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existe claridad sobre la definición de gasto de funcionamiento</a:t>
            </a:r>
          </a:p>
          <a:p>
            <a:endParaRPr lang="es-CO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303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346</Words>
  <Application>Microsoft Office PowerPoint</Application>
  <PresentationFormat>Panorámica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Daniel SF</cp:lastModifiedBy>
  <cp:revision>26</cp:revision>
  <dcterms:created xsi:type="dcterms:W3CDTF">2020-05-12T21:15:41Z</dcterms:created>
  <dcterms:modified xsi:type="dcterms:W3CDTF">2020-05-14T21:40:51Z</dcterms:modified>
</cp:coreProperties>
</file>