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andres torres calderon" initials="jatc" lastIdx="1" clrIdx="0">
    <p:extLst>
      <p:ext uri="{19B8F6BF-5375-455C-9EA6-DF929625EA0E}">
        <p15:presenceInfo xmlns:p15="http://schemas.microsoft.com/office/powerpoint/2012/main" userId="3c1da57db50472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24317-3653-4F26-8410-F1005CECFB05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BC3A0-EADF-4D59-A615-7E3279C0D9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8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71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93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936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535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139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10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78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59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629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85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91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F384522-091B-4124-86BD-CDCD57EA441E}"/>
              </a:ext>
            </a:extLst>
          </p:cNvPr>
          <p:cNvSpPr txBox="1"/>
          <p:nvPr/>
        </p:nvSpPr>
        <p:spPr>
          <a:xfrm>
            <a:off x="3660901" y="255754"/>
            <a:ext cx="438646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Revisoría fiscal y control fiscal como formas de control estatal en Colombia.</a:t>
            </a:r>
            <a:endParaRPr lang="es-CO" sz="16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xmlns="" id="{55C639F7-2A99-4F7D-BB68-F76B72B6194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854136" y="840529"/>
            <a:ext cx="0" cy="27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F9B37AB-33DF-4102-B745-7B177F3E66CF}"/>
              </a:ext>
            </a:extLst>
          </p:cNvPr>
          <p:cNvSpPr txBox="1"/>
          <p:nvPr/>
        </p:nvSpPr>
        <p:spPr>
          <a:xfrm>
            <a:off x="3322994" y="1111503"/>
            <a:ext cx="514183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Constitución Política de Colombia – génesis del E.S.D. – atiende las diferentes necesidades de la sociedad con alto grado de eficiencia.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15739E3-F7BC-440C-9C4E-6C8EA46FA4F3}"/>
              </a:ext>
            </a:extLst>
          </p:cNvPr>
          <p:cNvSpPr txBox="1"/>
          <p:nvPr/>
        </p:nvSpPr>
        <p:spPr>
          <a:xfrm>
            <a:off x="398193" y="1137703"/>
            <a:ext cx="243840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Movilización de recursos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44376591-4812-4631-8CE8-7D237F2D3469}"/>
              </a:ext>
            </a:extLst>
          </p:cNvPr>
          <p:cNvSpPr txBox="1"/>
          <p:nvPr/>
        </p:nvSpPr>
        <p:spPr>
          <a:xfrm>
            <a:off x="5263685" y="1878790"/>
            <a:ext cx="224623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Mecanismo de Control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5FDD5F28-436D-4BCD-A6A1-08AD6A6E4E6A}"/>
              </a:ext>
            </a:extLst>
          </p:cNvPr>
          <p:cNvCxnSpPr>
            <a:cxnSpLocks/>
            <a:stCxn id="8" idx="2"/>
            <a:endCxn id="15" idx="0"/>
          </p:cNvCxnSpPr>
          <p:nvPr/>
        </p:nvCxnSpPr>
        <p:spPr>
          <a:xfrm>
            <a:off x="5893911" y="1573168"/>
            <a:ext cx="492893" cy="305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756B8DB5-07F7-42A5-ABF7-AE62C4BD5408}"/>
              </a:ext>
            </a:extLst>
          </p:cNvPr>
          <p:cNvCxnSpPr>
            <a:cxnSpLocks/>
            <a:stCxn id="15" idx="3"/>
            <a:endCxn id="24" idx="1"/>
          </p:cNvCxnSpPr>
          <p:nvPr/>
        </p:nvCxnSpPr>
        <p:spPr>
          <a:xfrm>
            <a:off x="7509923" y="2017290"/>
            <a:ext cx="609417" cy="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4EDFD6F4-CBCD-4E3D-8A85-6F1C0D9A1474}"/>
              </a:ext>
            </a:extLst>
          </p:cNvPr>
          <p:cNvSpPr txBox="1"/>
          <p:nvPr/>
        </p:nvSpPr>
        <p:spPr>
          <a:xfrm>
            <a:off x="8119340" y="1792969"/>
            <a:ext cx="85473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Control Fiscal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964EA5DE-2267-4DCB-B614-99720C02D0B1}"/>
              </a:ext>
            </a:extLst>
          </p:cNvPr>
          <p:cNvSpPr txBox="1"/>
          <p:nvPr/>
        </p:nvSpPr>
        <p:spPr>
          <a:xfrm>
            <a:off x="8854084" y="146785"/>
            <a:ext cx="1311966" cy="93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/>
              <a:t>Instrumento – protección de recursos públicos a través de la fiscalización.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BA48DFEC-B6EA-4B55-80F0-042C068C54DA}"/>
              </a:ext>
            </a:extLst>
          </p:cNvPr>
          <p:cNvCxnSpPr>
            <a:cxnSpLocks/>
            <a:stCxn id="24" idx="0"/>
            <a:endCxn id="25" idx="1"/>
          </p:cNvCxnSpPr>
          <p:nvPr/>
        </p:nvCxnSpPr>
        <p:spPr>
          <a:xfrm flipV="1">
            <a:off x="8546705" y="616145"/>
            <a:ext cx="307379" cy="1176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5B60E6FB-68E6-4454-8846-28FF55BA42D8}"/>
              </a:ext>
            </a:extLst>
          </p:cNvPr>
          <p:cNvSpPr txBox="1"/>
          <p:nvPr/>
        </p:nvSpPr>
        <p:spPr>
          <a:xfrm>
            <a:off x="9365928" y="2135327"/>
            <a:ext cx="85476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Control Interno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59A8D032-335C-4698-8537-F64D6DD08689}"/>
              </a:ext>
            </a:extLst>
          </p:cNvPr>
          <p:cNvSpPr txBox="1"/>
          <p:nvPr/>
        </p:nvSpPr>
        <p:spPr>
          <a:xfrm>
            <a:off x="9374195" y="1440765"/>
            <a:ext cx="1143026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Órgano independiente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xmlns="" id="{8C9D7CDA-3793-46C7-B5A6-E4E5B250B8DE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8974070" y="2023802"/>
            <a:ext cx="391858" cy="34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xmlns="" id="{1D4916AE-7419-4BBC-A261-210442114F1E}"/>
              </a:ext>
            </a:extLst>
          </p:cNvPr>
          <p:cNvCxnSpPr>
            <a:cxnSpLocks/>
            <a:stCxn id="24" idx="3"/>
            <a:endCxn id="34" idx="1"/>
          </p:cNvCxnSpPr>
          <p:nvPr/>
        </p:nvCxnSpPr>
        <p:spPr>
          <a:xfrm flipV="1">
            <a:off x="8974070" y="1656209"/>
            <a:ext cx="400125" cy="36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7DFFBBE7-6FF2-4617-B443-F95A327F0F79}"/>
              </a:ext>
            </a:extLst>
          </p:cNvPr>
          <p:cNvSpPr txBox="1"/>
          <p:nvPr/>
        </p:nvSpPr>
        <p:spPr>
          <a:xfrm>
            <a:off x="9003403" y="2886434"/>
            <a:ext cx="1579817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Funcionarios internos en cada una de las entidades – s realiza de forma previa a la generación del riesgo o posterior orientada a determinar el nivel de cumplimiento.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xmlns="" id="{74D12674-7099-48E7-AF7D-6BCD3946B81C}"/>
              </a:ext>
            </a:extLst>
          </p:cNvPr>
          <p:cNvSpPr txBox="1"/>
          <p:nvPr/>
        </p:nvSpPr>
        <p:spPr>
          <a:xfrm>
            <a:off x="10941248" y="348181"/>
            <a:ext cx="1143026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/>
              <a:t>Ley 42/93 – Contraloría General de la República y sus equivalentes a nivel territorial.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xmlns="" id="{558A03B5-3EE4-4DDD-A0EE-06CD565800ED}"/>
              </a:ext>
            </a:extLst>
          </p:cNvPr>
          <p:cNvCxnSpPr>
            <a:cxnSpLocks/>
            <a:stCxn id="33" idx="2"/>
            <a:endCxn id="40" idx="0"/>
          </p:cNvCxnSpPr>
          <p:nvPr/>
        </p:nvCxnSpPr>
        <p:spPr>
          <a:xfrm flipH="1">
            <a:off x="9793312" y="2596992"/>
            <a:ext cx="1" cy="289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xmlns="" id="{2762EFEC-690B-41A7-A2C2-8E99C5A2476B}"/>
              </a:ext>
            </a:extLst>
          </p:cNvPr>
          <p:cNvCxnSpPr>
            <a:cxnSpLocks/>
            <a:stCxn id="34" idx="3"/>
            <a:endCxn id="41" idx="1"/>
          </p:cNvCxnSpPr>
          <p:nvPr/>
        </p:nvCxnSpPr>
        <p:spPr>
          <a:xfrm flipV="1">
            <a:off x="10517221" y="902179"/>
            <a:ext cx="424027" cy="754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EA97F9E2-D085-46C7-AB9B-916EC0B90767}"/>
              </a:ext>
            </a:extLst>
          </p:cNvPr>
          <p:cNvSpPr txBox="1"/>
          <p:nvPr/>
        </p:nvSpPr>
        <p:spPr>
          <a:xfrm>
            <a:off x="10894764" y="1955410"/>
            <a:ext cx="1260603" cy="33085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Herramientas – </a:t>
            </a:r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Contabilidad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: comprueba si los funcionarios que gestionan fondos públicos, en términos de recaudación y desembolso, se adecuan a la Ley y permite la constante información financiera y no financiera a efectos de administrar eficientemente las E.P.</a:t>
            </a: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xmlns="" id="{F703968B-A570-4CFF-A44C-C107498E8A39}"/>
              </a:ext>
            </a:extLst>
          </p:cNvPr>
          <p:cNvCxnSpPr>
            <a:cxnSpLocks/>
            <a:stCxn id="41" idx="2"/>
            <a:endCxn id="46" idx="0"/>
          </p:cNvCxnSpPr>
          <p:nvPr/>
        </p:nvCxnSpPr>
        <p:spPr>
          <a:xfrm>
            <a:off x="11512761" y="1456177"/>
            <a:ext cx="12305" cy="499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xmlns="" id="{1F6B2208-44EB-496E-B49D-EC24FA05F85E}"/>
              </a:ext>
            </a:extLst>
          </p:cNvPr>
          <p:cNvSpPr txBox="1"/>
          <p:nvPr/>
        </p:nvSpPr>
        <p:spPr>
          <a:xfrm>
            <a:off x="5488610" y="2356992"/>
            <a:ext cx="993913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Revisoría Fiscal (Ciencia Contable)</a:t>
            </a:r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xmlns="" id="{F8032D37-5D04-49B2-A117-08F64435E40C}"/>
              </a:ext>
            </a:extLst>
          </p:cNvPr>
          <p:cNvCxnSpPr>
            <a:cxnSpLocks/>
            <a:stCxn id="15" idx="2"/>
            <a:endCxn id="54" idx="0"/>
          </p:cNvCxnSpPr>
          <p:nvPr/>
        </p:nvCxnSpPr>
        <p:spPr>
          <a:xfrm flipH="1">
            <a:off x="5985567" y="2155789"/>
            <a:ext cx="401237" cy="201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xmlns="" id="{1FC48E30-7941-4254-A5D3-7C8D0866EC1B}"/>
              </a:ext>
            </a:extLst>
          </p:cNvPr>
          <p:cNvSpPr txBox="1"/>
          <p:nvPr/>
        </p:nvSpPr>
        <p:spPr>
          <a:xfrm>
            <a:off x="6786239" y="2379681"/>
            <a:ext cx="1579801" cy="938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Institución dotada de facultades legales - uso de herramientas de auditoría y ciencias contables.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xmlns="" id="{CCFBD6E5-81FC-407C-9634-65EB798BE5E1}"/>
              </a:ext>
            </a:extLst>
          </p:cNvPr>
          <p:cNvCxnSpPr>
            <a:cxnSpLocks/>
            <a:stCxn id="54" idx="3"/>
            <a:endCxn id="57" idx="1"/>
          </p:cNvCxnSpPr>
          <p:nvPr/>
        </p:nvCxnSpPr>
        <p:spPr>
          <a:xfrm>
            <a:off x="6482523" y="2741713"/>
            <a:ext cx="303716" cy="107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adroTexto 59">
            <a:extLst>
              <a:ext uri="{FF2B5EF4-FFF2-40B4-BE49-F238E27FC236}">
                <a16:creationId xmlns:a16="http://schemas.microsoft.com/office/drawing/2014/main" xmlns="" id="{736F9BBA-6C4F-40FC-A90F-7F67E6DC1D73}"/>
              </a:ext>
            </a:extLst>
          </p:cNvPr>
          <p:cNvSpPr txBox="1"/>
          <p:nvPr/>
        </p:nvSpPr>
        <p:spPr>
          <a:xfrm>
            <a:off x="7443974" y="3489165"/>
            <a:ext cx="1206791" cy="600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Garante correcto manejo de los recursos.</a:t>
            </a: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xmlns="" id="{C67EBAC6-FEEB-4B08-9138-95229E64B1FD}"/>
              </a:ext>
            </a:extLst>
          </p:cNvPr>
          <p:cNvCxnSpPr>
            <a:cxnSpLocks/>
            <a:stCxn id="57" idx="2"/>
            <a:endCxn id="60" idx="0"/>
          </p:cNvCxnSpPr>
          <p:nvPr/>
        </p:nvCxnSpPr>
        <p:spPr>
          <a:xfrm>
            <a:off x="7576140" y="3318400"/>
            <a:ext cx="471230" cy="170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>
            <a:extLst>
              <a:ext uri="{FF2B5EF4-FFF2-40B4-BE49-F238E27FC236}">
                <a16:creationId xmlns:a16="http://schemas.microsoft.com/office/drawing/2014/main" xmlns="" id="{DB2D83B9-C555-4B46-A9A0-CAF06B88B9AF}"/>
              </a:ext>
            </a:extLst>
          </p:cNvPr>
          <p:cNvSpPr txBox="1"/>
          <p:nvPr/>
        </p:nvSpPr>
        <p:spPr>
          <a:xfrm>
            <a:off x="10398237" y="5553450"/>
            <a:ext cx="94920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sz="1100" dirty="0"/>
              <a:t>Actividad de control fiscal se basa en la metodología de trabajo en la Ley 42/93</a:t>
            </a:r>
          </a:p>
        </p:txBody>
      </p:sp>
      <p:cxnSp>
        <p:nvCxnSpPr>
          <p:cNvPr id="203" name="Conector: angular 202">
            <a:extLst>
              <a:ext uri="{FF2B5EF4-FFF2-40B4-BE49-F238E27FC236}">
                <a16:creationId xmlns:a16="http://schemas.microsoft.com/office/drawing/2014/main" xmlns="" id="{19A17719-94AD-47EC-AE5C-1F55835A53C7}"/>
              </a:ext>
            </a:extLst>
          </p:cNvPr>
          <p:cNvCxnSpPr>
            <a:cxnSpLocks/>
            <a:stCxn id="46" idx="2"/>
            <a:endCxn id="201" idx="3"/>
          </p:cNvCxnSpPr>
          <p:nvPr/>
        </p:nvCxnSpPr>
        <p:spPr>
          <a:xfrm rot="5400000">
            <a:off x="11014536" y="5596918"/>
            <a:ext cx="843440" cy="1776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CuadroTexto 205">
            <a:extLst>
              <a:ext uri="{FF2B5EF4-FFF2-40B4-BE49-F238E27FC236}">
                <a16:creationId xmlns:a16="http://schemas.microsoft.com/office/drawing/2014/main" xmlns="" id="{380B7ECC-FD87-474A-BFD8-BD028CD3E594}"/>
              </a:ext>
            </a:extLst>
          </p:cNvPr>
          <p:cNvSpPr txBox="1"/>
          <p:nvPr/>
        </p:nvSpPr>
        <p:spPr>
          <a:xfrm>
            <a:off x="8970165" y="4507806"/>
            <a:ext cx="1367339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Control Financiero</a:t>
            </a:r>
          </a:p>
        </p:txBody>
      </p:sp>
      <p:sp>
        <p:nvSpPr>
          <p:cNvPr id="207" name="CuadroTexto 206">
            <a:extLst>
              <a:ext uri="{FF2B5EF4-FFF2-40B4-BE49-F238E27FC236}">
                <a16:creationId xmlns:a16="http://schemas.microsoft.com/office/drawing/2014/main" xmlns="" id="{5EDEDB96-D669-432F-82F8-84A764B70623}"/>
              </a:ext>
            </a:extLst>
          </p:cNvPr>
          <p:cNvSpPr txBox="1"/>
          <p:nvPr/>
        </p:nvSpPr>
        <p:spPr>
          <a:xfrm>
            <a:off x="8576027" y="4940181"/>
            <a:ext cx="1579801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Control de legalidad</a:t>
            </a:r>
          </a:p>
        </p:txBody>
      </p:sp>
      <p:sp>
        <p:nvSpPr>
          <p:cNvPr id="208" name="CuadroTexto 207">
            <a:extLst>
              <a:ext uri="{FF2B5EF4-FFF2-40B4-BE49-F238E27FC236}">
                <a16:creationId xmlns:a16="http://schemas.microsoft.com/office/drawing/2014/main" xmlns="" id="{D13CBCD8-A1BE-4F13-A2C4-7C0172A65F50}"/>
              </a:ext>
            </a:extLst>
          </p:cNvPr>
          <p:cNvSpPr txBox="1"/>
          <p:nvPr/>
        </p:nvSpPr>
        <p:spPr>
          <a:xfrm>
            <a:off x="8616294" y="5874090"/>
            <a:ext cx="1393297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Control de Gestión</a:t>
            </a:r>
          </a:p>
        </p:txBody>
      </p:sp>
      <p:sp>
        <p:nvSpPr>
          <p:cNvPr id="209" name="CuadroTexto 208">
            <a:extLst>
              <a:ext uri="{FF2B5EF4-FFF2-40B4-BE49-F238E27FC236}">
                <a16:creationId xmlns:a16="http://schemas.microsoft.com/office/drawing/2014/main" xmlns="" id="{78029554-C005-4A1E-BABD-619827ED5D0A}"/>
              </a:ext>
            </a:extLst>
          </p:cNvPr>
          <p:cNvSpPr txBox="1"/>
          <p:nvPr/>
        </p:nvSpPr>
        <p:spPr>
          <a:xfrm>
            <a:off x="8438749" y="5359489"/>
            <a:ext cx="1579801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Control de Resultados</a:t>
            </a:r>
          </a:p>
        </p:txBody>
      </p:sp>
      <p:sp>
        <p:nvSpPr>
          <p:cNvPr id="210" name="CuadroTexto 209">
            <a:extLst>
              <a:ext uri="{FF2B5EF4-FFF2-40B4-BE49-F238E27FC236}">
                <a16:creationId xmlns:a16="http://schemas.microsoft.com/office/drawing/2014/main" xmlns="" id="{0833D801-E8CD-4418-9EAF-FF5E282624DA}"/>
              </a:ext>
            </a:extLst>
          </p:cNvPr>
          <p:cNvSpPr txBox="1"/>
          <p:nvPr/>
        </p:nvSpPr>
        <p:spPr>
          <a:xfrm>
            <a:off x="8592081" y="6343825"/>
            <a:ext cx="162853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Revisión de Cuentas</a:t>
            </a:r>
          </a:p>
        </p:txBody>
      </p:sp>
      <p:cxnSp>
        <p:nvCxnSpPr>
          <p:cNvPr id="220" name="Conector recto de flecha 219">
            <a:extLst>
              <a:ext uri="{FF2B5EF4-FFF2-40B4-BE49-F238E27FC236}">
                <a16:creationId xmlns:a16="http://schemas.microsoft.com/office/drawing/2014/main" xmlns="" id="{4A9C4EB7-F988-4B76-992F-F6B3AEC2927C}"/>
              </a:ext>
            </a:extLst>
          </p:cNvPr>
          <p:cNvCxnSpPr>
            <a:cxnSpLocks/>
            <a:stCxn id="201" idx="1"/>
            <a:endCxn id="206" idx="3"/>
          </p:cNvCxnSpPr>
          <p:nvPr/>
        </p:nvCxnSpPr>
        <p:spPr>
          <a:xfrm flipH="1" flipV="1">
            <a:off x="10337504" y="4638611"/>
            <a:ext cx="60733" cy="146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de flecha 221">
            <a:extLst>
              <a:ext uri="{FF2B5EF4-FFF2-40B4-BE49-F238E27FC236}">
                <a16:creationId xmlns:a16="http://schemas.microsoft.com/office/drawing/2014/main" xmlns="" id="{D69DBD04-F2A6-4295-8E1C-AD06E0B2D0EF}"/>
              </a:ext>
            </a:extLst>
          </p:cNvPr>
          <p:cNvCxnSpPr>
            <a:cxnSpLocks/>
            <a:stCxn id="201" idx="1"/>
            <a:endCxn id="207" idx="3"/>
          </p:cNvCxnSpPr>
          <p:nvPr/>
        </p:nvCxnSpPr>
        <p:spPr>
          <a:xfrm flipH="1" flipV="1">
            <a:off x="10155828" y="5070986"/>
            <a:ext cx="242409" cy="1036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de flecha 223">
            <a:extLst>
              <a:ext uri="{FF2B5EF4-FFF2-40B4-BE49-F238E27FC236}">
                <a16:creationId xmlns:a16="http://schemas.microsoft.com/office/drawing/2014/main" xmlns="" id="{48F6494D-EED0-4E50-847F-FE39BD35FDE5}"/>
              </a:ext>
            </a:extLst>
          </p:cNvPr>
          <p:cNvCxnSpPr>
            <a:cxnSpLocks/>
            <a:stCxn id="201" idx="1"/>
            <a:endCxn id="209" idx="3"/>
          </p:cNvCxnSpPr>
          <p:nvPr/>
        </p:nvCxnSpPr>
        <p:spPr>
          <a:xfrm flipH="1" flipV="1">
            <a:off x="10018550" y="5490294"/>
            <a:ext cx="379687" cy="617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de flecha 225">
            <a:extLst>
              <a:ext uri="{FF2B5EF4-FFF2-40B4-BE49-F238E27FC236}">
                <a16:creationId xmlns:a16="http://schemas.microsoft.com/office/drawing/2014/main" xmlns="" id="{3DA07C58-AEB0-424C-A1D2-D502720E10E6}"/>
              </a:ext>
            </a:extLst>
          </p:cNvPr>
          <p:cNvCxnSpPr>
            <a:cxnSpLocks/>
            <a:stCxn id="201" idx="1"/>
            <a:endCxn id="208" idx="3"/>
          </p:cNvCxnSpPr>
          <p:nvPr/>
        </p:nvCxnSpPr>
        <p:spPr>
          <a:xfrm flipH="1" flipV="1">
            <a:off x="10009591" y="6004895"/>
            <a:ext cx="388646" cy="102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de flecha 227">
            <a:extLst>
              <a:ext uri="{FF2B5EF4-FFF2-40B4-BE49-F238E27FC236}">
                <a16:creationId xmlns:a16="http://schemas.microsoft.com/office/drawing/2014/main" xmlns="" id="{5F6A8145-75EB-401A-BFE0-78CBD4059D8C}"/>
              </a:ext>
            </a:extLst>
          </p:cNvPr>
          <p:cNvCxnSpPr>
            <a:cxnSpLocks/>
            <a:stCxn id="201" idx="1"/>
            <a:endCxn id="210" idx="3"/>
          </p:cNvCxnSpPr>
          <p:nvPr/>
        </p:nvCxnSpPr>
        <p:spPr>
          <a:xfrm flipH="1">
            <a:off x="10220615" y="6107448"/>
            <a:ext cx="177622" cy="36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CuadroTexto 262">
            <a:extLst>
              <a:ext uri="{FF2B5EF4-FFF2-40B4-BE49-F238E27FC236}">
                <a16:creationId xmlns:a16="http://schemas.microsoft.com/office/drawing/2014/main" xmlns="" id="{1EC0D1AD-AA7E-4F7E-B0EC-C2B1B37D1C17}"/>
              </a:ext>
            </a:extLst>
          </p:cNvPr>
          <p:cNvSpPr txBox="1"/>
          <p:nvPr/>
        </p:nvSpPr>
        <p:spPr>
          <a:xfrm>
            <a:off x="6537092" y="5084090"/>
            <a:ext cx="1349794" cy="93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Auditoría Integral de la organización que maneja recursos del Estado.</a:t>
            </a:r>
          </a:p>
        </p:txBody>
      </p:sp>
      <p:cxnSp>
        <p:nvCxnSpPr>
          <p:cNvPr id="265" name="Conector recto de flecha 264">
            <a:extLst>
              <a:ext uri="{FF2B5EF4-FFF2-40B4-BE49-F238E27FC236}">
                <a16:creationId xmlns:a16="http://schemas.microsoft.com/office/drawing/2014/main" xmlns="" id="{5E5BAFF3-E014-4AA0-A040-C91D55705A3F}"/>
              </a:ext>
            </a:extLst>
          </p:cNvPr>
          <p:cNvCxnSpPr>
            <a:stCxn id="206" idx="1"/>
            <a:endCxn id="263" idx="3"/>
          </p:cNvCxnSpPr>
          <p:nvPr/>
        </p:nvCxnSpPr>
        <p:spPr>
          <a:xfrm flipH="1">
            <a:off x="7886886" y="4638611"/>
            <a:ext cx="1083279" cy="914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de flecha 266">
            <a:extLst>
              <a:ext uri="{FF2B5EF4-FFF2-40B4-BE49-F238E27FC236}">
                <a16:creationId xmlns:a16="http://schemas.microsoft.com/office/drawing/2014/main" xmlns="" id="{3A4934C2-54DE-4613-A27F-97797F8676EA}"/>
              </a:ext>
            </a:extLst>
          </p:cNvPr>
          <p:cNvCxnSpPr>
            <a:stCxn id="210" idx="1"/>
            <a:endCxn id="263" idx="3"/>
          </p:cNvCxnSpPr>
          <p:nvPr/>
        </p:nvCxnSpPr>
        <p:spPr>
          <a:xfrm flipH="1" flipV="1">
            <a:off x="7886886" y="5553450"/>
            <a:ext cx="705195" cy="921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de flecha 268">
            <a:extLst>
              <a:ext uri="{FF2B5EF4-FFF2-40B4-BE49-F238E27FC236}">
                <a16:creationId xmlns:a16="http://schemas.microsoft.com/office/drawing/2014/main" xmlns="" id="{59B0EAF3-EDE0-4FDF-89CC-2452CCE7B8F1}"/>
              </a:ext>
            </a:extLst>
          </p:cNvPr>
          <p:cNvCxnSpPr>
            <a:stCxn id="208" idx="1"/>
            <a:endCxn id="263" idx="3"/>
          </p:cNvCxnSpPr>
          <p:nvPr/>
        </p:nvCxnSpPr>
        <p:spPr>
          <a:xfrm flipH="1" flipV="1">
            <a:off x="7886886" y="5553450"/>
            <a:ext cx="729408" cy="45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de flecha 270">
            <a:extLst>
              <a:ext uri="{FF2B5EF4-FFF2-40B4-BE49-F238E27FC236}">
                <a16:creationId xmlns:a16="http://schemas.microsoft.com/office/drawing/2014/main" xmlns="" id="{7B06FEED-8EF7-4E82-8B7E-1A9F0F0355D4}"/>
              </a:ext>
            </a:extLst>
          </p:cNvPr>
          <p:cNvCxnSpPr>
            <a:stCxn id="209" idx="1"/>
            <a:endCxn id="263" idx="3"/>
          </p:cNvCxnSpPr>
          <p:nvPr/>
        </p:nvCxnSpPr>
        <p:spPr>
          <a:xfrm flipH="1">
            <a:off x="7886886" y="5490294"/>
            <a:ext cx="551863" cy="63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de flecha 272">
            <a:extLst>
              <a:ext uri="{FF2B5EF4-FFF2-40B4-BE49-F238E27FC236}">
                <a16:creationId xmlns:a16="http://schemas.microsoft.com/office/drawing/2014/main" xmlns="" id="{74120D41-C2F9-4DDC-9E9E-C1CC4B188A83}"/>
              </a:ext>
            </a:extLst>
          </p:cNvPr>
          <p:cNvCxnSpPr>
            <a:stCxn id="207" idx="1"/>
            <a:endCxn id="263" idx="3"/>
          </p:cNvCxnSpPr>
          <p:nvPr/>
        </p:nvCxnSpPr>
        <p:spPr>
          <a:xfrm flipH="1">
            <a:off x="7886886" y="5070986"/>
            <a:ext cx="689141" cy="482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>
            <a:extLst>
              <a:ext uri="{FF2B5EF4-FFF2-40B4-BE49-F238E27FC236}">
                <a16:creationId xmlns:a16="http://schemas.microsoft.com/office/drawing/2014/main" xmlns="" id="{C3B65F3E-DD58-4CA5-95B7-EE6F5A727845}"/>
              </a:ext>
            </a:extLst>
          </p:cNvPr>
          <p:cNvSpPr txBox="1"/>
          <p:nvPr/>
        </p:nvSpPr>
        <p:spPr>
          <a:xfrm>
            <a:off x="5633843" y="3474661"/>
            <a:ext cx="1179144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Metodología Co. De Comercio y normas emitidas por organismos de control y vigilancia.</a:t>
            </a:r>
          </a:p>
        </p:txBody>
      </p:sp>
      <p:cxnSp>
        <p:nvCxnSpPr>
          <p:cNvPr id="279" name="Conector recto de flecha 278">
            <a:extLst>
              <a:ext uri="{FF2B5EF4-FFF2-40B4-BE49-F238E27FC236}">
                <a16:creationId xmlns:a16="http://schemas.microsoft.com/office/drawing/2014/main" xmlns="" id="{7A0C65E4-32BB-432A-A0BC-110490B9884A}"/>
              </a:ext>
            </a:extLst>
          </p:cNvPr>
          <p:cNvCxnSpPr>
            <a:cxnSpLocks/>
            <a:stCxn id="54" idx="2"/>
            <a:endCxn id="274" idx="0"/>
          </p:cNvCxnSpPr>
          <p:nvPr/>
        </p:nvCxnSpPr>
        <p:spPr>
          <a:xfrm>
            <a:off x="5985567" y="3126433"/>
            <a:ext cx="237848" cy="348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CuadroTexto 293">
            <a:extLst>
              <a:ext uri="{FF2B5EF4-FFF2-40B4-BE49-F238E27FC236}">
                <a16:creationId xmlns:a16="http://schemas.microsoft.com/office/drawing/2014/main" xmlns="" id="{4DE7603D-3291-4056-BF92-B263F2781905}"/>
              </a:ext>
            </a:extLst>
          </p:cNvPr>
          <p:cNvSpPr txBox="1"/>
          <p:nvPr/>
        </p:nvSpPr>
        <p:spPr>
          <a:xfrm>
            <a:off x="3834818" y="2174181"/>
            <a:ext cx="114551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Revisor Fiscal</a:t>
            </a:r>
          </a:p>
        </p:txBody>
      </p:sp>
      <p:cxnSp>
        <p:nvCxnSpPr>
          <p:cNvPr id="296" name="Conector recto de flecha 295">
            <a:extLst>
              <a:ext uri="{FF2B5EF4-FFF2-40B4-BE49-F238E27FC236}">
                <a16:creationId xmlns:a16="http://schemas.microsoft.com/office/drawing/2014/main" xmlns="" id="{CDB873A1-C2EF-4A4A-9F81-AC851D806DBB}"/>
              </a:ext>
            </a:extLst>
          </p:cNvPr>
          <p:cNvCxnSpPr>
            <a:cxnSpLocks/>
            <a:stCxn id="274" idx="1"/>
            <a:endCxn id="294" idx="3"/>
          </p:cNvCxnSpPr>
          <p:nvPr/>
        </p:nvCxnSpPr>
        <p:spPr>
          <a:xfrm flipH="1" flipV="1">
            <a:off x="4980336" y="2304986"/>
            <a:ext cx="653507" cy="189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CuadroTexto 297">
            <a:extLst>
              <a:ext uri="{FF2B5EF4-FFF2-40B4-BE49-F238E27FC236}">
                <a16:creationId xmlns:a16="http://schemas.microsoft.com/office/drawing/2014/main" xmlns="" id="{B4026B6E-EF27-47F2-B519-8C6942027E9F}"/>
              </a:ext>
            </a:extLst>
          </p:cNvPr>
          <p:cNvSpPr txBox="1"/>
          <p:nvPr/>
        </p:nvSpPr>
        <p:spPr>
          <a:xfrm>
            <a:off x="3228635" y="2718236"/>
            <a:ext cx="1679773" cy="600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Auditoría Interna influenciada por el modelo de fiscalización</a:t>
            </a:r>
          </a:p>
        </p:txBody>
      </p:sp>
      <p:cxnSp>
        <p:nvCxnSpPr>
          <p:cNvPr id="300" name="Conector recto de flecha 299">
            <a:extLst>
              <a:ext uri="{FF2B5EF4-FFF2-40B4-BE49-F238E27FC236}">
                <a16:creationId xmlns:a16="http://schemas.microsoft.com/office/drawing/2014/main" xmlns="" id="{C4356EA9-BF87-43BF-B4A0-95ADFEE466C2}"/>
              </a:ext>
            </a:extLst>
          </p:cNvPr>
          <p:cNvCxnSpPr>
            <a:cxnSpLocks/>
            <a:stCxn id="294" idx="2"/>
            <a:endCxn id="298" idx="0"/>
          </p:cNvCxnSpPr>
          <p:nvPr/>
        </p:nvCxnSpPr>
        <p:spPr>
          <a:xfrm flipH="1">
            <a:off x="4068522" y="2435791"/>
            <a:ext cx="339055" cy="282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CuadroTexto 301">
            <a:extLst>
              <a:ext uri="{FF2B5EF4-FFF2-40B4-BE49-F238E27FC236}">
                <a16:creationId xmlns:a16="http://schemas.microsoft.com/office/drawing/2014/main" xmlns="" id="{418009B2-98E5-4171-BE9A-5FD864D7E3A5}"/>
              </a:ext>
            </a:extLst>
          </p:cNvPr>
          <p:cNvSpPr txBox="1"/>
          <p:nvPr/>
        </p:nvSpPr>
        <p:spPr>
          <a:xfrm>
            <a:off x="3254331" y="3480821"/>
            <a:ext cx="1893265" cy="938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Se procura que los procesos que integran al ente se ejecuten de acuerdo con la ley y estatutos internos.</a:t>
            </a:r>
          </a:p>
        </p:txBody>
      </p:sp>
      <p:cxnSp>
        <p:nvCxnSpPr>
          <p:cNvPr id="359" name="Conector recto de flecha 358">
            <a:extLst>
              <a:ext uri="{FF2B5EF4-FFF2-40B4-BE49-F238E27FC236}">
                <a16:creationId xmlns:a16="http://schemas.microsoft.com/office/drawing/2014/main" xmlns="" id="{5BC5E9F9-9E68-46F9-AD21-D5F7AFB1B8A4}"/>
              </a:ext>
            </a:extLst>
          </p:cNvPr>
          <p:cNvCxnSpPr>
            <a:cxnSpLocks/>
            <a:stCxn id="298" idx="2"/>
            <a:endCxn id="302" idx="0"/>
          </p:cNvCxnSpPr>
          <p:nvPr/>
        </p:nvCxnSpPr>
        <p:spPr>
          <a:xfrm>
            <a:off x="4068522" y="3318400"/>
            <a:ext cx="132442" cy="162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CuadroTexto 365">
            <a:extLst>
              <a:ext uri="{FF2B5EF4-FFF2-40B4-BE49-F238E27FC236}">
                <a16:creationId xmlns:a16="http://schemas.microsoft.com/office/drawing/2014/main" xmlns="" id="{3ADDA23F-542E-4CC8-B70B-BDF0F3442D82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367" name="CuadroTexto 366">
            <a:extLst>
              <a:ext uri="{FF2B5EF4-FFF2-40B4-BE49-F238E27FC236}">
                <a16:creationId xmlns:a16="http://schemas.microsoft.com/office/drawing/2014/main" xmlns="" id="{0E5424F8-9407-45CD-88DB-B2667460C16A}"/>
              </a:ext>
            </a:extLst>
          </p:cNvPr>
          <p:cNvSpPr txBox="1"/>
          <p:nvPr/>
        </p:nvSpPr>
        <p:spPr>
          <a:xfrm>
            <a:off x="5673144" y="6291039"/>
            <a:ext cx="1893265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Instrumentos disimiles</a:t>
            </a:r>
          </a:p>
        </p:txBody>
      </p:sp>
      <p:cxnSp>
        <p:nvCxnSpPr>
          <p:cNvPr id="372" name="Conector recto de flecha 371">
            <a:extLst>
              <a:ext uri="{FF2B5EF4-FFF2-40B4-BE49-F238E27FC236}">
                <a16:creationId xmlns:a16="http://schemas.microsoft.com/office/drawing/2014/main" xmlns="" id="{3BFDBB10-CA7B-4EE6-9822-E5C1E2ED443F}"/>
              </a:ext>
            </a:extLst>
          </p:cNvPr>
          <p:cNvCxnSpPr>
            <a:cxnSpLocks/>
            <a:stCxn id="263" idx="2"/>
            <a:endCxn id="367" idx="0"/>
          </p:cNvCxnSpPr>
          <p:nvPr/>
        </p:nvCxnSpPr>
        <p:spPr>
          <a:xfrm flipH="1">
            <a:off x="6619777" y="6022809"/>
            <a:ext cx="592212" cy="26823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recto de flecha 375">
            <a:extLst>
              <a:ext uri="{FF2B5EF4-FFF2-40B4-BE49-F238E27FC236}">
                <a16:creationId xmlns:a16="http://schemas.microsoft.com/office/drawing/2014/main" xmlns="" id="{F2AF8289-F1F4-4503-B8D0-E788FD7B1F2A}"/>
              </a:ext>
            </a:extLst>
          </p:cNvPr>
          <p:cNvCxnSpPr>
            <a:cxnSpLocks/>
            <a:stCxn id="302" idx="2"/>
            <a:endCxn id="367" idx="0"/>
          </p:cNvCxnSpPr>
          <p:nvPr/>
        </p:nvCxnSpPr>
        <p:spPr>
          <a:xfrm>
            <a:off x="4200964" y="4419540"/>
            <a:ext cx="2418813" cy="187149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CuadroTexto 377">
            <a:extLst>
              <a:ext uri="{FF2B5EF4-FFF2-40B4-BE49-F238E27FC236}">
                <a16:creationId xmlns:a16="http://schemas.microsoft.com/office/drawing/2014/main" xmlns="" id="{DE9DD322-3DF4-44D4-93C0-2F88D1E99D37}"/>
              </a:ext>
            </a:extLst>
          </p:cNvPr>
          <p:cNvSpPr txBox="1"/>
          <p:nvPr/>
        </p:nvSpPr>
        <p:spPr>
          <a:xfrm>
            <a:off x="1863356" y="5281715"/>
            <a:ext cx="3081772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Control Fiscal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: dispersión normativa y metodológica derivada de la independencia de las instituciones que ejercen dicha actividad.</a:t>
            </a:r>
          </a:p>
        </p:txBody>
      </p:sp>
      <p:sp>
        <p:nvSpPr>
          <p:cNvPr id="474" name="CuadroTexto 473">
            <a:extLst>
              <a:ext uri="{FF2B5EF4-FFF2-40B4-BE49-F238E27FC236}">
                <a16:creationId xmlns:a16="http://schemas.microsoft.com/office/drawing/2014/main" xmlns="" id="{2445672F-AFEF-45C8-83AB-B62C08DE7052}"/>
              </a:ext>
            </a:extLst>
          </p:cNvPr>
          <p:cNvSpPr txBox="1"/>
          <p:nvPr/>
        </p:nvSpPr>
        <p:spPr>
          <a:xfrm>
            <a:off x="772598" y="6148055"/>
            <a:ext cx="4358168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Revisoría Fiscal: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 Institución desarrollada por contadores – salvaguarda del patrimonio social de organizaciones privadas.</a:t>
            </a:r>
          </a:p>
        </p:txBody>
      </p:sp>
      <p:cxnSp>
        <p:nvCxnSpPr>
          <p:cNvPr id="478" name="Conector recto de flecha 477">
            <a:extLst>
              <a:ext uri="{FF2B5EF4-FFF2-40B4-BE49-F238E27FC236}">
                <a16:creationId xmlns:a16="http://schemas.microsoft.com/office/drawing/2014/main" xmlns="" id="{E0760F3F-ACE3-4265-B6D6-5D016E590E79}"/>
              </a:ext>
            </a:extLst>
          </p:cNvPr>
          <p:cNvCxnSpPr>
            <a:cxnSpLocks/>
            <a:stCxn id="367" idx="1"/>
            <a:endCxn id="378" idx="3"/>
          </p:cNvCxnSpPr>
          <p:nvPr/>
        </p:nvCxnSpPr>
        <p:spPr>
          <a:xfrm flipH="1" flipV="1">
            <a:off x="4945128" y="5581797"/>
            <a:ext cx="728016" cy="8400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de flecha 479">
            <a:extLst>
              <a:ext uri="{FF2B5EF4-FFF2-40B4-BE49-F238E27FC236}">
                <a16:creationId xmlns:a16="http://schemas.microsoft.com/office/drawing/2014/main" xmlns="" id="{9C608353-2F7E-410B-BF0D-9F5EA0C1C23B}"/>
              </a:ext>
            </a:extLst>
          </p:cNvPr>
          <p:cNvCxnSpPr>
            <a:cxnSpLocks/>
            <a:stCxn id="367" idx="1"/>
            <a:endCxn id="474" idx="3"/>
          </p:cNvCxnSpPr>
          <p:nvPr/>
        </p:nvCxnSpPr>
        <p:spPr>
          <a:xfrm flipH="1" flipV="1">
            <a:off x="5130766" y="6363499"/>
            <a:ext cx="542378" cy="5834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: angular 482">
            <a:extLst>
              <a:ext uri="{FF2B5EF4-FFF2-40B4-BE49-F238E27FC236}">
                <a16:creationId xmlns:a16="http://schemas.microsoft.com/office/drawing/2014/main" xmlns="" id="{58517AEA-4301-42B9-B660-B1987A8B7DA0}"/>
              </a:ext>
            </a:extLst>
          </p:cNvPr>
          <p:cNvCxnSpPr>
            <a:stCxn id="8" idx="2"/>
            <a:endCxn id="13" idx="2"/>
          </p:cNvCxnSpPr>
          <p:nvPr/>
        </p:nvCxnSpPr>
        <p:spPr>
          <a:xfrm rot="5400000" flipH="1">
            <a:off x="3676419" y="-644324"/>
            <a:ext cx="158466" cy="4276518"/>
          </a:xfrm>
          <a:prstGeom prst="bentConnector3">
            <a:avLst>
              <a:gd name="adj1" fmla="val -1442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CuadroTexto 526">
            <a:extLst>
              <a:ext uri="{FF2B5EF4-FFF2-40B4-BE49-F238E27FC236}">
                <a16:creationId xmlns:a16="http://schemas.microsoft.com/office/drawing/2014/main" xmlns="" id="{6453500A-3E14-48BA-8DCB-DB06FC8FD450}"/>
              </a:ext>
            </a:extLst>
          </p:cNvPr>
          <p:cNvSpPr txBox="1"/>
          <p:nvPr/>
        </p:nvSpPr>
        <p:spPr>
          <a:xfrm>
            <a:off x="157240" y="5329761"/>
            <a:ext cx="1374629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</a:p>
        </p:txBody>
      </p:sp>
      <p:cxnSp>
        <p:nvCxnSpPr>
          <p:cNvPr id="529" name="Conector recto de flecha 528">
            <a:extLst>
              <a:ext uri="{FF2B5EF4-FFF2-40B4-BE49-F238E27FC236}">
                <a16:creationId xmlns:a16="http://schemas.microsoft.com/office/drawing/2014/main" xmlns="" id="{9ED8BC63-1275-41BA-B37A-1FFD62610EF0}"/>
              </a:ext>
            </a:extLst>
          </p:cNvPr>
          <p:cNvCxnSpPr>
            <a:cxnSpLocks/>
            <a:stCxn id="378" idx="1"/>
            <a:endCxn id="527" idx="3"/>
          </p:cNvCxnSpPr>
          <p:nvPr/>
        </p:nvCxnSpPr>
        <p:spPr>
          <a:xfrm flipH="1" flipV="1">
            <a:off x="1531869" y="5460566"/>
            <a:ext cx="331487" cy="121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de flecha 530">
            <a:extLst>
              <a:ext uri="{FF2B5EF4-FFF2-40B4-BE49-F238E27FC236}">
                <a16:creationId xmlns:a16="http://schemas.microsoft.com/office/drawing/2014/main" xmlns="" id="{9127A1C6-1C56-4DC8-9C0F-60BE8573A88F}"/>
              </a:ext>
            </a:extLst>
          </p:cNvPr>
          <p:cNvCxnSpPr>
            <a:stCxn id="474" idx="1"/>
            <a:endCxn id="527" idx="2"/>
          </p:cNvCxnSpPr>
          <p:nvPr/>
        </p:nvCxnSpPr>
        <p:spPr>
          <a:xfrm flipV="1">
            <a:off x="772598" y="5591371"/>
            <a:ext cx="71957" cy="77212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CuadroTexto 559">
            <a:extLst>
              <a:ext uri="{FF2B5EF4-FFF2-40B4-BE49-F238E27FC236}">
                <a16:creationId xmlns:a16="http://schemas.microsoft.com/office/drawing/2014/main" xmlns="" id="{65B95A41-187B-4E00-918C-A7F69D31466E}"/>
              </a:ext>
            </a:extLst>
          </p:cNvPr>
          <p:cNvSpPr txBox="1"/>
          <p:nvPr/>
        </p:nvSpPr>
        <p:spPr>
          <a:xfrm>
            <a:off x="111743" y="3622447"/>
            <a:ext cx="1116337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/>
              <a:t>Articulación de auditorías.</a:t>
            </a:r>
          </a:p>
        </p:txBody>
      </p:sp>
      <p:sp>
        <p:nvSpPr>
          <p:cNvPr id="561" name="CuadroTexto 560">
            <a:extLst>
              <a:ext uri="{FF2B5EF4-FFF2-40B4-BE49-F238E27FC236}">
                <a16:creationId xmlns:a16="http://schemas.microsoft.com/office/drawing/2014/main" xmlns="" id="{8D390256-709B-447E-AEFD-43D5735B8072}"/>
              </a:ext>
            </a:extLst>
          </p:cNvPr>
          <p:cNvSpPr txBox="1"/>
          <p:nvPr/>
        </p:nvSpPr>
        <p:spPr>
          <a:xfrm>
            <a:off x="1477737" y="3653727"/>
            <a:ext cx="1374630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Utilización común de metodologías.</a:t>
            </a:r>
          </a:p>
        </p:txBody>
      </p:sp>
      <p:cxnSp>
        <p:nvCxnSpPr>
          <p:cNvPr id="563" name="Conector recto de flecha 562">
            <a:extLst>
              <a:ext uri="{FF2B5EF4-FFF2-40B4-BE49-F238E27FC236}">
                <a16:creationId xmlns:a16="http://schemas.microsoft.com/office/drawing/2014/main" xmlns="" id="{9E5EFBCB-36D2-4524-BDA2-F240300D83AC}"/>
              </a:ext>
            </a:extLst>
          </p:cNvPr>
          <p:cNvCxnSpPr>
            <a:stCxn id="527" idx="0"/>
            <a:endCxn id="560" idx="2"/>
          </p:cNvCxnSpPr>
          <p:nvPr/>
        </p:nvCxnSpPr>
        <p:spPr>
          <a:xfrm flipH="1" flipV="1">
            <a:off x="669912" y="4053334"/>
            <a:ext cx="174643" cy="127642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de flecha 564">
            <a:extLst>
              <a:ext uri="{FF2B5EF4-FFF2-40B4-BE49-F238E27FC236}">
                <a16:creationId xmlns:a16="http://schemas.microsoft.com/office/drawing/2014/main" xmlns="" id="{300D4CB5-D229-41D2-9043-10A004D3B330}"/>
              </a:ext>
            </a:extLst>
          </p:cNvPr>
          <p:cNvCxnSpPr>
            <a:stCxn id="527" idx="0"/>
            <a:endCxn id="561" idx="2"/>
          </p:cNvCxnSpPr>
          <p:nvPr/>
        </p:nvCxnSpPr>
        <p:spPr>
          <a:xfrm flipV="1">
            <a:off x="844555" y="4084614"/>
            <a:ext cx="1320497" cy="12451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" name="CuadroTexto 613">
            <a:extLst>
              <a:ext uri="{FF2B5EF4-FFF2-40B4-BE49-F238E27FC236}">
                <a16:creationId xmlns:a16="http://schemas.microsoft.com/office/drawing/2014/main" xmlns="" id="{C749E3F4-AA7F-463F-9C47-80BE42B5B9ED}"/>
              </a:ext>
            </a:extLst>
          </p:cNvPr>
          <p:cNvSpPr txBox="1"/>
          <p:nvPr/>
        </p:nvSpPr>
        <p:spPr>
          <a:xfrm>
            <a:off x="628218" y="2356992"/>
            <a:ext cx="1655710" cy="5386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Protección efectiva de recursos públicos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616" name="Conector recto de flecha 615">
            <a:extLst>
              <a:ext uri="{FF2B5EF4-FFF2-40B4-BE49-F238E27FC236}">
                <a16:creationId xmlns:a16="http://schemas.microsoft.com/office/drawing/2014/main" xmlns="" id="{C4F56B4B-7C16-46A7-A0EF-A3CB5191909D}"/>
              </a:ext>
            </a:extLst>
          </p:cNvPr>
          <p:cNvCxnSpPr>
            <a:stCxn id="560" idx="0"/>
            <a:endCxn id="614" idx="2"/>
          </p:cNvCxnSpPr>
          <p:nvPr/>
        </p:nvCxnSpPr>
        <p:spPr>
          <a:xfrm flipV="1">
            <a:off x="669912" y="2895601"/>
            <a:ext cx="786161" cy="72684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ector recto de flecha 617">
            <a:extLst>
              <a:ext uri="{FF2B5EF4-FFF2-40B4-BE49-F238E27FC236}">
                <a16:creationId xmlns:a16="http://schemas.microsoft.com/office/drawing/2014/main" xmlns="" id="{A01E2E7F-89B5-4981-9AEC-0CDFA8207138}"/>
              </a:ext>
            </a:extLst>
          </p:cNvPr>
          <p:cNvCxnSpPr>
            <a:stCxn id="561" idx="0"/>
            <a:endCxn id="614" idx="2"/>
          </p:cNvCxnSpPr>
          <p:nvPr/>
        </p:nvCxnSpPr>
        <p:spPr>
          <a:xfrm flipH="1" flipV="1">
            <a:off x="1456073" y="2895601"/>
            <a:ext cx="708979" cy="75812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ector recto de flecha 619">
            <a:extLst>
              <a:ext uri="{FF2B5EF4-FFF2-40B4-BE49-F238E27FC236}">
                <a16:creationId xmlns:a16="http://schemas.microsoft.com/office/drawing/2014/main" xmlns="" id="{B3F122F1-5D77-4395-8338-0C46FDE441B0}"/>
              </a:ext>
            </a:extLst>
          </p:cNvPr>
          <p:cNvCxnSpPr>
            <a:cxnSpLocks/>
            <a:stCxn id="614" idx="0"/>
            <a:endCxn id="13" idx="2"/>
          </p:cNvCxnSpPr>
          <p:nvPr/>
        </p:nvCxnSpPr>
        <p:spPr>
          <a:xfrm flipV="1">
            <a:off x="1456073" y="1414702"/>
            <a:ext cx="161320" cy="9422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1C323EE-A2CB-425D-A2F7-D57F1860B39D}"/>
              </a:ext>
            </a:extLst>
          </p:cNvPr>
          <p:cNvSpPr txBox="1"/>
          <p:nvPr/>
        </p:nvSpPr>
        <p:spPr>
          <a:xfrm>
            <a:off x="46501" y="6616337"/>
            <a:ext cx="4303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http://vlex.com/source/revista-civilizar-empresa-economia-13002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7080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316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torres calderon</dc:creator>
  <cp:lastModifiedBy>Daniel SF</cp:lastModifiedBy>
  <cp:revision>17</cp:revision>
  <dcterms:created xsi:type="dcterms:W3CDTF">2020-05-02T17:01:11Z</dcterms:created>
  <dcterms:modified xsi:type="dcterms:W3CDTF">2020-05-12T18:38:41Z</dcterms:modified>
</cp:coreProperties>
</file>