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46" d="100"/>
          <a:sy n="46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EDFFC1-7E76-4878-B2B6-9173BF761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2513FFB-2833-4C0F-856D-F8A62212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81FCE3-7F2E-448D-BF75-57F8566F1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19BC0B7-732B-4184-ABFB-1F62BF4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5551A3-4885-4F7C-BCEB-01115346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41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860C28-875B-46C0-AE34-A99E1115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94596B0-4A76-462C-93B3-C76CE8423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4F8FF37-836F-47A6-A8F0-F1F7DB0D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27B0A8-7F73-4BCF-A4FC-D3E67306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EA050E-7E83-484C-8B3F-FEB0346F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453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057B683-5DAF-4016-A944-5477214FE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162D9C2-23B6-423F-AEB3-5E9D4F527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0368BE3-61C3-4C26-8F98-24084660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5C8928D-84A6-4176-B207-0A6BF705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BA9C90-C5A8-42F8-95E6-A385B43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91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47ABF9-741F-4BD9-B36B-4E50C141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87B246-8670-4340-8516-403AB36A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A9F35A-13F4-485C-9926-DB4B8819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4372F-4B8E-463C-A4C1-C4272409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A4813F7-F066-43FC-BD8F-ADB1CD6A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4BDF63-7919-4012-87B9-7B3E76B0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E7FBFCC-E68D-4B80-B692-E6EDF2F04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0FE4DD7-81BF-4E47-B9A0-D9BD1731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32BA5D-FB34-4F6E-A0FB-5643600A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F4B6F4-7381-4BEC-86F6-34425ED8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36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F03C97-C45D-4390-9FE9-25C9697F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CBE4BD-13F4-4D56-9080-F327F350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B88CCB2-9F9F-4F38-9BD1-23487906A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1AAEA06-1402-48C8-B2D7-94D711EC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1BF7593-6F05-4C54-87CF-1DA76A0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83A21BE-1E7D-4548-AD67-090B5CF6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94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56BE6-5266-4689-9A3B-7163BC35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17B574-E28E-43D9-93DB-646468585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4710EFB-E81C-4BCC-B178-B6ACB0A81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BB3D656-526B-4736-91C3-CF1B423DF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9FBFBB7-4B18-468F-B347-A9A862AAE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9BEB059-106B-40C5-BB51-F6F6337CD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70C3517-F02F-4DB1-AF04-96E6C4A9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08A2904-5A9A-4F55-AF52-07A5C665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428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4987B9-DD4C-465B-8F30-6098F9340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B5792A2-328E-48C1-88F3-F0E72911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BB65894-CD16-4411-B619-6E64D971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E78611C-7383-4DB0-856C-8F499315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8745EAA-0DF9-48B9-AAC0-75335B35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D4B2021-9933-452A-B0D3-57FDE07E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1141D41-C604-4819-BD16-69BC42BA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A2D190-FD12-4974-BF88-D4228288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858494-937B-468D-8FCA-1E94D2BD5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EB3486C-BDE2-4232-9EC2-9CFF1DC19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D287C75-E24E-47D6-A7EA-6FC0520D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9A4DF3B-14F4-44EA-9CFA-7AD8A4085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0B15B2D-3D2A-45EF-8F83-B57602EC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9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8BEA64-C85C-4926-886A-525F595D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229AFCB-C892-48FF-A7FA-D3BCC4B14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EA7FE4B-B012-4C82-BC89-D5B06E5BF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CF4F99C-51B2-4CF7-A98B-9E82D7CB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2A6B0FE-FDCC-4796-B655-4670A9ED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02BFB32-2A95-4D57-A163-F1C6526C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47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F38A33C-737A-4C77-BBB6-A5E7DD62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56E31B1-FC7B-4A1B-AE85-BB31D8669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BCE2BD-39CB-4A5A-9AF0-BD6C6774D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2EDC-23BC-4F4B-91A7-53214D5AF332}" type="datetimeFigureOut">
              <a:rPr lang="es-CO" smtClean="0"/>
              <a:t>12/05/2020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046988-F5CE-4EF3-8F4B-A255D385F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890F42B-240D-4A1A-A995-E3EAE63F6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CC5DF-48A7-4384-BA9C-33DA6191DE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737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C374123C-B858-4CEC-B6CD-7C7CFC6E17C6}"/>
              </a:ext>
            </a:extLst>
          </p:cNvPr>
          <p:cNvSpPr/>
          <p:nvPr/>
        </p:nvSpPr>
        <p:spPr>
          <a:xfrm>
            <a:off x="1050034" y="141104"/>
            <a:ext cx="8421328" cy="281231"/>
          </a:xfrm>
          <a:prstGeom prst="rect">
            <a:avLst/>
          </a:prstGeom>
          <a:ln>
            <a:noFill/>
            <a:prstDash val="sysDash"/>
          </a:ln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EFICACIA DEL CONTROL FISCAL EN COLOMBIA: DERECHO COMPARADO, HISTORIA, MACROORGANIZACIONES E INSTITUCIONES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B9C6AC0E-77CB-4604-AE44-71719F2CF40A}"/>
              </a:ext>
            </a:extLst>
          </p:cNvPr>
          <p:cNvSpPr/>
          <p:nvPr/>
        </p:nvSpPr>
        <p:spPr>
          <a:xfrm>
            <a:off x="277498" y="748640"/>
            <a:ext cx="1265090" cy="2182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MACROORGANIZACIONES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08CFE679-E6BE-4DB0-BE45-B5B773168D1B}"/>
              </a:ext>
            </a:extLst>
          </p:cNvPr>
          <p:cNvSpPr/>
          <p:nvPr/>
        </p:nvSpPr>
        <p:spPr>
          <a:xfrm>
            <a:off x="144092" y="2756458"/>
            <a:ext cx="1016625" cy="21544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INSTITUCIONES </a:t>
            </a:r>
            <a:endParaRPr lang="es-CO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258ED5C2-8F63-4631-95E7-70F099C0CC7B}"/>
              </a:ext>
            </a:extLst>
          </p:cNvPr>
          <p:cNvSpPr/>
          <p:nvPr/>
        </p:nvSpPr>
        <p:spPr>
          <a:xfrm>
            <a:off x="2757014" y="620507"/>
            <a:ext cx="958917" cy="21544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CONTRALORÍA  </a:t>
            </a:r>
            <a:endParaRPr lang="es-CO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CFF7C98B-2E6F-4E4D-BD30-148BCE8479DD}"/>
              </a:ext>
            </a:extLst>
          </p:cNvPr>
          <p:cNvSpPr/>
          <p:nvPr/>
        </p:nvSpPr>
        <p:spPr>
          <a:xfrm>
            <a:off x="2539741" y="893309"/>
            <a:ext cx="1852978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 sus funciones definidas en la constitución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BD0D2208-2498-43CC-BA9B-5B629D46953F}"/>
              </a:ext>
            </a:extLst>
          </p:cNvPr>
          <p:cNvSpPr/>
          <p:nvPr/>
        </p:nvSpPr>
        <p:spPr>
          <a:xfrm>
            <a:off x="2205023" y="3270850"/>
            <a:ext cx="2242826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efectividad del control sobre los recursos, depende de sus relaciones con otros entes del estado entre ellos el congreso y poder judicial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FAA6ADA7-0B38-4201-B191-DEEA315E72BB}"/>
              </a:ext>
            </a:extLst>
          </p:cNvPr>
          <p:cNvSpPr/>
          <p:nvPr/>
        </p:nvSpPr>
        <p:spPr>
          <a:xfrm>
            <a:off x="2036272" y="3979254"/>
            <a:ext cx="2750858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reglas que rigen su funcionamiento dificultan la efectividad del control fiscal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0B97EB5D-CEF9-4F1F-9C85-88082C2DBCFD}"/>
              </a:ext>
            </a:extLst>
          </p:cNvPr>
          <p:cNvSpPr/>
          <p:nvPr/>
        </p:nvSpPr>
        <p:spPr>
          <a:xfrm>
            <a:off x="2045144" y="4573997"/>
            <a:ext cx="2519800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Las interrelaciones en las que participa la Contraloría General de la República, en el siguiente orden: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6A06855F-0044-46A3-9C0B-F13291C99718}"/>
              </a:ext>
            </a:extLst>
          </p:cNvPr>
          <p:cNvSpPr/>
          <p:nvPr/>
        </p:nvSpPr>
        <p:spPr>
          <a:xfrm>
            <a:off x="2090561" y="5145271"/>
            <a:ext cx="2357288" cy="87677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el Congreso.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el Poder Judicial.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los sujetos de vigilancia fiscal.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el Sistema Nacional de Planeación.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el sistema presupuestal.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Con los otros órganos de control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973A722F-4B4E-441C-91B2-E54A6064BBE6}"/>
              </a:ext>
            </a:extLst>
          </p:cNvPr>
          <p:cNvSpPr/>
          <p:nvPr/>
        </p:nvSpPr>
        <p:spPr>
          <a:xfrm>
            <a:off x="248775" y="1045035"/>
            <a:ext cx="911942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Matus (1994</a:t>
            </a:r>
            <a:endParaRPr lang="es-CO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F0BDA6AF-D98D-4319-85BE-94D04D40AC96}"/>
              </a:ext>
            </a:extLst>
          </p:cNvPr>
          <p:cNvSpPr/>
          <p:nvPr/>
        </p:nvSpPr>
        <p:spPr>
          <a:xfrm>
            <a:off x="125715" y="1888206"/>
            <a:ext cx="1522523" cy="74507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Interacción entre dos o más organizaciones o instituciones regidas por reglas que no implican relaciones de jerarquía entre ellas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71624530-3ABD-4ACA-856D-C678C3977102}"/>
              </a:ext>
            </a:extLst>
          </p:cNvPr>
          <p:cNvSpPr/>
          <p:nvPr/>
        </p:nvSpPr>
        <p:spPr>
          <a:xfrm>
            <a:off x="172215" y="3360859"/>
            <a:ext cx="1139361" cy="1271887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Definidas por North (2001: 13) como “las reglas de juego en una sociedad”, o más formalmente como “las limitaciones ideadas por el hombre que dan forma a la interacción humana”.</a:t>
            </a: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8D3A65D0-307F-440E-AC9C-D264ADEE20B6}"/>
              </a:ext>
            </a:extLst>
          </p:cNvPr>
          <p:cNvSpPr/>
          <p:nvPr/>
        </p:nvSpPr>
        <p:spPr>
          <a:xfrm>
            <a:off x="158677" y="4936186"/>
            <a:ext cx="1476188" cy="1271887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Organizaciones: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O" sz="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(…) Interacción humana que cumple una misión estable sometida a las reglas de un sistema </a:t>
            </a:r>
            <a:r>
              <a:rPr lang="es-CO" sz="8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macroorganizativo</a:t>
            </a: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 unas reglas internas que precisan las primeras dentro de sus fronteras. 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585A93D7-7EDC-4C77-99CD-7BEB1C370FF7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910043" y="649069"/>
            <a:ext cx="1778400" cy="9957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B8EDBDF5-E6A5-4200-BFAE-BE3ECF264299}"/>
              </a:ext>
            </a:extLst>
          </p:cNvPr>
          <p:cNvCxnSpPr>
            <a:stCxn id="14" idx="2"/>
          </p:cNvCxnSpPr>
          <p:nvPr/>
        </p:nvCxnSpPr>
        <p:spPr>
          <a:xfrm flipH="1">
            <a:off x="704745" y="1526705"/>
            <a:ext cx="1" cy="33667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A8A496EA-7D7B-44AA-856D-51C50C93134D}"/>
              </a:ext>
            </a:extLst>
          </p:cNvPr>
          <p:cNvCxnSpPr>
            <a:cxnSpLocks/>
          </p:cNvCxnSpPr>
          <p:nvPr/>
        </p:nvCxnSpPr>
        <p:spPr>
          <a:xfrm>
            <a:off x="1468297" y="993415"/>
            <a:ext cx="836662" cy="188533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BA2E5EC4-B4CD-4D02-B1DC-F123A63013FD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52405" y="2971902"/>
            <a:ext cx="0" cy="41575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xmlns="" id="{5C365DCB-1C3A-4612-B97F-0E08833B6A21}"/>
              </a:ext>
            </a:extLst>
          </p:cNvPr>
          <p:cNvCxnSpPr>
            <a:cxnSpLocks/>
          </p:cNvCxnSpPr>
          <p:nvPr/>
        </p:nvCxnSpPr>
        <p:spPr>
          <a:xfrm>
            <a:off x="3715931" y="660523"/>
            <a:ext cx="293271" cy="187156"/>
          </a:xfrm>
          <a:prstGeom prst="bentConnector2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39BE9BF8-D7E9-4912-A184-022BA0024A1F}"/>
              </a:ext>
            </a:extLst>
          </p:cNvPr>
          <p:cNvSpPr/>
          <p:nvPr/>
        </p:nvSpPr>
        <p:spPr>
          <a:xfrm>
            <a:off x="2269627" y="6285454"/>
            <a:ext cx="1805596" cy="2182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Genera unas limitaciones 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8A220CBE-CFDC-41D0-A321-2AF9897B8E9E}"/>
              </a:ext>
            </a:extLst>
          </p:cNvPr>
          <p:cNvSpPr/>
          <p:nvPr/>
        </p:nvSpPr>
        <p:spPr>
          <a:xfrm>
            <a:off x="5375137" y="2048663"/>
            <a:ext cx="1867743" cy="46448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FALLAS EN EL DISEÑO INSTITUCIONAL DEL SISTEMA DE CONTROL FISCAL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xmlns="" id="{52BADA8F-FF61-445B-81B2-7D1131550200}"/>
              </a:ext>
            </a:extLst>
          </p:cNvPr>
          <p:cNvSpPr/>
          <p:nvPr/>
        </p:nvSpPr>
        <p:spPr>
          <a:xfrm>
            <a:off x="5364639" y="689664"/>
            <a:ext cx="1870762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Contraloría departamentales – hacen gestión fiscal – Controladas por la Auditoria General de la Republica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C7CF2B1C-1111-417F-9B97-E6D4D4717F91}"/>
              </a:ext>
            </a:extLst>
          </p:cNvPr>
          <p:cNvSpPr/>
          <p:nvPr/>
        </p:nvSpPr>
        <p:spPr>
          <a:xfrm>
            <a:off x="5326483" y="1538238"/>
            <a:ext cx="1870762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Interactúan con el Ministerio Público Procuraduría, Defensoría y Personería</a:t>
            </a:r>
          </a:p>
        </p:txBody>
      </p:sp>
      <p:cxnSp>
        <p:nvCxnSpPr>
          <p:cNvPr id="44" name="Conector: angular 43">
            <a:extLst>
              <a:ext uri="{FF2B5EF4-FFF2-40B4-BE49-F238E27FC236}">
                <a16:creationId xmlns:a16="http://schemas.microsoft.com/office/drawing/2014/main" xmlns="" id="{1E11BF59-1A0E-4477-9396-2C44485A80D0}"/>
              </a:ext>
            </a:extLst>
          </p:cNvPr>
          <p:cNvCxnSpPr>
            <a:cxnSpLocks/>
            <a:stCxn id="7" idx="0"/>
            <a:endCxn id="41" idx="1"/>
          </p:cNvCxnSpPr>
          <p:nvPr/>
        </p:nvCxnSpPr>
        <p:spPr>
          <a:xfrm rot="16200000" flipH="1">
            <a:off x="4145560" y="-288580"/>
            <a:ext cx="309992" cy="2128166"/>
          </a:xfrm>
          <a:prstGeom prst="bentConnector4">
            <a:avLst>
              <a:gd name="adj1" fmla="val -73744"/>
              <a:gd name="adj2" fmla="val 61265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xmlns="" id="{D6015783-895B-4FED-9B9A-98F8EAA48D96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6300020" y="1171334"/>
            <a:ext cx="0" cy="35197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BC7198A4-DD3F-43BF-A462-3FFE7E3E0CFB}"/>
              </a:ext>
            </a:extLst>
          </p:cNvPr>
          <p:cNvSpPr/>
          <p:nvPr/>
        </p:nvSpPr>
        <p:spPr>
          <a:xfrm>
            <a:off x="5134506" y="2574075"/>
            <a:ext cx="2021148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  <a:ea typeface="Calibri" panose="020F0502020204030204" pitchFamily="34" charset="0"/>
                <a:cs typeface="Caxton-Book"/>
              </a:rPr>
              <a:t>El periodo del Contralor es muy corto 4 años igual al del Presidente y los congresistas que lo eligen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xmlns="" id="{38EBBCBD-6BF5-427D-8895-CFB6F02F96E1}"/>
              </a:ext>
            </a:extLst>
          </p:cNvPr>
          <p:cNvSpPr/>
          <p:nvPr/>
        </p:nvSpPr>
        <p:spPr>
          <a:xfrm>
            <a:off x="5222943" y="3139342"/>
            <a:ext cx="1900529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  <a:ea typeface="Calibri" panose="020F0502020204030204" pitchFamily="34" charset="0"/>
                <a:cs typeface="Caxton-Book"/>
              </a:rPr>
              <a:t>No gozan de suficiente independencia presupuestal al igual que los otros órganos de control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xmlns="" id="{5F51C07A-9DE5-4C7B-B806-03D1AA8A76AE}"/>
              </a:ext>
            </a:extLst>
          </p:cNvPr>
          <p:cNvSpPr/>
          <p:nvPr/>
        </p:nvSpPr>
        <p:spPr>
          <a:xfrm>
            <a:off x="5228273" y="3695441"/>
            <a:ext cx="1780668" cy="87677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  <a:ea typeface="Calibri" panose="020F0502020204030204" pitchFamily="34" charset="0"/>
                <a:cs typeface="Caxton-Book"/>
              </a:rPr>
              <a:t>La aprobación del PAC queda en mano de sus vigilados – A nivel nacional – Ministerio de Hacienda – Depende del presidente - Contraloría Territoriales – Secretaria de Hacienda – Depende de la Gobernación 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xmlns="" id="{63210F57-76C5-4B01-A3CC-6B1AF8421E1B}"/>
              </a:ext>
            </a:extLst>
          </p:cNvPr>
          <p:cNvSpPr/>
          <p:nvPr/>
        </p:nvSpPr>
        <p:spPr>
          <a:xfrm>
            <a:off x="2359790" y="2925259"/>
            <a:ext cx="2032929" cy="2182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 de otras organizaciones del estado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xmlns="" id="{D2A3F6E6-7D13-4C8E-A10A-85A732829E1E}"/>
              </a:ext>
            </a:extLst>
          </p:cNvPr>
          <p:cNvSpPr/>
          <p:nvPr/>
        </p:nvSpPr>
        <p:spPr>
          <a:xfrm>
            <a:off x="2584075" y="1376608"/>
            <a:ext cx="1622560" cy="2182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MISIONALES -  APOYO 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B36D41B2-D058-402C-834D-B82F14670289}"/>
              </a:ext>
            </a:extLst>
          </p:cNvPr>
          <p:cNvSpPr/>
          <p:nvPr/>
        </p:nvSpPr>
        <p:spPr>
          <a:xfrm>
            <a:off x="2294138" y="1711187"/>
            <a:ext cx="1033944" cy="285591"/>
          </a:xfrm>
          <a:prstGeom prst="rect">
            <a:avLst/>
          </a:prstGeom>
          <a:ln w="3175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Esencia del respectivo órgano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xmlns="" id="{EF535AFF-9C6A-4B64-B706-77D5BDEACE24}"/>
              </a:ext>
            </a:extLst>
          </p:cNvPr>
          <p:cNvSpPr/>
          <p:nvPr/>
        </p:nvSpPr>
        <p:spPr>
          <a:xfrm>
            <a:off x="3836316" y="1877614"/>
            <a:ext cx="1112806" cy="582019"/>
          </a:xfrm>
          <a:prstGeom prst="rect">
            <a:avLst/>
          </a:prstGeom>
          <a:ln w="3175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casos instrumentales al ejercicio de las misionales 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Preservar la autonomía e independencia de la función de control 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xmlns="" id="{3BF059D3-C418-4DD5-80D7-C14386451A81}"/>
              </a:ext>
            </a:extLst>
          </p:cNvPr>
          <p:cNvSpPr/>
          <p:nvPr/>
        </p:nvSpPr>
        <p:spPr>
          <a:xfrm>
            <a:off x="2549910" y="2561157"/>
            <a:ext cx="1754564" cy="285591"/>
          </a:xfrm>
          <a:prstGeom prst="rect">
            <a:avLst/>
          </a:prstGeom>
          <a:ln w="3175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Resultan siendo una sola, ejercer vigilancia sobre la gestión fiscal</a:t>
            </a:r>
          </a:p>
        </p:txBody>
      </p: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xmlns="" id="{84094932-9DD4-41B9-817A-4196592E74D1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1468866" y="1425037"/>
            <a:ext cx="2480933" cy="876683"/>
          </a:xfrm>
          <a:prstGeom prst="bentConnector4">
            <a:avLst>
              <a:gd name="adj1" fmla="val -5350"/>
              <a:gd name="adj2" fmla="val 126076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ángulo 75">
            <a:extLst>
              <a:ext uri="{FF2B5EF4-FFF2-40B4-BE49-F238E27FC236}">
                <a16:creationId xmlns:a16="http://schemas.microsoft.com/office/drawing/2014/main" xmlns="" id="{DEAC5C72-65C8-4BA2-B9B8-1F71B28353AB}"/>
              </a:ext>
            </a:extLst>
          </p:cNvPr>
          <p:cNvSpPr/>
          <p:nvPr/>
        </p:nvSpPr>
        <p:spPr>
          <a:xfrm>
            <a:off x="2240003" y="2113093"/>
            <a:ext cx="1033944" cy="384401"/>
          </a:xfrm>
          <a:prstGeom prst="rect">
            <a:avLst/>
          </a:prstGeom>
          <a:ln w="3175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Micro – Control Macro – Responsabilidad Fiscal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xmlns="" id="{8BA0F38C-7F56-4CD3-9317-D392425D26C2}"/>
              </a:ext>
            </a:extLst>
          </p:cNvPr>
          <p:cNvSpPr/>
          <p:nvPr/>
        </p:nvSpPr>
        <p:spPr>
          <a:xfrm>
            <a:off x="5186544" y="4646648"/>
            <a:ext cx="1708327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SISTEMA DE CONTROL INTERNO DÉBILES </a:t>
            </a: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Ley 87/93 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xmlns="" id="{4B9CA0CD-AACB-4374-B985-FD9A617D0D2B}"/>
              </a:ext>
            </a:extLst>
          </p:cNvPr>
          <p:cNvSpPr/>
          <p:nvPr/>
        </p:nvSpPr>
        <p:spPr>
          <a:xfrm>
            <a:off x="5186544" y="5032387"/>
            <a:ext cx="1915392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Light"/>
                <a:ea typeface="Calibri" panose="020F0502020204030204" pitchFamily="34" charset="0"/>
                <a:cs typeface="Caxton-Light"/>
              </a:rPr>
              <a:t>No le dejó posibilidad alguna a la Contraloría General de la República de regular la materia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xmlns="" id="{164FF0C0-DFED-4994-BBCD-DAAAC4310FFA}"/>
              </a:ext>
            </a:extLst>
          </p:cNvPr>
          <p:cNvSpPr/>
          <p:nvPr/>
        </p:nvSpPr>
        <p:spPr>
          <a:xfrm>
            <a:off x="5253334" y="5550228"/>
            <a:ext cx="1781813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hacen las entidades vigiladas y la regulación el presidente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xmlns="" id="{BF43428C-16D0-4D57-9ABE-B70E27AD16BB}"/>
              </a:ext>
            </a:extLst>
          </p:cNvPr>
          <p:cNvSpPr/>
          <p:nvPr/>
        </p:nvSpPr>
        <p:spPr>
          <a:xfrm>
            <a:off x="5222943" y="6022049"/>
            <a:ext cx="1781813" cy="48167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nombramiento de los jefes de control interno a manos de los jefes de las entidades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xmlns="" id="{03F87DD6-4158-49CF-BDBF-F99E583AC36B}"/>
              </a:ext>
            </a:extLst>
          </p:cNvPr>
          <p:cNvSpPr/>
          <p:nvPr/>
        </p:nvSpPr>
        <p:spPr>
          <a:xfrm>
            <a:off x="7979893" y="724269"/>
            <a:ext cx="1900529" cy="34996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F</a:t>
            </a:r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alta de condiciones para la efectividad del control de gestión y resultados</a:t>
            </a:r>
            <a:endParaRPr lang="es-CO" sz="8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xmlns="" id="{BDBD0E4A-97C4-4C74-8929-4B6C89B58F80}"/>
              </a:ext>
            </a:extLst>
          </p:cNvPr>
          <p:cNvSpPr/>
          <p:nvPr/>
        </p:nvSpPr>
        <p:spPr>
          <a:xfrm>
            <a:off x="7873602" y="1252557"/>
            <a:ext cx="1958608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chemeClr val="accent2">
                    <a:lumMod val="75000"/>
                  </a:schemeClr>
                </a:solidFill>
                <a:latin typeface="Caxton-Light"/>
              </a:rPr>
              <a:t>Rechazo del control de segundo grado y falta de claridad legal frente al mismo</a:t>
            </a:r>
            <a:endParaRPr lang="es-CO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xmlns="" id="{AE62202B-38C9-4A6E-9ADA-4975D91977BE}"/>
              </a:ext>
            </a:extLst>
          </p:cNvPr>
          <p:cNvSpPr/>
          <p:nvPr/>
        </p:nvSpPr>
        <p:spPr>
          <a:xfrm>
            <a:off x="8072017" y="1723176"/>
            <a:ext cx="1796619" cy="4616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chemeClr val="accent2">
                    <a:lumMod val="75000"/>
                  </a:schemeClr>
                </a:solidFill>
                <a:latin typeface="Caxton-Light"/>
              </a:rPr>
              <a:t>La falta de interrelación entre el Plan de desarrollo y la asignación presupuestal</a:t>
            </a:r>
            <a:endParaRPr lang="es-CO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xmlns="" id="{4ABD201A-6FCD-489E-A438-C951033D1818}"/>
              </a:ext>
            </a:extLst>
          </p:cNvPr>
          <p:cNvSpPr/>
          <p:nvPr/>
        </p:nvSpPr>
        <p:spPr>
          <a:xfrm>
            <a:off x="7954596" y="2286682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CONTRIBUCIONES A LA EFECTIVIDAD DEL CONTROL FISCAL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xmlns="" id="{E2A95AB5-2A57-4497-A3DD-C1DCD55856D7}"/>
              </a:ext>
            </a:extLst>
          </p:cNvPr>
          <p:cNvSpPr/>
          <p:nvPr/>
        </p:nvSpPr>
        <p:spPr>
          <a:xfrm>
            <a:off x="7631111" y="2736032"/>
            <a:ext cx="2355865" cy="4616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Quitar a la contraloría funciones como: </a:t>
            </a:r>
          </a:p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Auditores </a:t>
            </a:r>
          </a:p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Juicios de control fiscal</a:t>
            </a: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xmlns="" id="{79AE8052-F0EA-4965-895A-841CC6C6D3B8}"/>
              </a:ext>
            </a:extLst>
          </p:cNvPr>
          <p:cNvSpPr/>
          <p:nvPr/>
        </p:nvSpPr>
        <p:spPr>
          <a:xfrm>
            <a:off x="7744153" y="3323603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Ampliar los periodos de los contralores para disminuir la politización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xmlns="" id="{4E959DEC-1D1F-4F33-8642-1828C77C40F2}"/>
              </a:ext>
            </a:extLst>
          </p:cNvPr>
          <p:cNvSpPr/>
          <p:nvPr/>
        </p:nvSpPr>
        <p:spPr>
          <a:xfrm>
            <a:off x="7751730" y="3788063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Crear otro mecanismo de elección del contralor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xmlns="" id="{7BF11794-F7FA-45FA-B06E-A5A4C8C4E777}"/>
              </a:ext>
            </a:extLst>
          </p:cNvPr>
          <p:cNvSpPr/>
          <p:nvPr/>
        </p:nvSpPr>
        <p:spPr>
          <a:xfrm>
            <a:off x="7803684" y="4230329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Crear otro mecanismo de elección del contralor</a:t>
            </a:r>
          </a:p>
        </p:txBody>
      </p:sp>
      <p:sp>
        <p:nvSpPr>
          <p:cNvPr id="93" name="Rectángulo 92">
            <a:extLst>
              <a:ext uri="{FF2B5EF4-FFF2-40B4-BE49-F238E27FC236}">
                <a16:creationId xmlns:a16="http://schemas.microsoft.com/office/drawing/2014/main" xmlns="" id="{9B4CAF2B-BDF8-4D02-B7B7-0402DE6EDD26}"/>
              </a:ext>
            </a:extLst>
          </p:cNvPr>
          <p:cNvSpPr/>
          <p:nvPr/>
        </p:nvSpPr>
        <p:spPr>
          <a:xfrm>
            <a:off x="7780655" y="4659465"/>
            <a:ext cx="1796619" cy="461665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Los contralores son cautos al fiscalizar a los ministerios y secretarias de hacienda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xmlns="" id="{551DD0F7-0752-4F05-8769-742D759EB1BA}"/>
              </a:ext>
            </a:extLst>
          </p:cNvPr>
          <p:cNvSpPr/>
          <p:nvPr/>
        </p:nvSpPr>
        <p:spPr>
          <a:xfrm>
            <a:off x="7751730" y="5262961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Incrementar la independencia presupuestal de las contralorías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xmlns="" id="{A28190F1-B338-4C7D-BA2E-9B1064A4DD1E}"/>
              </a:ext>
            </a:extLst>
          </p:cNvPr>
          <p:cNvSpPr/>
          <p:nvPr/>
        </p:nvSpPr>
        <p:spPr>
          <a:xfrm>
            <a:off x="7744152" y="5750104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Racionalizar las competencias entre la procuraduría y la contraloría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xmlns="" id="{1D557403-5C01-41C5-B799-AB3C90B7DF9A}"/>
              </a:ext>
            </a:extLst>
          </p:cNvPr>
          <p:cNvSpPr/>
          <p:nvPr/>
        </p:nvSpPr>
        <p:spPr>
          <a:xfrm>
            <a:off x="7751729" y="6340470"/>
            <a:ext cx="1796619" cy="33855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chemeClr val="accent2">
                    <a:lumMod val="75000"/>
                  </a:schemeClr>
                </a:solidFill>
              </a:rPr>
              <a:t>Simplificar los mecanismos de participación ciudadana </a:t>
            </a:r>
          </a:p>
        </p:txBody>
      </p: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xmlns="" id="{2AE1D298-F616-4A81-AAB7-BBF11040D107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>
            <a:off x="741896" y="4632746"/>
            <a:ext cx="154875" cy="30344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xmlns="" id="{DFE7DCB3-BA63-4EED-90FC-256AFCF628CD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1160717" y="2864180"/>
            <a:ext cx="929844" cy="271948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: angular 115">
            <a:extLst>
              <a:ext uri="{FF2B5EF4-FFF2-40B4-BE49-F238E27FC236}">
                <a16:creationId xmlns:a16="http://schemas.microsoft.com/office/drawing/2014/main" xmlns="" id="{33CC0442-8593-4B16-82CE-1552BF8E54A5}"/>
              </a:ext>
            </a:extLst>
          </p:cNvPr>
          <p:cNvCxnSpPr>
            <a:cxnSpLocks/>
            <a:stCxn id="11" idx="3"/>
            <a:endCxn id="40" idx="1"/>
          </p:cNvCxnSpPr>
          <p:nvPr/>
        </p:nvCxnSpPr>
        <p:spPr>
          <a:xfrm flipV="1">
            <a:off x="4787130" y="2280906"/>
            <a:ext cx="588007" cy="1873332"/>
          </a:xfrm>
          <a:prstGeom prst="bentConnector3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r 117">
            <a:extLst>
              <a:ext uri="{FF2B5EF4-FFF2-40B4-BE49-F238E27FC236}">
                <a16:creationId xmlns:a16="http://schemas.microsoft.com/office/drawing/2014/main" xmlns="" id="{785048DB-7208-4F4C-B244-DDC2A1D22697}"/>
              </a:ext>
            </a:extLst>
          </p:cNvPr>
          <p:cNvCxnSpPr>
            <a:stCxn id="12" idx="3"/>
            <a:endCxn id="13" idx="3"/>
          </p:cNvCxnSpPr>
          <p:nvPr/>
        </p:nvCxnSpPr>
        <p:spPr>
          <a:xfrm flipH="1">
            <a:off x="4447849" y="4748981"/>
            <a:ext cx="117095" cy="834679"/>
          </a:xfrm>
          <a:prstGeom prst="bentConnector3">
            <a:avLst>
              <a:gd name="adj1" fmla="val -195226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xmlns="" id="{F6AFCA02-F244-4CF2-82F9-81CB36A1E18D}"/>
              </a:ext>
            </a:extLst>
          </p:cNvPr>
          <p:cNvCxnSpPr>
            <a:stCxn id="12" idx="0"/>
            <a:endCxn id="39" idx="3"/>
          </p:cNvCxnSpPr>
          <p:nvPr/>
        </p:nvCxnSpPr>
        <p:spPr>
          <a:xfrm rot="16200000" flipH="1">
            <a:off x="2779838" y="5099203"/>
            <a:ext cx="1820590" cy="770179"/>
          </a:xfrm>
          <a:prstGeom prst="bentConnector4">
            <a:avLst>
              <a:gd name="adj1" fmla="val -8911"/>
              <a:gd name="adj2" fmla="val 210501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: angular 126">
            <a:extLst>
              <a:ext uri="{FF2B5EF4-FFF2-40B4-BE49-F238E27FC236}">
                <a16:creationId xmlns:a16="http://schemas.microsoft.com/office/drawing/2014/main" xmlns="" id="{EEFEE8E8-E90C-4490-A403-851529B1C706}"/>
              </a:ext>
            </a:extLst>
          </p:cNvPr>
          <p:cNvCxnSpPr>
            <a:stCxn id="9" idx="3"/>
            <a:endCxn id="54" idx="3"/>
          </p:cNvCxnSpPr>
          <p:nvPr/>
        </p:nvCxnSpPr>
        <p:spPr>
          <a:xfrm flipH="1">
            <a:off x="4206635" y="1068293"/>
            <a:ext cx="186084" cy="417448"/>
          </a:xfrm>
          <a:prstGeom prst="bentConnector3">
            <a:avLst>
              <a:gd name="adj1" fmla="val -122848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: angular 170">
            <a:extLst>
              <a:ext uri="{FF2B5EF4-FFF2-40B4-BE49-F238E27FC236}">
                <a16:creationId xmlns:a16="http://schemas.microsoft.com/office/drawing/2014/main" xmlns="" id="{3B12C321-8F29-40FC-89BB-604C0D665A8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66579" y="2893007"/>
            <a:ext cx="5583544" cy="1637880"/>
          </a:xfrm>
          <a:prstGeom prst="bentConnector4">
            <a:avLst>
              <a:gd name="adj1" fmla="val -4094"/>
              <a:gd name="adj2" fmla="val 77197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cto de flecha 172">
            <a:extLst>
              <a:ext uri="{FF2B5EF4-FFF2-40B4-BE49-F238E27FC236}">
                <a16:creationId xmlns:a16="http://schemas.microsoft.com/office/drawing/2014/main" xmlns="" id="{A1D83DC0-63DC-471A-BB7B-48ABF122DA72}"/>
              </a:ext>
            </a:extLst>
          </p:cNvPr>
          <p:cNvCxnSpPr>
            <a:endCxn id="83" idx="1"/>
          </p:cNvCxnSpPr>
          <p:nvPr/>
        </p:nvCxnSpPr>
        <p:spPr>
          <a:xfrm>
            <a:off x="7529052" y="1421834"/>
            <a:ext cx="344550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cto de flecha 174">
            <a:extLst>
              <a:ext uri="{FF2B5EF4-FFF2-40B4-BE49-F238E27FC236}">
                <a16:creationId xmlns:a16="http://schemas.microsoft.com/office/drawing/2014/main" xmlns="" id="{7A11EFE6-CFD3-4877-A428-78EF1C8009C8}"/>
              </a:ext>
            </a:extLst>
          </p:cNvPr>
          <p:cNvCxnSpPr>
            <a:cxnSpLocks/>
          </p:cNvCxnSpPr>
          <p:nvPr/>
        </p:nvCxnSpPr>
        <p:spPr>
          <a:xfrm flipV="1">
            <a:off x="7518731" y="1953777"/>
            <a:ext cx="450841" cy="231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: angular 181">
            <a:extLst>
              <a:ext uri="{FF2B5EF4-FFF2-40B4-BE49-F238E27FC236}">
                <a16:creationId xmlns:a16="http://schemas.microsoft.com/office/drawing/2014/main" xmlns="" id="{0780E058-D40C-482E-B7B1-D56C02EC0173}"/>
              </a:ext>
            </a:extLst>
          </p:cNvPr>
          <p:cNvCxnSpPr>
            <a:stCxn id="88" idx="3"/>
            <a:endCxn id="96" idx="3"/>
          </p:cNvCxnSpPr>
          <p:nvPr/>
        </p:nvCxnSpPr>
        <p:spPr>
          <a:xfrm flipH="1">
            <a:off x="9548348" y="2455959"/>
            <a:ext cx="202867" cy="4053788"/>
          </a:xfrm>
          <a:prstGeom prst="bentConnector3">
            <a:avLst>
              <a:gd name="adj1" fmla="val -272625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>
            <a:extLst>
              <a:ext uri="{FF2B5EF4-FFF2-40B4-BE49-F238E27FC236}">
                <a16:creationId xmlns:a16="http://schemas.microsoft.com/office/drawing/2014/main" xmlns="" id="{C5E23C47-413B-4D1D-9DB6-1967C2EA2DCC}"/>
              </a:ext>
            </a:extLst>
          </p:cNvPr>
          <p:cNvCxnSpPr>
            <a:cxnSpLocks/>
          </p:cNvCxnSpPr>
          <p:nvPr/>
        </p:nvCxnSpPr>
        <p:spPr>
          <a:xfrm>
            <a:off x="7233884" y="2257856"/>
            <a:ext cx="157725" cy="5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>
            <a:extLst>
              <a:ext uri="{FF2B5EF4-FFF2-40B4-BE49-F238E27FC236}">
                <a16:creationId xmlns:a16="http://schemas.microsoft.com/office/drawing/2014/main" xmlns="" id="{E8138E66-590D-4A90-86B1-1B68A039765B}"/>
              </a:ext>
            </a:extLst>
          </p:cNvPr>
          <p:cNvCxnSpPr>
            <a:stCxn id="9" idx="2"/>
            <a:endCxn id="54" idx="0"/>
          </p:cNvCxnSpPr>
          <p:nvPr/>
        </p:nvCxnSpPr>
        <p:spPr>
          <a:xfrm flipH="1">
            <a:off x="3395355" y="1243277"/>
            <a:ext cx="70875" cy="133331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>
            <a:extLst>
              <a:ext uri="{FF2B5EF4-FFF2-40B4-BE49-F238E27FC236}">
                <a16:creationId xmlns:a16="http://schemas.microsoft.com/office/drawing/2014/main" xmlns="" id="{6A7E0307-894E-4827-8B22-6CA2C61682CC}"/>
              </a:ext>
            </a:extLst>
          </p:cNvPr>
          <p:cNvCxnSpPr>
            <a:stCxn id="55" idx="0"/>
            <a:endCxn id="54" idx="2"/>
          </p:cNvCxnSpPr>
          <p:nvPr/>
        </p:nvCxnSpPr>
        <p:spPr>
          <a:xfrm flipV="1">
            <a:off x="2811110" y="1594873"/>
            <a:ext cx="584245" cy="11631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>
            <a:extLst>
              <a:ext uri="{FF2B5EF4-FFF2-40B4-BE49-F238E27FC236}">
                <a16:creationId xmlns:a16="http://schemas.microsoft.com/office/drawing/2014/main" xmlns="" id="{146C859B-494D-44DC-BD42-7E0B72685E7B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3912829" y="1603342"/>
            <a:ext cx="479890" cy="27427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: angular 203">
            <a:extLst>
              <a:ext uri="{FF2B5EF4-FFF2-40B4-BE49-F238E27FC236}">
                <a16:creationId xmlns:a16="http://schemas.microsoft.com/office/drawing/2014/main" xmlns="" id="{1B77005B-CCBF-4D5A-A696-4C51884C8DB1}"/>
              </a:ext>
            </a:extLst>
          </p:cNvPr>
          <p:cNvCxnSpPr>
            <a:cxnSpLocks/>
            <a:stCxn id="54" idx="2"/>
            <a:endCxn id="76" idx="3"/>
          </p:cNvCxnSpPr>
          <p:nvPr/>
        </p:nvCxnSpPr>
        <p:spPr>
          <a:xfrm rot="5400000">
            <a:off x="2979441" y="1889379"/>
            <a:ext cx="710421" cy="121408"/>
          </a:xfrm>
          <a:prstGeom prst="bentConnector2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de flecha 206">
            <a:extLst>
              <a:ext uri="{FF2B5EF4-FFF2-40B4-BE49-F238E27FC236}">
                <a16:creationId xmlns:a16="http://schemas.microsoft.com/office/drawing/2014/main" xmlns="" id="{8D87C026-2B4C-4856-8222-A76EE1AF0E14}"/>
              </a:ext>
            </a:extLst>
          </p:cNvPr>
          <p:cNvCxnSpPr/>
          <p:nvPr/>
        </p:nvCxnSpPr>
        <p:spPr>
          <a:xfrm>
            <a:off x="3576484" y="1603342"/>
            <a:ext cx="0" cy="909807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>
            <a:extLst>
              <a:ext uri="{FF2B5EF4-FFF2-40B4-BE49-F238E27FC236}">
                <a16:creationId xmlns:a16="http://schemas.microsoft.com/office/drawing/2014/main" xmlns="" id="{4E8E26F1-62B9-46B6-A26A-E828DD64FE33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7155654" y="2814910"/>
            <a:ext cx="244951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cto 216">
            <a:extLst>
              <a:ext uri="{FF2B5EF4-FFF2-40B4-BE49-F238E27FC236}">
                <a16:creationId xmlns:a16="http://schemas.microsoft.com/office/drawing/2014/main" xmlns="" id="{9883A579-642F-4414-8735-C60FB9A86653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7123472" y="3380177"/>
            <a:ext cx="267614" cy="74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cto 218">
            <a:extLst>
              <a:ext uri="{FF2B5EF4-FFF2-40B4-BE49-F238E27FC236}">
                <a16:creationId xmlns:a16="http://schemas.microsoft.com/office/drawing/2014/main" xmlns="" id="{6C2F2C64-D4FA-4E78-BD67-F1524B682918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7008941" y="4133830"/>
            <a:ext cx="391664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cto 220">
            <a:extLst>
              <a:ext uri="{FF2B5EF4-FFF2-40B4-BE49-F238E27FC236}">
                <a16:creationId xmlns:a16="http://schemas.microsoft.com/office/drawing/2014/main" xmlns="" id="{62AD04E3-4E22-4C54-A845-A2EEE8248243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6894871" y="4821632"/>
            <a:ext cx="505734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cto 224">
            <a:extLst>
              <a:ext uri="{FF2B5EF4-FFF2-40B4-BE49-F238E27FC236}">
                <a16:creationId xmlns:a16="http://schemas.microsoft.com/office/drawing/2014/main" xmlns="" id="{0C5C1E99-E107-45BF-8D0D-185A1CD32A20}"/>
              </a:ext>
            </a:extLst>
          </p:cNvPr>
          <p:cNvCxnSpPr>
            <a:stCxn id="78" idx="3"/>
          </p:cNvCxnSpPr>
          <p:nvPr/>
        </p:nvCxnSpPr>
        <p:spPr>
          <a:xfrm>
            <a:off x="7101936" y="5273222"/>
            <a:ext cx="298669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>
            <a:extLst>
              <a:ext uri="{FF2B5EF4-FFF2-40B4-BE49-F238E27FC236}">
                <a16:creationId xmlns:a16="http://schemas.microsoft.com/office/drawing/2014/main" xmlns="" id="{780C05F9-C54B-40C9-93A6-1FD418C23CCF}"/>
              </a:ext>
            </a:extLst>
          </p:cNvPr>
          <p:cNvCxnSpPr>
            <a:stCxn id="79" idx="3"/>
          </p:cNvCxnSpPr>
          <p:nvPr/>
        </p:nvCxnSpPr>
        <p:spPr>
          <a:xfrm>
            <a:off x="7035147" y="5725212"/>
            <a:ext cx="365458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>
            <a:extLst>
              <a:ext uri="{FF2B5EF4-FFF2-40B4-BE49-F238E27FC236}">
                <a16:creationId xmlns:a16="http://schemas.microsoft.com/office/drawing/2014/main" xmlns="" id="{55D54853-CE8B-4B8D-81FF-73FAE364B284}"/>
              </a:ext>
            </a:extLst>
          </p:cNvPr>
          <p:cNvCxnSpPr>
            <a:cxnSpLocks/>
          </p:cNvCxnSpPr>
          <p:nvPr/>
        </p:nvCxnSpPr>
        <p:spPr>
          <a:xfrm>
            <a:off x="7400605" y="2814910"/>
            <a:ext cx="0" cy="3447974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>
            <a:extLst>
              <a:ext uri="{FF2B5EF4-FFF2-40B4-BE49-F238E27FC236}">
                <a16:creationId xmlns:a16="http://schemas.microsoft.com/office/drawing/2014/main" xmlns="" id="{0F455ADE-76DE-4D99-959D-76D6E444C043}"/>
              </a:ext>
            </a:extLst>
          </p:cNvPr>
          <p:cNvCxnSpPr>
            <a:cxnSpLocks/>
            <a:stCxn id="81" idx="3"/>
          </p:cNvCxnSpPr>
          <p:nvPr/>
        </p:nvCxnSpPr>
        <p:spPr>
          <a:xfrm>
            <a:off x="7004756" y="6262884"/>
            <a:ext cx="395849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>
            <a:extLst>
              <a:ext uri="{FF2B5EF4-FFF2-40B4-BE49-F238E27FC236}">
                <a16:creationId xmlns:a16="http://schemas.microsoft.com/office/drawing/2014/main" xmlns="" id="{601874F6-793A-48A7-A6F2-10FE2039CE41}"/>
              </a:ext>
            </a:extLst>
          </p:cNvPr>
          <p:cNvCxnSpPr>
            <a:stCxn id="89" idx="3"/>
          </p:cNvCxnSpPr>
          <p:nvPr/>
        </p:nvCxnSpPr>
        <p:spPr>
          <a:xfrm flipV="1">
            <a:off x="9986976" y="2966864"/>
            <a:ext cx="307398" cy="1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>
            <a:extLst>
              <a:ext uri="{FF2B5EF4-FFF2-40B4-BE49-F238E27FC236}">
                <a16:creationId xmlns:a16="http://schemas.microsoft.com/office/drawing/2014/main" xmlns="" id="{E50B3E67-8D42-4545-A4A1-64790043DD0D}"/>
              </a:ext>
            </a:extLst>
          </p:cNvPr>
          <p:cNvCxnSpPr>
            <a:cxnSpLocks/>
          </p:cNvCxnSpPr>
          <p:nvPr/>
        </p:nvCxnSpPr>
        <p:spPr>
          <a:xfrm>
            <a:off x="9548348" y="3524385"/>
            <a:ext cx="746026" cy="532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ector recto 242">
            <a:extLst>
              <a:ext uri="{FF2B5EF4-FFF2-40B4-BE49-F238E27FC236}">
                <a16:creationId xmlns:a16="http://schemas.microsoft.com/office/drawing/2014/main" xmlns="" id="{21BD7F96-D9EB-41E0-92A7-B59D2DDF4A30}"/>
              </a:ext>
            </a:extLst>
          </p:cNvPr>
          <p:cNvCxnSpPr>
            <a:stCxn id="91" idx="3"/>
          </p:cNvCxnSpPr>
          <p:nvPr/>
        </p:nvCxnSpPr>
        <p:spPr>
          <a:xfrm>
            <a:off x="9548349" y="3957340"/>
            <a:ext cx="746025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244">
            <a:extLst>
              <a:ext uri="{FF2B5EF4-FFF2-40B4-BE49-F238E27FC236}">
                <a16:creationId xmlns:a16="http://schemas.microsoft.com/office/drawing/2014/main" xmlns="" id="{39493CFB-433C-45FA-853A-7884C983D879}"/>
              </a:ext>
            </a:extLst>
          </p:cNvPr>
          <p:cNvCxnSpPr>
            <a:stCxn id="92" idx="3"/>
          </p:cNvCxnSpPr>
          <p:nvPr/>
        </p:nvCxnSpPr>
        <p:spPr>
          <a:xfrm>
            <a:off x="9600303" y="4399606"/>
            <a:ext cx="694071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>
            <a:extLst>
              <a:ext uri="{FF2B5EF4-FFF2-40B4-BE49-F238E27FC236}">
                <a16:creationId xmlns:a16="http://schemas.microsoft.com/office/drawing/2014/main" xmlns="" id="{483FE922-57CC-4A9F-9B2B-D138EE26A909}"/>
              </a:ext>
            </a:extLst>
          </p:cNvPr>
          <p:cNvCxnSpPr>
            <a:cxnSpLocks/>
            <a:stCxn id="93" idx="3"/>
          </p:cNvCxnSpPr>
          <p:nvPr/>
        </p:nvCxnSpPr>
        <p:spPr>
          <a:xfrm>
            <a:off x="9577274" y="4890298"/>
            <a:ext cx="7171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>
            <a:extLst>
              <a:ext uri="{FF2B5EF4-FFF2-40B4-BE49-F238E27FC236}">
                <a16:creationId xmlns:a16="http://schemas.microsoft.com/office/drawing/2014/main" xmlns="" id="{AEDA2922-DD94-4305-B1E4-C1CC5723217E}"/>
              </a:ext>
            </a:extLst>
          </p:cNvPr>
          <p:cNvCxnSpPr>
            <a:stCxn id="94" idx="3"/>
          </p:cNvCxnSpPr>
          <p:nvPr/>
        </p:nvCxnSpPr>
        <p:spPr>
          <a:xfrm>
            <a:off x="9548349" y="5432238"/>
            <a:ext cx="746025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ector recto 251">
            <a:extLst>
              <a:ext uri="{FF2B5EF4-FFF2-40B4-BE49-F238E27FC236}">
                <a16:creationId xmlns:a16="http://schemas.microsoft.com/office/drawing/2014/main" xmlns="" id="{90276DD3-A326-48D1-A439-59903FE910F5}"/>
              </a:ext>
            </a:extLst>
          </p:cNvPr>
          <p:cNvCxnSpPr>
            <a:cxnSpLocks/>
          </p:cNvCxnSpPr>
          <p:nvPr/>
        </p:nvCxnSpPr>
        <p:spPr>
          <a:xfrm>
            <a:off x="9559022" y="5941231"/>
            <a:ext cx="735352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: angular 256">
            <a:extLst>
              <a:ext uri="{FF2B5EF4-FFF2-40B4-BE49-F238E27FC236}">
                <a16:creationId xmlns:a16="http://schemas.microsoft.com/office/drawing/2014/main" xmlns="" id="{E9DDD26F-863D-432F-8726-8598B8DD1181}"/>
              </a:ext>
            </a:extLst>
          </p:cNvPr>
          <p:cNvCxnSpPr>
            <a:stCxn id="7" idx="1"/>
            <a:endCxn id="10" idx="1"/>
          </p:cNvCxnSpPr>
          <p:nvPr/>
        </p:nvCxnSpPr>
        <p:spPr>
          <a:xfrm rot="10800000" flipV="1">
            <a:off x="2205024" y="728229"/>
            <a:ext cx="551991" cy="2783456"/>
          </a:xfrm>
          <a:prstGeom prst="bentConnector3">
            <a:avLst>
              <a:gd name="adj1" fmla="val 141414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angular 258">
            <a:extLst>
              <a:ext uri="{FF2B5EF4-FFF2-40B4-BE49-F238E27FC236}">
                <a16:creationId xmlns:a16="http://schemas.microsoft.com/office/drawing/2014/main" xmlns="" id="{E9DB5A3A-5F1F-4615-985F-D7E87FCFCAAA}"/>
              </a:ext>
            </a:extLst>
          </p:cNvPr>
          <p:cNvCxnSpPr>
            <a:endCxn id="11" idx="1"/>
          </p:cNvCxnSpPr>
          <p:nvPr/>
        </p:nvCxnSpPr>
        <p:spPr>
          <a:xfrm rot="16200000" flipH="1">
            <a:off x="1675599" y="3793565"/>
            <a:ext cx="661358" cy="59988"/>
          </a:xfrm>
          <a:prstGeom prst="bentConnector2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ángulo 263">
            <a:extLst>
              <a:ext uri="{FF2B5EF4-FFF2-40B4-BE49-F238E27FC236}">
                <a16:creationId xmlns:a16="http://schemas.microsoft.com/office/drawing/2014/main" xmlns="" id="{C5C3E4BA-8E85-4BBA-82C8-0BE0EBDA03DE}"/>
              </a:ext>
            </a:extLst>
          </p:cNvPr>
          <p:cNvSpPr/>
          <p:nvPr/>
        </p:nvSpPr>
        <p:spPr>
          <a:xfrm>
            <a:off x="83920" y="6597030"/>
            <a:ext cx="18923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dirty="0"/>
              <a:t>http://vlex.com/source/2756</a:t>
            </a:r>
          </a:p>
        </p:txBody>
      </p:sp>
      <p:sp>
        <p:nvSpPr>
          <p:cNvPr id="265" name="Rectángulo 264">
            <a:extLst>
              <a:ext uri="{FF2B5EF4-FFF2-40B4-BE49-F238E27FC236}">
                <a16:creationId xmlns:a16="http://schemas.microsoft.com/office/drawing/2014/main" xmlns="" id="{5E48DECA-C496-42CB-904D-CF927A674A9E}"/>
              </a:ext>
            </a:extLst>
          </p:cNvPr>
          <p:cNvSpPr/>
          <p:nvPr/>
        </p:nvSpPr>
        <p:spPr>
          <a:xfrm>
            <a:off x="10576702" y="838676"/>
            <a:ext cx="1244907" cy="2382319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DERECHO COMPARADO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Estados Unidos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Alemania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España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Control Interno es independiente  Organización - Especial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Colombia – No es independiente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Control Fiscal Territorial – Unitario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800" dirty="0">
                <a:solidFill>
                  <a:schemeClr val="accent2">
                    <a:lumMod val="75000"/>
                  </a:schemeClr>
                </a:solidFill>
                <a:latin typeface="Caxton-Book"/>
              </a:rPr>
              <a:t>Perú – Bolivia – Chile </a:t>
            </a:r>
          </a:p>
        </p:txBody>
      </p:sp>
      <p:cxnSp>
        <p:nvCxnSpPr>
          <p:cNvPr id="271" name="Conector: angular 270">
            <a:extLst>
              <a:ext uri="{FF2B5EF4-FFF2-40B4-BE49-F238E27FC236}">
                <a16:creationId xmlns:a16="http://schemas.microsoft.com/office/drawing/2014/main" xmlns="" id="{1D9D1FB5-3634-4569-B78E-4DD84CD5008D}"/>
              </a:ext>
            </a:extLst>
          </p:cNvPr>
          <p:cNvCxnSpPr>
            <a:cxnSpLocks/>
            <a:stCxn id="77" idx="1"/>
            <a:endCxn id="265" idx="2"/>
          </p:cNvCxnSpPr>
          <p:nvPr/>
        </p:nvCxnSpPr>
        <p:spPr>
          <a:xfrm rot="10800000" flipH="1">
            <a:off x="5186544" y="3220996"/>
            <a:ext cx="6012612" cy="1600637"/>
          </a:xfrm>
          <a:prstGeom prst="bentConnector4">
            <a:avLst>
              <a:gd name="adj1" fmla="val -2453"/>
              <a:gd name="adj2" fmla="val -121905"/>
            </a:avLst>
          </a:prstGeom>
          <a:ln>
            <a:solidFill>
              <a:schemeClr val="accent4">
                <a:lumMod val="50000"/>
              </a:schemeClr>
            </a:solidFill>
            <a:prstDash val="sysDash"/>
            <a:tailEnd type="triangle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132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531</Words>
  <Application>Microsoft Office PowerPoint</Application>
  <PresentationFormat>Panorámica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Caxton-Book</vt:lpstr>
      <vt:lpstr>Caxton-Light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Daniel SF</cp:lastModifiedBy>
  <cp:revision>46</cp:revision>
  <dcterms:created xsi:type="dcterms:W3CDTF">2020-05-08T15:42:47Z</dcterms:created>
  <dcterms:modified xsi:type="dcterms:W3CDTF">2020-05-12T18:40:37Z</dcterms:modified>
</cp:coreProperties>
</file>