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00FF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6" d="100"/>
          <a:sy n="46" d="100"/>
        </p:scale>
        <p:origin x="1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D2D4AA0-DA47-4336-A772-C37D887B2A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7D092A41-5196-4C17-8DDD-DFD2DC9E11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DFDB2B5-04AE-4486-854B-61706890C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74611-8B32-4D89-8F37-EBA9DC675D85}" type="datetimeFigureOut">
              <a:rPr lang="es-CO" smtClean="0"/>
              <a:t>14/05/2020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11337DA-9C57-4972-86B0-425AAA5ED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41C6D3C-94E9-4BCF-8557-BE6B45A83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4129-0146-4073-88B5-782A18AE51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824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DA0B855-EAB5-450A-B670-9D6087C70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5CD9AE6B-9B1A-43A6-89C1-7D87215549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5FC3453D-C8BF-4AF9-B6D2-E6764F85F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74611-8B32-4D89-8F37-EBA9DC675D85}" type="datetimeFigureOut">
              <a:rPr lang="es-CO" smtClean="0"/>
              <a:t>14/05/2020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1370AD6-162E-4F7E-8DB1-B7ED34429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A5985F10-F9C1-4116-AB68-91A9977B3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4129-0146-4073-88B5-782A18AE51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8459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F508437C-4582-4E85-96F2-41C4B552A2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47670102-55A7-4677-88A0-C96DE85057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B4983890-E535-4A29-8E39-42F81FD65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74611-8B32-4D89-8F37-EBA9DC675D85}" type="datetimeFigureOut">
              <a:rPr lang="es-CO" smtClean="0"/>
              <a:t>14/05/2020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1D6CAFC-F308-4248-83F9-7F8F49801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69F04056-E8FE-423C-8C21-0BC13036E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4129-0146-4073-88B5-782A18AE51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373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6F53FD5-7AD8-409B-AA12-B6C499668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E13B0BF-E2C1-4F00-B64E-BCCD057A7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7FA8E8B-FDC9-485E-A64E-E5CC38F75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74611-8B32-4D89-8F37-EBA9DC675D85}" type="datetimeFigureOut">
              <a:rPr lang="es-CO" smtClean="0"/>
              <a:t>14/05/2020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F80E7B3-9A0C-4E12-90C6-E2B039D04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F55D4BB-8A4E-4CAB-9A14-8856AD08E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4129-0146-4073-88B5-782A18AE51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35705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956DBB7-DB06-49C5-A807-519BC104F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E03252D3-AF9E-4736-A79D-63BA4B61A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5521D8A2-B1AA-4F2A-AA3D-34C7F9390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74611-8B32-4D89-8F37-EBA9DC675D85}" type="datetimeFigureOut">
              <a:rPr lang="es-CO" smtClean="0"/>
              <a:t>14/05/2020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D71A6B62-7D6C-4486-AAD2-05A3339CA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8A87A6AC-0FE3-4184-861C-7E3A3F3A9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4129-0146-4073-88B5-782A18AE51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5058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888C3DB-3FC7-4EA8-9792-6D2771103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D4C41F3D-7408-483F-A783-E423499A3F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8DFB9042-BCDB-4AD6-8F35-75C18202BF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9935CAB4-5D10-4148-AA85-6EEC76420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74611-8B32-4D89-8F37-EBA9DC675D85}" type="datetimeFigureOut">
              <a:rPr lang="es-CO" smtClean="0"/>
              <a:t>14/05/2020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EA65BD33-1DA7-4D98-ABFB-5B22CA666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BF9FBF36-7431-4E6C-AD77-348BB95DA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4129-0146-4073-88B5-782A18AE51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14925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7E07C8E-7589-457A-9E17-8494C35C8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F405D87-226F-43ED-B829-C69C6799A6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E22A1EB0-473C-48F1-A577-E268F73C0E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01572CA4-ACA2-4E52-B783-3F04938F87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971F2E41-61F1-4E47-A96A-228CA83D3D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2A0E2904-814B-4044-A3E9-D99680A7C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74611-8B32-4D89-8F37-EBA9DC675D85}" type="datetimeFigureOut">
              <a:rPr lang="es-CO" smtClean="0"/>
              <a:t>14/05/2020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C0B6EA90-ED87-44C4-B14A-A71F587D8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BD801737-37FD-4365-BE93-72BB521F2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4129-0146-4073-88B5-782A18AE51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5039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C354B24-0F05-4BA0-AE25-02AC93F67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7D2A8F06-33D2-4ADF-9214-A481E429B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74611-8B32-4D89-8F37-EBA9DC675D85}" type="datetimeFigureOut">
              <a:rPr lang="es-CO" smtClean="0"/>
              <a:t>14/05/2020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2A645AFC-7D7B-4349-8F03-BB76D5034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FF168A89-71FA-4A5F-A10E-5BD73CCDB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4129-0146-4073-88B5-782A18AE51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90903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B9E61A17-2EE3-4991-9284-859D6D743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74611-8B32-4D89-8F37-EBA9DC675D85}" type="datetimeFigureOut">
              <a:rPr lang="es-CO" smtClean="0"/>
              <a:t>14/05/2020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0FD27328-F35F-4A91-80D1-D68C0EE73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6832254D-B9AB-4891-A156-7BD8C02D7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4129-0146-4073-88B5-782A18AE51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8356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2C46057-D219-49F3-A053-64DE9631F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70B4739-20B1-45D1-BEE1-CD0708983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BFE473F1-9603-4DB7-A2F6-2AF31311F4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92FA1CB4-8896-426D-8F5A-BB09DD0AB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74611-8B32-4D89-8F37-EBA9DC675D85}" type="datetimeFigureOut">
              <a:rPr lang="es-CO" smtClean="0"/>
              <a:t>14/05/2020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68C64EAF-E17C-4975-8556-66D950070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DC704708-4B29-43C7-964F-E67367C07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4129-0146-4073-88B5-782A18AE51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98509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397C53E-80D1-4B60-934D-343621F2C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736D4281-12EB-446C-91CE-C06FBFB9CE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DC1AECDD-6B27-4C4A-A65D-2869A8B993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CA315E9-4C22-4EC3-88A3-C68C2D30A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74611-8B32-4D89-8F37-EBA9DC675D85}" type="datetimeFigureOut">
              <a:rPr lang="es-CO" smtClean="0"/>
              <a:t>14/05/2020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E0D5D430-FBCD-421C-9E17-7B4BAC606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5B324100-4A17-4BEF-8628-ADA451893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4129-0146-4073-88B5-782A18AE51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4602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C0DCF054-2C4B-4CDD-B192-3DE5A7E1D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CDEAC366-AC6C-4892-BAC4-6E2AA44FC4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997643B2-36D5-4CA2-BA9A-13DD76140D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74611-8B32-4D89-8F37-EBA9DC675D85}" type="datetimeFigureOut">
              <a:rPr lang="es-CO" smtClean="0"/>
              <a:t>14/05/2020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82B0AC8-1AA6-4789-931C-4977737EBA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F8752BE-53D1-4CAD-8DFE-DCB3511CB3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54129-0146-4073-88B5-782A18AE51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03226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prints.ucm.es/49494/1/T40354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2EEC75C6-26E1-4E67-9A68-3D71ACCD718C}"/>
              </a:ext>
            </a:extLst>
          </p:cNvPr>
          <p:cNvSpPr/>
          <p:nvPr/>
        </p:nvSpPr>
        <p:spPr>
          <a:xfrm>
            <a:off x="2438312" y="68475"/>
            <a:ext cx="7666684" cy="276999"/>
          </a:xfrm>
          <a:prstGeom prst="rect">
            <a:avLst/>
          </a:prstGeom>
          <a:ln w="6350">
            <a:solidFill>
              <a:srgbClr val="FF00FF"/>
            </a:solidFill>
          </a:ln>
          <a:effectLst>
            <a:glow rad="101600">
              <a:srgbClr val="FF99FF">
                <a:alpha val="60000"/>
              </a:srgb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es-MX" sz="1200" b="1" dirty="0">
                <a:solidFill>
                  <a:srgbClr val="7030A0"/>
                </a:solidFill>
              </a:rPr>
              <a:t>ANÁLISIS DEL PLAN NACIONAL DE FORMACIÓN DE EMPLEADOS PÚBLICOS PARA EL DESARROLLO DE COMPETENCIAS </a:t>
            </a:r>
            <a:endParaRPr lang="es-CO" sz="1200" b="1" dirty="0">
              <a:solidFill>
                <a:srgbClr val="7030A0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580071B1-83DA-459F-B660-4495E8B3BEEB}"/>
              </a:ext>
            </a:extLst>
          </p:cNvPr>
          <p:cNvSpPr/>
          <p:nvPr/>
        </p:nvSpPr>
        <p:spPr>
          <a:xfrm>
            <a:off x="248248" y="447810"/>
            <a:ext cx="1540777" cy="307777"/>
          </a:xfrm>
          <a:prstGeom prst="rect">
            <a:avLst/>
          </a:prstGeom>
          <a:ln w="6350">
            <a:solidFill>
              <a:srgbClr val="FF00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s-CO" sz="700" dirty="0">
                <a:solidFill>
                  <a:srgbClr val="7030A0"/>
                </a:solidFill>
                <a:latin typeface="Times New Roman" panose="02020603050405020304" pitchFamily="18" charset="0"/>
              </a:rPr>
              <a:t>Creado para la administración pública colombiana</a:t>
            </a:r>
            <a:endParaRPr lang="es-CO" sz="700" dirty="0">
              <a:solidFill>
                <a:srgbClr val="7030A0"/>
              </a:solidFill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191790C5-E829-4F11-84E7-1338F80ABA88}"/>
              </a:ext>
            </a:extLst>
          </p:cNvPr>
          <p:cNvSpPr/>
          <p:nvPr/>
        </p:nvSpPr>
        <p:spPr>
          <a:xfrm>
            <a:off x="231481" y="1801577"/>
            <a:ext cx="1600576" cy="415498"/>
          </a:xfrm>
          <a:prstGeom prst="rect">
            <a:avLst/>
          </a:prstGeom>
          <a:ln w="6350">
            <a:solidFill>
              <a:srgbClr val="FF00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s-MX" sz="700" dirty="0">
                <a:solidFill>
                  <a:srgbClr val="7030A0"/>
                </a:solidFill>
                <a:latin typeface="Times New Roman" panose="02020603050405020304" pitchFamily="18" charset="0"/>
              </a:rPr>
              <a:t>El análisis se basó en el estudio de los datos sobre la  aplicación del PNF en las Contralorías Territoriales</a:t>
            </a:r>
            <a:endParaRPr lang="es-CO" sz="700" dirty="0">
              <a:solidFill>
                <a:srgbClr val="7030A0"/>
              </a:solidFill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xmlns="" id="{A1A369A6-171B-40C0-8F78-5B6FCF407E61}"/>
              </a:ext>
            </a:extLst>
          </p:cNvPr>
          <p:cNvSpPr/>
          <p:nvPr/>
        </p:nvSpPr>
        <p:spPr>
          <a:xfrm>
            <a:off x="4214514" y="4868567"/>
            <a:ext cx="1087774" cy="415498"/>
          </a:xfrm>
          <a:prstGeom prst="rect">
            <a:avLst/>
          </a:prstGeom>
          <a:ln w="3175">
            <a:solidFill>
              <a:srgbClr val="FF00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s-CO" sz="700" dirty="0">
                <a:solidFill>
                  <a:srgbClr val="7030A0"/>
                </a:solidFill>
              </a:rPr>
              <a:t>Evidencia que en las contralorías territoriales para 2007 – 2014 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xmlns="" id="{15DCEA88-89BC-473F-A7F6-9D793D9D7955}"/>
              </a:ext>
            </a:extLst>
          </p:cNvPr>
          <p:cNvSpPr/>
          <p:nvPr/>
        </p:nvSpPr>
        <p:spPr>
          <a:xfrm>
            <a:off x="446604" y="1169457"/>
            <a:ext cx="1159708" cy="307777"/>
          </a:xfrm>
          <a:prstGeom prst="rect">
            <a:avLst/>
          </a:prstGeom>
          <a:ln w="6350">
            <a:solidFill>
              <a:srgbClr val="FF00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s-CO" sz="700" dirty="0">
                <a:solidFill>
                  <a:srgbClr val="7030A0"/>
                </a:solidFill>
                <a:latin typeface="Times New Roman" panose="02020603050405020304" pitchFamily="18" charset="0"/>
              </a:rPr>
              <a:t>Adoptado a través del Decreto 4665 de 2007</a:t>
            </a:r>
            <a:endParaRPr lang="es-CO" sz="700" dirty="0">
              <a:solidFill>
                <a:srgbClr val="7030A0"/>
              </a:solidFill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xmlns="" id="{79F1BC81-5B76-4529-AEE5-67C3A8293B94}"/>
              </a:ext>
            </a:extLst>
          </p:cNvPr>
          <p:cNvSpPr/>
          <p:nvPr/>
        </p:nvSpPr>
        <p:spPr>
          <a:xfrm>
            <a:off x="4932212" y="830815"/>
            <a:ext cx="1339442" cy="523220"/>
          </a:xfrm>
          <a:prstGeom prst="rect">
            <a:avLst/>
          </a:prstGeom>
          <a:ln w="6350">
            <a:solidFill>
              <a:srgbClr val="FF00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s-CO" sz="700" dirty="0">
                <a:solidFill>
                  <a:srgbClr val="7030A0"/>
                </a:solidFill>
                <a:latin typeface="Times New Roman" panose="02020603050405020304" pitchFamily="18" charset="0"/>
              </a:rPr>
              <a:t>Los organismos </a:t>
            </a:r>
            <a:r>
              <a:rPr lang="es-MX" sz="700" dirty="0">
                <a:solidFill>
                  <a:srgbClr val="7030A0"/>
                </a:solidFill>
                <a:latin typeface="Times New Roman" panose="02020603050405020304" pitchFamily="18" charset="0"/>
              </a:rPr>
              <a:t>competentes para formular y ejecutar las directrices del PNF son el DAFP y la ESAP</a:t>
            </a:r>
            <a:endParaRPr lang="es-CO" sz="700" dirty="0">
              <a:solidFill>
                <a:srgbClr val="7030A0"/>
              </a:solidFill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xmlns="" id="{D63AEC97-41CD-4063-A31A-E63A656443BE}"/>
              </a:ext>
            </a:extLst>
          </p:cNvPr>
          <p:cNvSpPr/>
          <p:nvPr/>
        </p:nvSpPr>
        <p:spPr>
          <a:xfrm>
            <a:off x="8170155" y="560202"/>
            <a:ext cx="757418" cy="200055"/>
          </a:xfrm>
          <a:prstGeom prst="rect">
            <a:avLst/>
          </a:prstGeom>
          <a:ln w="6350">
            <a:solidFill>
              <a:srgbClr val="FF00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s-MX" sz="700" dirty="0">
                <a:solidFill>
                  <a:srgbClr val="7030A0"/>
                </a:solidFill>
                <a:latin typeface="Times New Roman" panose="02020603050405020304" pitchFamily="18" charset="0"/>
              </a:rPr>
              <a:t>El objetivo</a:t>
            </a:r>
            <a:endParaRPr lang="es-CO" sz="700" dirty="0">
              <a:solidFill>
                <a:srgbClr val="7030A0"/>
              </a:solidFill>
            </a:endParaRP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xmlns="" id="{A9E42A7C-8330-43C4-B98E-C2C81CDD3B23}"/>
              </a:ext>
            </a:extLst>
          </p:cNvPr>
          <p:cNvSpPr/>
          <p:nvPr/>
        </p:nvSpPr>
        <p:spPr>
          <a:xfrm>
            <a:off x="7890868" y="1538789"/>
            <a:ext cx="1341449" cy="523220"/>
          </a:xfrm>
          <a:prstGeom prst="rect">
            <a:avLst/>
          </a:prstGeom>
          <a:ln w="6350">
            <a:solidFill>
              <a:srgbClr val="FF00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s-CO" sz="700" dirty="0">
                <a:solidFill>
                  <a:srgbClr val="7030A0"/>
                </a:solidFill>
                <a:latin typeface="Times New Roman" panose="02020603050405020304" pitchFamily="18" charset="0"/>
              </a:rPr>
              <a:t>Garantizar la instalación de </a:t>
            </a:r>
            <a:r>
              <a:rPr lang="es-MX" sz="700" dirty="0">
                <a:solidFill>
                  <a:srgbClr val="7030A0"/>
                </a:solidFill>
                <a:latin typeface="Times New Roman" panose="02020603050405020304" pitchFamily="18" charset="0"/>
              </a:rPr>
              <a:t>competencias y capacidades específicas en las respectivas entidades</a:t>
            </a:r>
            <a:endParaRPr lang="es-CO" sz="700" dirty="0">
              <a:solidFill>
                <a:srgbClr val="7030A0"/>
              </a:solidFill>
            </a:endParaRP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xmlns="" id="{BC65B1D1-F766-406E-8B5C-FC49ECF1EF8A}"/>
              </a:ext>
            </a:extLst>
          </p:cNvPr>
          <p:cNvSpPr/>
          <p:nvPr/>
        </p:nvSpPr>
        <p:spPr>
          <a:xfrm>
            <a:off x="7842621" y="953553"/>
            <a:ext cx="1421115" cy="415498"/>
          </a:xfrm>
          <a:prstGeom prst="rect">
            <a:avLst/>
          </a:prstGeom>
          <a:ln w="6350">
            <a:solidFill>
              <a:srgbClr val="FF00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s-MX" sz="700" dirty="0">
                <a:solidFill>
                  <a:srgbClr val="7030A0"/>
                </a:solidFill>
                <a:latin typeface="Times New Roman" panose="02020603050405020304" pitchFamily="18" charset="0"/>
              </a:rPr>
              <a:t>Mejorar la calidad de la prestación de los servicios a cargo del Estado</a:t>
            </a:r>
            <a:endParaRPr lang="es-CO" sz="700" dirty="0">
              <a:solidFill>
                <a:srgbClr val="7030A0"/>
              </a:solidFill>
            </a:endParaRP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xmlns="" id="{319845BF-2011-45C4-8895-2943120426AD}"/>
              </a:ext>
            </a:extLst>
          </p:cNvPr>
          <p:cNvSpPr/>
          <p:nvPr/>
        </p:nvSpPr>
        <p:spPr>
          <a:xfrm>
            <a:off x="441206" y="4252987"/>
            <a:ext cx="1210812" cy="630942"/>
          </a:xfrm>
          <a:prstGeom prst="rect">
            <a:avLst/>
          </a:prstGeom>
          <a:ln w="6350">
            <a:solidFill>
              <a:srgbClr val="FF00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s-MX" sz="700" dirty="0">
                <a:solidFill>
                  <a:srgbClr val="7030A0"/>
                </a:solidFill>
                <a:latin typeface="Times New Roman" panose="02020603050405020304" pitchFamily="18" charset="0"/>
              </a:rPr>
              <a:t>La CGR y la AGR7 también destinan parte de su presupuesto a la formación de las Contralorías territoriales</a:t>
            </a:r>
            <a:endParaRPr lang="es-CO" sz="700" dirty="0">
              <a:solidFill>
                <a:srgbClr val="7030A0"/>
              </a:solidFill>
            </a:endParaRP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xmlns="" id="{154054AF-4FE2-484D-9896-8CCB98D50585}"/>
              </a:ext>
            </a:extLst>
          </p:cNvPr>
          <p:cNvSpPr/>
          <p:nvPr/>
        </p:nvSpPr>
        <p:spPr>
          <a:xfrm>
            <a:off x="494336" y="2536060"/>
            <a:ext cx="1087774" cy="523220"/>
          </a:xfrm>
          <a:prstGeom prst="rect">
            <a:avLst/>
          </a:prstGeom>
          <a:ln w="6350">
            <a:solidFill>
              <a:srgbClr val="FF00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s-MX" sz="700" dirty="0">
                <a:solidFill>
                  <a:srgbClr val="7030A0"/>
                </a:solidFill>
                <a:latin typeface="Times New Roman" panose="02020603050405020304" pitchFamily="18" charset="0"/>
              </a:rPr>
              <a:t>En materia de formación es aplicable el PNF creado por el DAFP y la ESAP</a:t>
            </a:r>
            <a:endParaRPr lang="es-CO" sz="700" dirty="0">
              <a:solidFill>
                <a:srgbClr val="7030A0"/>
              </a:solidFill>
            </a:endParaRP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xmlns="" id="{4FE0397A-5B3B-4D29-8A91-7E3A6841D54B}"/>
              </a:ext>
            </a:extLst>
          </p:cNvPr>
          <p:cNvSpPr/>
          <p:nvPr/>
        </p:nvSpPr>
        <p:spPr>
          <a:xfrm>
            <a:off x="372904" y="3345505"/>
            <a:ext cx="1339442" cy="523220"/>
          </a:xfrm>
          <a:prstGeom prst="rect">
            <a:avLst/>
          </a:prstGeom>
          <a:ln w="6350">
            <a:solidFill>
              <a:srgbClr val="FF00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s-MX" sz="700" dirty="0">
                <a:solidFill>
                  <a:srgbClr val="7030A0"/>
                </a:solidFill>
                <a:latin typeface="Times New Roman" panose="02020603050405020304" pitchFamily="18" charset="0"/>
              </a:rPr>
              <a:t>La AGR también interviene en la formación de los funcionarios de las Contralorías Territoriales</a:t>
            </a:r>
            <a:endParaRPr lang="es-CO" sz="700" dirty="0">
              <a:solidFill>
                <a:srgbClr val="7030A0"/>
              </a:solidFill>
            </a:endParaRP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xmlns="" id="{F013C18C-4BB4-4930-B134-F974E5BB2277}"/>
              </a:ext>
            </a:extLst>
          </p:cNvPr>
          <p:cNvSpPr/>
          <p:nvPr/>
        </p:nvSpPr>
        <p:spPr>
          <a:xfrm>
            <a:off x="9495962" y="1004424"/>
            <a:ext cx="1124253" cy="307777"/>
          </a:xfrm>
          <a:prstGeom prst="rect">
            <a:avLst/>
          </a:prstGeom>
          <a:ln w="6350">
            <a:solidFill>
              <a:srgbClr val="FF00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s-MX" sz="700" dirty="0">
                <a:solidFill>
                  <a:srgbClr val="7030A0"/>
                </a:solidFill>
                <a:latin typeface="Times New Roman" panose="02020603050405020304" pitchFamily="18" charset="0"/>
              </a:rPr>
              <a:t>En el marco institucional del PNF intervienen:</a:t>
            </a:r>
            <a:endParaRPr lang="es-CO" sz="700" dirty="0">
              <a:solidFill>
                <a:srgbClr val="7030A0"/>
              </a:solidFill>
            </a:endParaRP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xmlns="" id="{1EA268FE-54C8-4B93-AE44-AC1DCDCE5D63}"/>
              </a:ext>
            </a:extLst>
          </p:cNvPr>
          <p:cNvSpPr/>
          <p:nvPr/>
        </p:nvSpPr>
        <p:spPr>
          <a:xfrm>
            <a:off x="10835573" y="732353"/>
            <a:ext cx="1124253" cy="200055"/>
          </a:xfrm>
          <a:prstGeom prst="rect">
            <a:avLst/>
          </a:prstGeom>
          <a:ln w="6350">
            <a:solidFill>
              <a:srgbClr val="FF00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s-CO" sz="700" dirty="0">
                <a:solidFill>
                  <a:srgbClr val="7030A0"/>
                </a:solidFill>
              </a:rPr>
              <a:t>CGR – AGR - </a:t>
            </a: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xmlns="" id="{45CCDEB0-DFB8-4C80-ACF0-2604E5E07C03}"/>
              </a:ext>
            </a:extLst>
          </p:cNvPr>
          <p:cNvSpPr/>
          <p:nvPr/>
        </p:nvSpPr>
        <p:spPr>
          <a:xfrm>
            <a:off x="10996461" y="1042091"/>
            <a:ext cx="919921" cy="523220"/>
          </a:xfrm>
          <a:prstGeom prst="rect">
            <a:avLst/>
          </a:prstGeom>
          <a:ln w="6350">
            <a:solidFill>
              <a:srgbClr val="FF00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s-MX" sz="700" dirty="0">
                <a:solidFill>
                  <a:srgbClr val="7030A0"/>
                </a:solidFill>
                <a:latin typeface="Times New Roman" panose="02020603050405020304" pitchFamily="18" charset="0"/>
              </a:rPr>
              <a:t>Universidades e Institutos de Educación Superior y para el Trabajo</a:t>
            </a:r>
            <a:endParaRPr lang="es-CO" sz="700" dirty="0">
              <a:solidFill>
                <a:srgbClr val="7030A0"/>
              </a:solidFill>
            </a:endParaRPr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xmlns="" id="{10171F36-820B-44D7-95EF-A2A4FCF35D2F}"/>
              </a:ext>
            </a:extLst>
          </p:cNvPr>
          <p:cNvSpPr/>
          <p:nvPr/>
        </p:nvSpPr>
        <p:spPr>
          <a:xfrm>
            <a:off x="11107396" y="1833020"/>
            <a:ext cx="580608" cy="200055"/>
          </a:xfrm>
          <a:prstGeom prst="rect">
            <a:avLst/>
          </a:prstGeom>
          <a:ln w="6350">
            <a:solidFill>
              <a:srgbClr val="FF00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none">
            <a:spAutoFit/>
          </a:bodyPr>
          <a:lstStyle/>
          <a:p>
            <a:r>
              <a:rPr lang="es-CO" sz="700" dirty="0">
                <a:solidFill>
                  <a:srgbClr val="7030A0"/>
                </a:solidFill>
                <a:latin typeface="Times New Roman" panose="02020603050405020304" pitchFamily="18" charset="0"/>
              </a:rPr>
              <a:t>OLACFES</a:t>
            </a:r>
            <a:endParaRPr lang="es-CO" sz="700" dirty="0">
              <a:solidFill>
                <a:srgbClr val="7030A0"/>
              </a:solidFill>
            </a:endParaRPr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xmlns="" id="{EF6EB6CB-0352-4011-A0EE-ECF710A4345B}"/>
              </a:ext>
            </a:extLst>
          </p:cNvPr>
          <p:cNvSpPr/>
          <p:nvPr/>
        </p:nvSpPr>
        <p:spPr>
          <a:xfrm>
            <a:off x="2330482" y="2447620"/>
            <a:ext cx="1187488" cy="846386"/>
          </a:xfrm>
          <a:prstGeom prst="rect">
            <a:avLst/>
          </a:prstGeom>
          <a:ln w="6350">
            <a:solidFill>
              <a:srgbClr val="FF00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s-CO" sz="700" dirty="0">
                <a:solidFill>
                  <a:srgbClr val="7030A0"/>
                </a:solidFill>
              </a:rPr>
              <a:t>Públicos: Universidades Públicas, AGR, CGR, SINACOF, DAFP, ESAP, SENA, PGN, AGN y CGN.</a:t>
            </a:r>
          </a:p>
          <a:p>
            <a:r>
              <a:rPr lang="es-CO" sz="700" dirty="0">
                <a:solidFill>
                  <a:srgbClr val="7030A0"/>
                </a:solidFill>
              </a:rPr>
              <a:t>Privados; ICONTEC – Cámaras de comercio</a:t>
            </a:r>
          </a:p>
          <a:p>
            <a:r>
              <a:rPr lang="es-CO" sz="700" dirty="0">
                <a:solidFill>
                  <a:srgbClr val="7030A0"/>
                </a:solidFill>
              </a:rPr>
              <a:t>Universidades privadas </a:t>
            </a: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xmlns="" id="{D5D3304B-B2F1-4598-BDB5-9B039E8F9818}"/>
              </a:ext>
            </a:extLst>
          </p:cNvPr>
          <p:cNvSpPr/>
          <p:nvPr/>
        </p:nvSpPr>
        <p:spPr>
          <a:xfrm>
            <a:off x="2375731" y="1672833"/>
            <a:ext cx="1247230" cy="415498"/>
          </a:xfrm>
          <a:prstGeom prst="rect">
            <a:avLst/>
          </a:prstGeom>
          <a:ln w="6350">
            <a:solidFill>
              <a:srgbClr val="FF00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s-MX" sz="700" dirty="0">
                <a:solidFill>
                  <a:srgbClr val="7030A0"/>
                </a:solidFill>
                <a:latin typeface="Times New Roman" panose="02020603050405020304" pitchFamily="18" charset="0"/>
              </a:rPr>
              <a:t>Mapa de Actores del PNF en las Contraloría Territoriales (Para la formación)</a:t>
            </a:r>
            <a:endParaRPr lang="es-CO" sz="700" dirty="0">
              <a:solidFill>
                <a:srgbClr val="7030A0"/>
              </a:solidFill>
            </a:endParaRP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xmlns="" id="{96DD2B17-A978-4276-B510-0B75A3BEC9F0}"/>
              </a:ext>
            </a:extLst>
          </p:cNvPr>
          <p:cNvSpPr/>
          <p:nvPr/>
        </p:nvSpPr>
        <p:spPr>
          <a:xfrm>
            <a:off x="3440146" y="835758"/>
            <a:ext cx="1247230" cy="523220"/>
          </a:xfrm>
          <a:prstGeom prst="rect">
            <a:avLst/>
          </a:prstGeom>
          <a:ln w="6350">
            <a:solidFill>
              <a:srgbClr val="FF00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s-MX" sz="700" dirty="0">
                <a:solidFill>
                  <a:srgbClr val="7030A0"/>
                </a:solidFill>
                <a:latin typeface="Times New Roman" panose="02020603050405020304" pitchFamily="18" charset="0"/>
              </a:rPr>
              <a:t>Será aplicable a los empleados públicos de las entidades</a:t>
            </a:r>
          </a:p>
          <a:p>
            <a:r>
              <a:rPr lang="es-CO" sz="700" dirty="0">
                <a:solidFill>
                  <a:srgbClr val="7030A0"/>
                </a:solidFill>
                <a:latin typeface="Times New Roman" panose="02020603050405020304" pitchFamily="18" charset="0"/>
              </a:rPr>
              <a:t>nacionales y territoriales.</a:t>
            </a:r>
            <a:endParaRPr lang="es-CO" sz="700" dirty="0">
              <a:solidFill>
                <a:srgbClr val="7030A0"/>
              </a:solidFill>
            </a:endParaRPr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xmlns="" id="{6E06E0E9-D0CE-4DE1-BDEE-31926F084809}"/>
              </a:ext>
            </a:extLst>
          </p:cNvPr>
          <p:cNvSpPr/>
          <p:nvPr/>
        </p:nvSpPr>
        <p:spPr>
          <a:xfrm>
            <a:off x="6455131" y="724624"/>
            <a:ext cx="1196921" cy="738664"/>
          </a:xfrm>
          <a:prstGeom prst="rect">
            <a:avLst/>
          </a:prstGeom>
          <a:ln w="3175">
            <a:solidFill>
              <a:srgbClr val="FF00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s-MX" sz="700" dirty="0">
                <a:solidFill>
                  <a:srgbClr val="7030A0"/>
                </a:solidFill>
                <a:latin typeface="Times New Roman" panose="02020603050405020304" pitchFamily="18" charset="0"/>
              </a:rPr>
              <a:t>El antecedente más importante del PNF es la firma en 2003 por parte de Colombia de la Carta Iberoamericana de la Función Pública</a:t>
            </a:r>
            <a:endParaRPr lang="es-CO" sz="700" dirty="0">
              <a:solidFill>
                <a:srgbClr val="7030A0"/>
              </a:solidFill>
            </a:endParaRPr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xmlns="" id="{80D639D4-D024-4360-AC50-E4AE4CAC378C}"/>
              </a:ext>
            </a:extLst>
          </p:cNvPr>
          <p:cNvSpPr/>
          <p:nvPr/>
        </p:nvSpPr>
        <p:spPr>
          <a:xfrm>
            <a:off x="2036749" y="996138"/>
            <a:ext cx="1159708" cy="200055"/>
          </a:xfrm>
          <a:prstGeom prst="rect">
            <a:avLst/>
          </a:prstGeom>
          <a:ln w="6350">
            <a:solidFill>
              <a:srgbClr val="FF00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s-CO" sz="700" dirty="0">
                <a:solidFill>
                  <a:srgbClr val="7030A0"/>
                </a:solidFill>
                <a:latin typeface="Times New Roman" panose="02020603050405020304" pitchFamily="18" charset="0"/>
              </a:rPr>
              <a:t>Actualizado en el 2010 </a:t>
            </a:r>
            <a:endParaRPr lang="es-CO" sz="700" dirty="0">
              <a:solidFill>
                <a:srgbClr val="7030A0"/>
              </a:solidFill>
            </a:endParaRP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xmlns="" id="{390AC56C-65C2-454F-B209-FA2EC2EE4DBB}"/>
              </a:ext>
            </a:extLst>
          </p:cNvPr>
          <p:cNvSpPr/>
          <p:nvPr/>
        </p:nvSpPr>
        <p:spPr>
          <a:xfrm>
            <a:off x="4129789" y="1738627"/>
            <a:ext cx="1540273" cy="738664"/>
          </a:xfrm>
          <a:prstGeom prst="rect">
            <a:avLst/>
          </a:prstGeom>
          <a:ln w="3175">
            <a:solidFill>
              <a:srgbClr val="FF00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s-MX" sz="700" dirty="0">
                <a:solidFill>
                  <a:srgbClr val="7030A0"/>
                </a:solidFill>
                <a:latin typeface="Times New Roman" panose="02020603050405020304" pitchFamily="18" charset="0"/>
              </a:rPr>
              <a:t>Problema de la política de formación en las contralorías territoriales a partir del análisis de datos y fuentes documentales, legislativas y respuestas a los derechos de petición</a:t>
            </a:r>
          </a:p>
          <a:p>
            <a:r>
              <a:rPr lang="es-MX" sz="700" dirty="0">
                <a:solidFill>
                  <a:srgbClr val="7030A0"/>
                </a:solidFill>
                <a:latin typeface="Times New Roman" panose="02020603050405020304" pitchFamily="18" charset="0"/>
              </a:rPr>
              <a:t>por parte de las entidades estudiadas</a:t>
            </a:r>
            <a:endParaRPr lang="es-CO" sz="700" dirty="0">
              <a:solidFill>
                <a:srgbClr val="7030A0"/>
              </a:solidFill>
            </a:endParaRP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xmlns="" id="{31956D85-7CC6-4482-9A85-30B234D05A6B}"/>
              </a:ext>
            </a:extLst>
          </p:cNvPr>
          <p:cNvSpPr/>
          <p:nvPr/>
        </p:nvSpPr>
        <p:spPr>
          <a:xfrm>
            <a:off x="2258308" y="3602588"/>
            <a:ext cx="1339442" cy="415498"/>
          </a:xfrm>
          <a:prstGeom prst="rect">
            <a:avLst/>
          </a:prstGeom>
          <a:ln w="3175">
            <a:solidFill>
              <a:srgbClr val="FF00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s-MX" sz="700" dirty="0">
                <a:solidFill>
                  <a:srgbClr val="7030A0"/>
                </a:solidFill>
                <a:latin typeface="Times New Roman" panose="02020603050405020304" pitchFamily="18" charset="0"/>
              </a:rPr>
              <a:t>Identificación y delimitación del problema en las Contralorías Territoriales</a:t>
            </a:r>
            <a:endParaRPr lang="es-CO" sz="700" dirty="0">
              <a:solidFill>
                <a:srgbClr val="7030A0"/>
              </a:solidFill>
            </a:endParaRP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xmlns="" id="{E9952D6A-46EF-4FF5-8C33-204157B8CE08}"/>
              </a:ext>
            </a:extLst>
          </p:cNvPr>
          <p:cNvSpPr/>
          <p:nvPr/>
        </p:nvSpPr>
        <p:spPr>
          <a:xfrm>
            <a:off x="2330070" y="5344472"/>
            <a:ext cx="1210812" cy="415498"/>
          </a:xfrm>
          <a:prstGeom prst="rect">
            <a:avLst/>
          </a:prstGeom>
          <a:ln w="3175">
            <a:solidFill>
              <a:srgbClr val="FF00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s-MX" sz="700" dirty="0">
                <a:solidFill>
                  <a:srgbClr val="7030A0"/>
                </a:solidFill>
                <a:latin typeface="Times New Roman" panose="02020603050405020304" pitchFamily="18" charset="0"/>
              </a:rPr>
              <a:t>A partir de la clasificación de problemas extraídos del PNF</a:t>
            </a:r>
            <a:endParaRPr lang="es-CO" sz="700" dirty="0">
              <a:solidFill>
                <a:srgbClr val="7030A0"/>
              </a:solidFill>
            </a:endParaRPr>
          </a:p>
        </p:txBody>
      </p:sp>
      <p:pic>
        <p:nvPicPr>
          <p:cNvPr id="46" name="Imagen 45">
            <a:extLst>
              <a:ext uri="{FF2B5EF4-FFF2-40B4-BE49-F238E27FC236}">
                <a16:creationId xmlns:a16="http://schemas.microsoft.com/office/drawing/2014/main" xmlns="" id="{7140249E-FEA6-429E-A4C9-15394538766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047203" y="2870012"/>
            <a:ext cx="2178968" cy="1524000"/>
          </a:xfrm>
          <a:prstGeom prst="rect">
            <a:avLst/>
          </a:prstGeom>
          <a:ln>
            <a:solidFill>
              <a:srgbClr val="FF00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49" name="Rectángulo 48">
            <a:extLst>
              <a:ext uri="{FF2B5EF4-FFF2-40B4-BE49-F238E27FC236}">
                <a16:creationId xmlns:a16="http://schemas.microsoft.com/office/drawing/2014/main" xmlns="" id="{69ABA1F6-718D-4AEB-8B33-4808032C4560}"/>
              </a:ext>
            </a:extLst>
          </p:cNvPr>
          <p:cNvSpPr/>
          <p:nvPr/>
        </p:nvSpPr>
        <p:spPr>
          <a:xfrm>
            <a:off x="4138825" y="5730153"/>
            <a:ext cx="1242560" cy="630942"/>
          </a:xfrm>
          <a:prstGeom prst="rect">
            <a:avLst/>
          </a:prstGeom>
          <a:ln w="3175">
            <a:solidFill>
              <a:srgbClr val="FF00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s-MX" sz="700" dirty="0">
                <a:solidFill>
                  <a:srgbClr val="7030A0"/>
                </a:solidFill>
              </a:rPr>
              <a:t>Dificultades de acceso a las acciones de formación en una parte de la población de</a:t>
            </a:r>
          </a:p>
          <a:p>
            <a:r>
              <a:rPr lang="es-MX" sz="700" dirty="0">
                <a:solidFill>
                  <a:srgbClr val="7030A0"/>
                </a:solidFill>
              </a:rPr>
              <a:t>empleados de las contralorías territoriales</a:t>
            </a:r>
            <a:endParaRPr lang="es-CO" sz="700" dirty="0">
              <a:solidFill>
                <a:srgbClr val="7030A0"/>
              </a:solidFill>
            </a:endParaRPr>
          </a:p>
        </p:txBody>
      </p:sp>
      <p:sp>
        <p:nvSpPr>
          <p:cNvPr id="52" name="Rectángulo 51">
            <a:extLst>
              <a:ext uri="{FF2B5EF4-FFF2-40B4-BE49-F238E27FC236}">
                <a16:creationId xmlns:a16="http://schemas.microsoft.com/office/drawing/2014/main" xmlns="" id="{E3EE8D96-D7BC-4309-B2D7-EB1CA0D87DFA}"/>
              </a:ext>
            </a:extLst>
          </p:cNvPr>
          <p:cNvSpPr/>
          <p:nvPr/>
        </p:nvSpPr>
        <p:spPr>
          <a:xfrm>
            <a:off x="5565593" y="5715008"/>
            <a:ext cx="1242561" cy="630942"/>
          </a:xfrm>
          <a:prstGeom prst="rect">
            <a:avLst/>
          </a:prstGeom>
          <a:ln w="3175">
            <a:solidFill>
              <a:srgbClr val="FF00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s-MX" sz="700" dirty="0">
                <a:solidFill>
                  <a:srgbClr val="7030A0"/>
                </a:solidFill>
                <a:latin typeface="Times New Roman" panose="02020603050405020304" pitchFamily="18" charset="0"/>
              </a:rPr>
              <a:t>No se evidencia evolución en el enfoque temático que han desarrollado las contralorías territoriales durante los años 2007 a 2014</a:t>
            </a:r>
            <a:endParaRPr lang="es-CO" sz="700" dirty="0">
              <a:solidFill>
                <a:srgbClr val="7030A0"/>
              </a:solidFill>
            </a:endParaRPr>
          </a:p>
        </p:txBody>
      </p:sp>
      <p:sp>
        <p:nvSpPr>
          <p:cNvPr id="53" name="Rectángulo 52">
            <a:extLst>
              <a:ext uri="{FF2B5EF4-FFF2-40B4-BE49-F238E27FC236}">
                <a16:creationId xmlns:a16="http://schemas.microsoft.com/office/drawing/2014/main" xmlns="" id="{89B9F412-89FF-4447-B509-A24C6D5BE149}"/>
              </a:ext>
            </a:extLst>
          </p:cNvPr>
          <p:cNvSpPr/>
          <p:nvPr/>
        </p:nvSpPr>
        <p:spPr>
          <a:xfrm>
            <a:off x="5626393" y="4782297"/>
            <a:ext cx="1087774" cy="584775"/>
          </a:xfrm>
          <a:prstGeom prst="rect">
            <a:avLst/>
          </a:prstGeom>
          <a:ln w="3175">
            <a:solidFill>
              <a:srgbClr val="FF00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s-MX" sz="800" dirty="0">
                <a:solidFill>
                  <a:srgbClr val="7030A0"/>
                </a:solidFill>
                <a:latin typeface="Times New Roman" panose="02020603050405020304" pitchFamily="18" charset="0"/>
              </a:rPr>
              <a:t>Los contenidos de la formación se limitan a aspectos técnicos de control fiscal</a:t>
            </a:r>
            <a:endParaRPr lang="es-CO" sz="800" dirty="0">
              <a:solidFill>
                <a:srgbClr val="7030A0"/>
              </a:solidFill>
            </a:endParaRPr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xmlns="" id="{D73EECAA-A574-4F74-974A-7AE254F8DE24}"/>
              </a:ext>
            </a:extLst>
          </p:cNvPr>
          <p:cNvSpPr/>
          <p:nvPr/>
        </p:nvSpPr>
        <p:spPr>
          <a:xfrm>
            <a:off x="8966403" y="5759970"/>
            <a:ext cx="998149" cy="584775"/>
          </a:xfrm>
          <a:prstGeom prst="rect">
            <a:avLst/>
          </a:prstGeom>
          <a:ln w="3175">
            <a:solidFill>
              <a:srgbClr val="FF00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s-MX" sz="800" dirty="0">
                <a:solidFill>
                  <a:srgbClr val="7030A0"/>
                </a:solidFill>
                <a:latin typeface="Times New Roman" panose="02020603050405020304" pitchFamily="18" charset="0"/>
              </a:rPr>
              <a:t>No se implantan acciones formativas con enfoque diferenciado</a:t>
            </a:r>
            <a:endParaRPr lang="es-CO" sz="800" dirty="0">
              <a:solidFill>
                <a:srgbClr val="7030A0"/>
              </a:solidFill>
            </a:endParaRPr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xmlns="" id="{44210ACD-D66D-467A-A988-F4E3F9992073}"/>
              </a:ext>
            </a:extLst>
          </p:cNvPr>
          <p:cNvSpPr/>
          <p:nvPr/>
        </p:nvSpPr>
        <p:spPr>
          <a:xfrm>
            <a:off x="7142330" y="4760033"/>
            <a:ext cx="1339442" cy="630942"/>
          </a:xfrm>
          <a:prstGeom prst="rect">
            <a:avLst/>
          </a:prstGeom>
          <a:ln w="3175">
            <a:solidFill>
              <a:srgbClr val="FF00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s-MX" sz="700" dirty="0">
                <a:solidFill>
                  <a:srgbClr val="7030A0"/>
                </a:solidFill>
                <a:latin typeface="Times New Roman" panose="02020603050405020304" pitchFamily="18" charset="0"/>
              </a:rPr>
              <a:t>No se utilizan los instrumentos técnicos y metodológicos creados por el DAFP y la</a:t>
            </a:r>
          </a:p>
          <a:p>
            <a:r>
              <a:rPr lang="es-MX" sz="700" dirty="0">
                <a:solidFill>
                  <a:srgbClr val="7030A0"/>
                </a:solidFill>
                <a:latin typeface="Times New Roman" panose="02020603050405020304" pitchFamily="18" charset="0"/>
              </a:rPr>
              <a:t>ESAP como el PIC y los PAES para la gestión de la formación</a:t>
            </a:r>
            <a:endParaRPr lang="es-CO" sz="700" dirty="0">
              <a:solidFill>
                <a:srgbClr val="7030A0"/>
              </a:solidFill>
            </a:endParaRPr>
          </a:p>
        </p:txBody>
      </p:sp>
      <p:sp>
        <p:nvSpPr>
          <p:cNvPr id="56" name="Rectángulo 55">
            <a:extLst>
              <a:ext uri="{FF2B5EF4-FFF2-40B4-BE49-F238E27FC236}">
                <a16:creationId xmlns:a16="http://schemas.microsoft.com/office/drawing/2014/main" xmlns="" id="{EFA6A2C2-D094-4545-A0BE-4CEFCC06D3C1}"/>
              </a:ext>
            </a:extLst>
          </p:cNvPr>
          <p:cNvSpPr/>
          <p:nvPr/>
        </p:nvSpPr>
        <p:spPr>
          <a:xfrm>
            <a:off x="7231941" y="5717237"/>
            <a:ext cx="1187488" cy="630942"/>
          </a:xfrm>
          <a:prstGeom prst="rect">
            <a:avLst/>
          </a:prstGeom>
          <a:ln w="3175">
            <a:solidFill>
              <a:srgbClr val="FF00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s-MX" sz="700" dirty="0">
                <a:solidFill>
                  <a:srgbClr val="7030A0"/>
                </a:solidFill>
                <a:latin typeface="Times New Roman" panose="02020603050405020304" pitchFamily="18" charset="0"/>
              </a:rPr>
              <a:t>No existen mecanismos de coordinación entre los actores de la política de formación </a:t>
            </a:r>
            <a:r>
              <a:rPr lang="es-CO" sz="700" dirty="0">
                <a:solidFill>
                  <a:srgbClr val="7030A0"/>
                </a:solidFill>
                <a:latin typeface="Times New Roman" panose="02020603050405020304" pitchFamily="18" charset="0"/>
              </a:rPr>
              <a:t>en las contralorías territoriales</a:t>
            </a:r>
            <a:endParaRPr lang="es-CO" sz="700" dirty="0">
              <a:solidFill>
                <a:srgbClr val="7030A0"/>
              </a:solidFill>
            </a:endParaRP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xmlns="" id="{C2D83F31-78A5-4CBC-A3BE-9AD052B1AA29}"/>
              </a:ext>
            </a:extLst>
          </p:cNvPr>
          <p:cNvSpPr/>
          <p:nvPr/>
        </p:nvSpPr>
        <p:spPr>
          <a:xfrm>
            <a:off x="8793605" y="4762802"/>
            <a:ext cx="1339442" cy="630942"/>
          </a:xfrm>
          <a:prstGeom prst="rect">
            <a:avLst/>
          </a:prstGeom>
          <a:ln w="6350">
            <a:solidFill>
              <a:srgbClr val="FF00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s-MX" sz="700" dirty="0">
                <a:solidFill>
                  <a:srgbClr val="7030A0"/>
                </a:solidFill>
                <a:latin typeface="Times New Roman" panose="02020603050405020304" pitchFamily="18" charset="0"/>
              </a:rPr>
              <a:t>No se realizan diagnósticos de necesidades de formación para la planeación de la</a:t>
            </a:r>
          </a:p>
          <a:p>
            <a:r>
              <a:rPr lang="es-MX" sz="700" dirty="0">
                <a:solidFill>
                  <a:srgbClr val="7030A0"/>
                </a:solidFill>
                <a:latin typeface="Times New Roman" panose="02020603050405020304" pitchFamily="18" charset="0"/>
              </a:rPr>
              <a:t>formación en las contralorías territoriales</a:t>
            </a:r>
            <a:endParaRPr lang="es-CO" sz="700" dirty="0">
              <a:solidFill>
                <a:srgbClr val="7030A0"/>
              </a:solidFill>
            </a:endParaRPr>
          </a:p>
        </p:txBody>
      </p:sp>
      <p:sp>
        <p:nvSpPr>
          <p:cNvPr id="58" name="Rectángulo 57">
            <a:extLst>
              <a:ext uri="{FF2B5EF4-FFF2-40B4-BE49-F238E27FC236}">
                <a16:creationId xmlns:a16="http://schemas.microsoft.com/office/drawing/2014/main" xmlns="" id="{57ED61EE-E50C-4633-97B2-82D4812A8D72}"/>
              </a:ext>
            </a:extLst>
          </p:cNvPr>
          <p:cNvSpPr/>
          <p:nvPr/>
        </p:nvSpPr>
        <p:spPr>
          <a:xfrm>
            <a:off x="2261007" y="4321868"/>
            <a:ext cx="1336435" cy="630942"/>
          </a:xfrm>
          <a:prstGeom prst="rect">
            <a:avLst/>
          </a:prstGeom>
          <a:ln w="3175">
            <a:solidFill>
              <a:srgbClr val="FF00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s-MX" sz="700" dirty="0">
                <a:solidFill>
                  <a:srgbClr val="7030A0"/>
                </a:solidFill>
                <a:latin typeface="Times New Roman" panose="02020603050405020304" pitchFamily="18" charset="0"/>
              </a:rPr>
              <a:t>Los problemas diagnosticados en el 2006 permanecen en las Contralorías Territoriales durante el período estudiado en 2007-14</a:t>
            </a:r>
            <a:endParaRPr lang="es-CO" sz="700" dirty="0">
              <a:solidFill>
                <a:srgbClr val="7030A0"/>
              </a:solidFill>
            </a:endParaRPr>
          </a:p>
        </p:txBody>
      </p:sp>
      <p:sp>
        <p:nvSpPr>
          <p:cNvPr id="59" name="Rectángulo 58">
            <a:extLst>
              <a:ext uri="{FF2B5EF4-FFF2-40B4-BE49-F238E27FC236}">
                <a16:creationId xmlns:a16="http://schemas.microsoft.com/office/drawing/2014/main" xmlns="" id="{BDFE3AB1-32C7-425C-807C-AEFF0FA207E1}"/>
              </a:ext>
            </a:extLst>
          </p:cNvPr>
          <p:cNvSpPr/>
          <p:nvPr/>
        </p:nvSpPr>
        <p:spPr>
          <a:xfrm>
            <a:off x="7282789" y="4018086"/>
            <a:ext cx="1628006" cy="307777"/>
          </a:xfrm>
          <a:prstGeom prst="rect">
            <a:avLst/>
          </a:prstGeom>
          <a:ln w="3175">
            <a:solidFill>
              <a:srgbClr val="FF00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s-MX" sz="700" dirty="0">
                <a:solidFill>
                  <a:srgbClr val="7030A0"/>
                </a:solidFill>
                <a:latin typeface="Times New Roman" panose="02020603050405020304" pitchFamily="18" charset="0"/>
              </a:rPr>
              <a:t>El PNF estableció tres estrategias para la consecución de los </a:t>
            </a:r>
            <a:r>
              <a:rPr lang="es-CO" sz="700" dirty="0">
                <a:solidFill>
                  <a:srgbClr val="7030A0"/>
                </a:solidFill>
                <a:latin typeface="Times New Roman" panose="02020603050405020304" pitchFamily="18" charset="0"/>
              </a:rPr>
              <a:t>objetivos</a:t>
            </a:r>
            <a:endParaRPr lang="es-CO" sz="700" dirty="0">
              <a:solidFill>
                <a:srgbClr val="7030A0"/>
              </a:solidFill>
            </a:endParaRPr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xmlns="" id="{21FE0E3F-753A-4BD4-8A51-8D08E8FF18DD}"/>
              </a:ext>
            </a:extLst>
          </p:cNvPr>
          <p:cNvSpPr/>
          <p:nvPr/>
        </p:nvSpPr>
        <p:spPr>
          <a:xfrm>
            <a:off x="6460112" y="2582278"/>
            <a:ext cx="1232335" cy="1015663"/>
          </a:xfrm>
          <a:prstGeom prst="rect">
            <a:avLst/>
          </a:prstGeom>
          <a:ln w="3175">
            <a:solidFill>
              <a:srgbClr val="FF00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s-CO" sz="600" dirty="0">
                <a:solidFill>
                  <a:srgbClr val="7030A0"/>
                </a:solidFill>
                <a:latin typeface="Times New Roman" panose="02020603050405020304" pitchFamily="18" charset="0"/>
              </a:rPr>
              <a:t>ESTRATEGIAS PARA LA</a:t>
            </a:r>
          </a:p>
          <a:p>
            <a:r>
              <a:rPr lang="es-CO" sz="600" dirty="0">
                <a:solidFill>
                  <a:srgbClr val="7030A0"/>
                </a:solidFill>
                <a:latin typeface="Times New Roman" panose="02020603050405020304" pitchFamily="18" charset="0"/>
              </a:rPr>
              <a:t>DIVULGACIÓN</a:t>
            </a:r>
          </a:p>
          <a:p>
            <a:r>
              <a:rPr lang="es-MX" sz="600" dirty="0">
                <a:solidFill>
                  <a:srgbClr val="7030A0"/>
                </a:solidFill>
                <a:latin typeface="Times New Roman" panose="02020603050405020304" pitchFamily="18" charset="0"/>
              </a:rPr>
              <a:t>Dar a conocer y sensibilizar a</a:t>
            </a:r>
          </a:p>
          <a:p>
            <a:r>
              <a:rPr lang="es-MX" sz="600" dirty="0">
                <a:solidFill>
                  <a:srgbClr val="7030A0"/>
                </a:solidFill>
                <a:latin typeface="Times New Roman" panose="02020603050405020304" pitchFamily="18" charset="0"/>
              </a:rPr>
              <a:t>todas las entidades de la</a:t>
            </a:r>
          </a:p>
          <a:p>
            <a:r>
              <a:rPr lang="es-CO" sz="600" dirty="0">
                <a:solidFill>
                  <a:srgbClr val="7030A0"/>
                </a:solidFill>
                <a:latin typeface="Times New Roman" panose="02020603050405020304" pitchFamily="18" charset="0"/>
              </a:rPr>
              <a:t>Administración Pública, órdenes</a:t>
            </a:r>
          </a:p>
          <a:p>
            <a:r>
              <a:rPr lang="es-MX" sz="600" dirty="0">
                <a:solidFill>
                  <a:srgbClr val="7030A0"/>
                </a:solidFill>
                <a:latin typeface="Times New Roman" panose="02020603050405020304" pitchFamily="18" charset="0"/>
              </a:rPr>
              <a:t>nacional y territorial, las nuevas</a:t>
            </a:r>
          </a:p>
          <a:p>
            <a:r>
              <a:rPr lang="es-CO" sz="600" dirty="0">
                <a:solidFill>
                  <a:srgbClr val="7030A0"/>
                </a:solidFill>
                <a:latin typeface="Times New Roman" panose="02020603050405020304" pitchFamily="18" charset="0"/>
              </a:rPr>
              <a:t>orientaciones para la formación</a:t>
            </a:r>
          </a:p>
          <a:p>
            <a:r>
              <a:rPr lang="es-MX" sz="600" dirty="0">
                <a:solidFill>
                  <a:srgbClr val="7030A0"/>
                </a:solidFill>
                <a:latin typeface="Times New Roman" panose="02020603050405020304" pitchFamily="18" charset="0"/>
              </a:rPr>
              <a:t>y capacitación de los servidores</a:t>
            </a:r>
          </a:p>
          <a:p>
            <a:r>
              <a:rPr lang="es-MX" sz="600" dirty="0">
                <a:solidFill>
                  <a:srgbClr val="7030A0"/>
                </a:solidFill>
                <a:latin typeface="Times New Roman" panose="02020603050405020304" pitchFamily="18" charset="0"/>
              </a:rPr>
              <a:t>públicos en el marco de las</a:t>
            </a:r>
          </a:p>
          <a:p>
            <a:r>
              <a:rPr lang="es-CO" sz="600" dirty="0">
                <a:solidFill>
                  <a:srgbClr val="7030A0"/>
                </a:solidFill>
                <a:latin typeface="Times New Roman" panose="02020603050405020304" pitchFamily="18" charset="0"/>
              </a:rPr>
              <a:t>competencias laborales</a:t>
            </a:r>
            <a:endParaRPr lang="es-CO" sz="600" dirty="0">
              <a:solidFill>
                <a:srgbClr val="7030A0"/>
              </a:solidFill>
            </a:endParaRPr>
          </a:p>
        </p:txBody>
      </p:sp>
      <p:sp>
        <p:nvSpPr>
          <p:cNvPr id="61" name="Rectángulo 60">
            <a:extLst>
              <a:ext uri="{FF2B5EF4-FFF2-40B4-BE49-F238E27FC236}">
                <a16:creationId xmlns:a16="http://schemas.microsoft.com/office/drawing/2014/main" xmlns="" id="{7F50E019-B87D-4D6C-9D00-FF86560F0230}"/>
              </a:ext>
            </a:extLst>
          </p:cNvPr>
          <p:cNvSpPr/>
          <p:nvPr/>
        </p:nvSpPr>
        <p:spPr>
          <a:xfrm>
            <a:off x="7905256" y="2491124"/>
            <a:ext cx="1232335" cy="1200329"/>
          </a:xfrm>
          <a:prstGeom prst="rect">
            <a:avLst/>
          </a:prstGeom>
          <a:ln w="3175">
            <a:solidFill>
              <a:srgbClr val="FF00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s-CO" sz="600" dirty="0">
                <a:solidFill>
                  <a:srgbClr val="7030A0"/>
                </a:solidFill>
                <a:latin typeface="Times New Roman" panose="02020603050405020304" pitchFamily="18" charset="0"/>
              </a:rPr>
              <a:t>ESTRATEGIAS PARA EL</a:t>
            </a:r>
          </a:p>
          <a:p>
            <a:r>
              <a:rPr lang="es-CO" sz="600" dirty="0">
                <a:solidFill>
                  <a:srgbClr val="7030A0"/>
                </a:solidFill>
                <a:latin typeface="Times New Roman" panose="02020603050405020304" pitchFamily="18" charset="0"/>
              </a:rPr>
              <a:t>FORTALECIMIENTO DE LA GESTIÓN</a:t>
            </a:r>
          </a:p>
          <a:p>
            <a:r>
              <a:rPr lang="es-MX" sz="600" dirty="0">
                <a:solidFill>
                  <a:srgbClr val="7030A0"/>
                </a:solidFill>
                <a:latin typeface="Times New Roman" panose="02020603050405020304" pitchFamily="18" charset="0"/>
              </a:rPr>
              <a:t>Orientar la gestión de la</a:t>
            </a:r>
          </a:p>
          <a:p>
            <a:r>
              <a:rPr lang="es-MX" sz="600" dirty="0">
                <a:solidFill>
                  <a:srgbClr val="7030A0"/>
                </a:solidFill>
                <a:latin typeface="Times New Roman" panose="02020603050405020304" pitchFamily="18" charset="0"/>
              </a:rPr>
              <a:t>capacitación en las entidades de </a:t>
            </a:r>
            <a:r>
              <a:rPr lang="es-CO" sz="600" dirty="0">
                <a:solidFill>
                  <a:srgbClr val="7030A0"/>
                </a:solidFill>
                <a:latin typeface="Times New Roman" panose="02020603050405020304" pitchFamily="18" charset="0"/>
              </a:rPr>
              <a:t>la Administración Pública,</a:t>
            </a:r>
          </a:p>
          <a:p>
            <a:r>
              <a:rPr lang="es-MX" sz="600" dirty="0">
                <a:solidFill>
                  <a:srgbClr val="7030A0"/>
                </a:solidFill>
                <a:latin typeface="Times New Roman" panose="02020603050405020304" pitchFamily="18" charset="0"/>
              </a:rPr>
              <a:t>órdenes nacional y territorial, en</a:t>
            </a:r>
          </a:p>
          <a:p>
            <a:r>
              <a:rPr lang="es-MX" sz="600" dirty="0">
                <a:solidFill>
                  <a:srgbClr val="7030A0"/>
                </a:solidFill>
                <a:latin typeface="Times New Roman" panose="02020603050405020304" pitchFamily="18" charset="0"/>
              </a:rPr>
              <a:t>el marco de las competencias</a:t>
            </a:r>
          </a:p>
          <a:p>
            <a:r>
              <a:rPr lang="es-CO" sz="600" dirty="0">
                <a:solidFill>
                  <a:srgbClr val="7030A0"/>
                </a:solidFill>
                <a:latin typeface="Times New Roman" panose="02020603050405020304" pitchFamily="18" charset="0"/>
              </a:rPr>
              <a:t>laborales y bajo criterios</a:t>
            </a:r>
          </a:p>
          <a:p>
            <a:r>
              <a:rPr lang="es-MX" sz="600" dirty="0">
                <a:solidFill>
                  <a:srgbClr val="7030A0"/>
                </a:solidFill>
                <a:latin typeface="Times New Roman" panose="02020603050405020304" pitchFamily="18" charset="0"/>
              </a:rPr>
              <a:t>técnicos y procedimentales de un</a:t>
            </a:r>
          </a:p>
          <a:p>
            <a:r>
              <a:rPr lang="es-CO" sz="600" dirty="0">
                <a:solidFill>
                  <a:srgbClr val="7030A0"/>
                </a:solidFill>
                <a:latin typeface="Times New Roman" panose="02020603050405020304" pitchFamily="18" charset="0"/>
              </a:rPr>
              <a:t>enfoque de proyectos de</a:t>
            </a:r>
          </a:p>
          <a:p>
            <a:r>
              <a:rPr lang="es-CO" sz="600" dirty="0">
                <a:solidFill>
                  <a:srgbClr val="7030A0"/>
                </a:solidFill>
                <a:latin typeface="Times New Roman" panose="02020603050405020304" pitchFamily="18" charset="0"/>
              </a:rPr>
              <a:t>aprendizaje en equipo.</a:t>
            </a:r>
            <a:endParaRPr lang="es-CO" sz="600" dirty="0">
              <a:solidFill>
                <a:srgbClr val="7030A0"/>
              </a:solidFill>
            </a:endParaRPr>
          </a:p>
        </p:txBody>
      </p:sp>
      <p:sp>
        <p:nvSpPr>
          <p:cNvPr id="62" name="Rectángulo 61">
            <a:extLst>
              <a:ext uri="{FF2B5EF4-FFF2-40B4-BE49-F238E27FC236}">
                <a16:creationId xmlns:a16="http://schemas.microsoft.com/office/drawing/2014/main" xmlns="" id="{87284B36-FC31-48D4-864E-8CE1CF9A1EF2}"/>
              </a:ext>
            </a:extLst>
          </p:cNvPr>
          <p:cNvSpPr/>
          <p:nvPr/>
        </p:nvSpPr>
        <p:spPr>
          <a:xfrm>
            <a:off x="9422794" y="2488882"/>
            <a:ext cx="1231240" cy="1200329"/>
          </a:xfrm>
          <a:prstGeom prst="rect">
            <a:avLst/>
          </a:prstGeom>
          <a:ln w="3175">
            <a:solidFill>
              <a:srgbClr val="FF00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s-CO" sz="600" dirty="0">
                <a:solidFill>
                  <a:srgbClr val="7030A0"/>
                </a:solidFill>
                <a:latin typeface="Times New Roman" panose="02020603050405020304" pitchFamily="18" charset="0"/>
              </a:rPr>
              <a:t>ESTRATEGIAS PARA LA</a:t>
            </a:r>
          </a:p>
          <a:p>
            <a:r>
              <a:rPr lang="es-CO" sz="600" dirty="0">
                <a:solidFill>
                  <a:srgbClr val="7030A0"/>
                </a:solidFill>
                <a:latin typeface="Times New Roman" panose="02020603050405020304" pitchFamily="18" charset="0"/>
              </a:rPr>
              <a:t>ARTICULACIÓN DE LA</a:t>
            </a:r>
          </a:p>
          <a:p>
            <a:r>
              <a:rPr lang="es-CO" sz="600" dirty="0">
                <a:solidFill>
                  <a:srgbClr val="7030A0"/>
                </a:solidFill>
                <a:latin typeface="Times New Roman" panose="02020603050405020304" pitchFamily="18" charset="0"/>
              </a:rPr>
              <a:t>OFERTA DE CAPACITACIÓN</a:t>
            </a:r>
          </a:p>
          <a:p>
            <a:r>
              <a:rPr lang="es-CO" sz="600" dirty="0">
                <a:solidFill>
                  <a:srgbClr val="7030A0"/>
                </a:solidFill>
                <a:latin typeface="Times New Roman" panose="02020603050405020304" pitchFamily="18" charset="0"/>
              </a:rPr>
              <a:t>Establecer lineamientos para la</a:t>
            </a:r>
          </a:p>
          <a:p>
            <a:r>
              <a:rPr lang="es-CO" sz="600" dirty="0">
                <a:solidFill>
                  <a:srgbClr val="7030A0"/>
                </a:solidFill>
                <a:latin typeface="Times New Roman" panose="02020603050405020304" pitchFamily="18" charset="0"/>
              </a:rPr>
              <a:t>organización y coordinación de</a:t>
            </a:r>
          </a:p>
          <a:p>
            <a:r>
              <a:rPr lang="es-MX" sz="600" dirty="0">
                <a:solidFill>
                  <a:srgbClr val="7030A0"/>
                </a:solidFill>
                <a:latin typeface="Times New Roman" panose="02020603050405020304" pitchFamily="18" charset="0"/>
              </a:rPr>
              <a:t>la oferta de capacitación, de</a:t>
            </a:r>
          </a:p>
          <a:p>
            <a:r>
              <a:rPr lang="es-MX" sz="600" dirty="0">
                <a:solidFill>
                  <a:srgbClr val="7030A0"/>
                </a:solidFill>
                <a:latin typeface="Times New Roman" panose="02020603050405020304" pitchFamily="18" charset="0"/>
              </a:rPr>
              <a:t>manera que respondan a las</a:t>
            </a:r>
          </a:p>
          <a:p>
            <a:r>
              <a:rPr lang="es-CO" sz="600" dirty="0">
                <a:solidFill>
                  <a:srgbClr val="7030A0"/>
                </a:solidFill>
                <a:latin typeface="Times New Roman" panose="02020603050405020304" pitchFamily="18" charset="0"/>
              </a:rPr>
              <a:t>necesidades de las entidades,</a:t>
            </a:r>
          </a:p>
          <a:p>
            <a:r>
              <a:rPr lang="es-CO" sz="600" dirty="0">
                <a:solidFill>
                  <a:srgbClr val="7030A0"/>
                </a:solidFill>
                <a:latin typeface="Times New Roman" panose="02020603050405020304" pitchFamily="18" charset="0"/>
              </a:rPr>
              <a:t>permitan optimizar recursos y</a:t>
            </a:r>
          </a:p>
          <a:p>
            <a:r>
              <a:rPr lang="es-CO" sz="600" dirty="0">
                <a:solidFill>
                  <a:srgbClr val="7030A0"/>
                </a:solidFill>
                <a:latin typeface="Times New Roman" panose="02020603050405020304" pitchFamily="18" charset="0"/>
              </a:rPr>
              <a:t>aseguren que los programas</a:t>
            </a:r>
          </a:p>
          <a:p>
            <a:r>
              <a:rPr lang="es-CO" sz="600" dirty="0">
                <a:solidFill>
                  <a:srgbClr val="7030A0"/>
                </a:solidFill>
                <a:latin typeface="Times New Roman" panose="02020603050405020304" pitchFamily="18" charset="0"/>
              </a:rPr>
              <a:t>responden al enfoque de</a:t>
            </a:r>
          </a:p>
          <a:p>
            <a:r>
              <a:rPr lang="es-CO" sz="600" dirty="0">
                <a:solidFill>
                  <a:srgbClr val="7030A0"/>
                </a:solidFill>
                <a:latin typeface="Times New Roman" panose="02020603050405020304" pitchFamily="18" charset="0"/>
              </a:rPr>
              <a:t>competencias laborales.</a:t>
            </a:r>
            <a:endParaRPr lang="es-CO" sz="600" dirty="0">
              <a:solidFill>
                <a:srgbClr val="7030A0"/>
              </a:solidFill>
            </a:endParaRPr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xmlns="" id="{47356041-2EBF-4AB8-8721-55B10E27D03E}"/>
              </a:ext>
            </a:extLst>
          </p:cNvPr>
          <p:cNvSpPr/>
          <p:nvPr/>
        </p:nvSpPr>
        <p:spPr>
          <a:xfrm>
            <a:off x="0" y="6597034"/>
            <a:ext cx="1728358" cy="200055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s-CO" sz="700" dirty="0">
                <a:solidFill>
                  <a:srgbClr val="7030A0"/>
                </a:solidFill>
                <a:latin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https://eprints.ucm.es/49494/1/T40354.pdf</a:t>
            </a:r>
            <a:endParaRPr lang="es-CO" sz="700" dirty="0">
              <a:solidFill>
                <a:srgbClr val="7030A0"/>
              </a:solidFill>
            </a:endParaRPr>
          </a:p>
        </p:txBody>
      </p:sp>
      <p:sp>
        <p:nvSpPr>
          <p:cNvPr id="64" name="Rectángulo 63">
            <a:extLst>
              <a:ext uri="{FF2B5EF4-FFF2-40B4-BE49-F238E27FC236}">
                <a16:creationId xmlns:a16="http://schemas.microsoft.com/office/drawing/2014/main" xmlns="" id="{052357A9-1E6E-454C-8FF9-0BE9C7AA58DF}"/>
              </a:ext>
            </a:extLst>
          </p:cNvPr>
          <p:cNvSpPr/>
          <p:nvPr/>
        </p:nvSpPr>
        <p:spPr>
          <a:xfrm>
            <a:off x="10617617" y="3882407"/>
            <a:ext cx="1390760" cy="1169551"/>
          </a:xfrm>
          <a:prstGeom prst="rect">
            <a:avLst/>
          </a:prstGeom>
          <a:ln w="6350">
            <a:solidFill>
              <a:srgbClr val="FF00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s-MX" sz="700" dirty="0">
                <a:solidFill>
                  <a:srgbClr val="7030A0"/>
                </a:solidFill>
                <a:latin typeface="Times New Roman" panose="02020603050405020304" pitchFamily="18" charset="0"/>
              </a:rPr>
              <a:t>Las orientaciones conceptuales, pedagógicas, temáticas y estratégicas del PNF en las Contralorías Territoriales ha sido evidenciada con deficiencias sobre todo en los relacionado con la utilización de os instrumentos como el PIC, los PEAS y los  diagnósticos </a:t>
            </a:r>
            <a:r>
              <a:rPr lang="es-CO" sz="700" dirty="0">
                <a:solidFill>
                  <a:srgbClr val="7030A0"/>
                </a:solidFill>
                <a:latin typeface="Times New Roman" panose="02020603050405020304" pitchFamily="18" charset="0"/>
              </a:rPr>
              <a:t>de necesidades formación</a:t>
            </a:r>
            <a:endParaRPr lang="es-CO" sz="700" dirty="0">
              <a:solidFill>
                <a:srgbClr val="7030A0"/>
              </a:solidFill>
            </a:endParaRPr>
          </a:p>
        </p:txBody>
      </p:sp>
      <p:sp>
        <p:nvSpPr>
          <p:cNvPr id="65" name="Rectángulo 64">
            <a:extLst>
              <a:ext uri="{FF2B5EF4-FFF2-40B4-BE49-F238E27FC236}">
                <a16:creationId xmlns:a16="http://schemas.microsoft.com/office/drawing/2014/main" xmlns="" id="{FE7B4724-B841-436D-ABC7-62BD64D4FC56}"/>
              </a:ext>
            </a:extLst>
          </p:cNvPr>
          <p:cNvSpPr/>
          <p:nvPr/>
        </p:nvSpPr>
        <p:spPr>
          <a:xfrm>
            <a:off x="10659562" y="5480046"/>
            <a:ext cx="1319010" cy="630942"/>
          </a:xfrm>
          <a:prstGeom prst="rect">
            <a:avLst/>
          </a:prstGeom>
          <a:ln w="3175">
            <a:solidFill>
              <a:srgbClr val="FF00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s-MX" sz="700" dirty="0">
                <a:solidFill>
                  <a:srgbClr val="7030A0"/>
                </a:solidFill>
                <a:latin typeface="Times New Roman" panose="02020603050405020304" pitchFamily="18" charset="0"/>
              </a:rPr>
              <a:t>se ha identificado que estos problemas permanecen en las entidades por lo que se puede concluir falta de coherencia interna en el diseño del PNF</a:t>
            </a:r>
            <a:endParaRPr lang="es-CO" sz="700" dirty="0">
              <a:solidFill>
                <a:srgbClr val="7030A0"/>
              </a:solidFill>
            </a:endParaRPr>
          </a:p>
        </p:txBody>
      </p:sp>
      <p:cxnSp>
        <p:nvCxnSpPr>
          <p:cNvPr id="67" name="Conector: angular 66">
            <a:extLst>
              <a:ext uri="{FF2B5EF4-FFF2-40B4-BE49-F238E27FC236}">
                <a16:creationId xmlns:a16="http://schemas.microsoft.com/office/drawing/2014/main" xmlns="" id="{B8B917BA-B7C0-4C18-AE85-397623F02AD5}"/>
              </a:ext>
            </a:extLst>
          </p:cNvPr>
          <p:cNvCxnSpPr>
            <a:stCxn id="2" idx="1"/>
            <a:endCxn id="4" idx="0"/>
          </p:cNvCxnSpPr>
          <p:nvPr/>
        </p:nvCxnSpPr>
        <p:spPr>
          <a:xfrm rot="10800000" flipV="1">
            <a:off x="1018638" y="206974"/>
            <a:ext cx="1419675" cy="240835"/>
          </a:xfrm>
          <a:prstGeom prst="bentConnector2">
            <a:avLst/>
          </a:prstGeom>
          <a:ln>
            <a:solidFill>
              <a:srgbClr val="FF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 recto de flecha 70">
            <a:extLst>
              <a:ext uri="{FF2B5EF4-FFF2-40B4-BE49-F238E27FC236}">
                <a16:creationId xmlns:a16="http://schemas.microsoft.com/office/drawing/2014/main" xmlns="" id="{8398692E-1BCA-491C-9D89-EC6119B32882}"/>
              </a:ext>
            </a:extLst>
          </p:cNvPr>
          <p:cNvCxnSpPr>
            <a:stCxn id="4" idx="2"/>
            <a:endCxn id="15" idx="0"/>
          </p:cNvCxnSpPr>
          <p:nvPr/>
        </p:nvCxnSpPr>
        <p:spPr>
          <a:xfrm>
            <a:off x="1018637" y="755587"/>
            <a:ext cx="7821" cy="413870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: angular 72">
            <a:extLst>
              <a:ext uri="{FF2B5EF4-FFF2-40B4-BE49-F238E27FC236}">
                <a16:creationId xmlns:a16="http://schemas.microsoft.com/office/drawing/2014/main" xmlns="" id="{8B83E570-CDC6-446D-914B-D0CEF44E8629}"/>
              </a:ext>
            </a:extLst>
          </p:cNvPr>
          <p:cNvCxnSpPr>
            <a:stCxn id="4" idx="3"/>
            <a:endCxn id="37" idx="0"/>
          </p:cNvCxnSpPr>
          <p:nvPr/>
        </p:nvCxnSpPr>
        <p:spPr>
          <a:xfrm>
            <a:off x="1789025" y="601699"/>
            <a:ext cx="827578" cy="394439"/>
          </a:xfrm>
          <a:prstGeom prst="bentConnector2">
            <a:avLst/>
          </a:prstGeom>
          <a:ln>
            <a:solidFill>
              <a:srgbClr val="FF00FF"/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de flecha 76">
            <a:extLst>
              <a:ext uri="{FF2B5EF4-FFF2-40B4-BE49-F238E27FC236}">
                <a16:creationId xmlns:a16="http://schemas.microsoft.com/office/drawing/2014/main" xmlns="" id="{57E0B09A-3360-4248-B11E-9E40D536FEF5}"/>
              </a:ext>
            </a:extLst>
          </p:cNvPr>
          <p:cNvCxnSpPr>
            <a:stCxn id="35" idx="3"/>
            <a:endCxn id="16" idx="1"/>
          </p:cNvCxnSpPr>
          <p:nvPr/>
        </p:nvCxnSpPr>
        <p:spPr>
          <a:xfrm flipV="1">
            <a:off x="4687376" y="1092425"/>
            <a:ext cx="244836" cy="4943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de flecha 82">
            <a:extLst>
              <a:ext uri="{FF2B5EF4-FFF2-40B4-BE49-F238E27FC236}">
                <a16:creationId xmlns:a16="http://schemas.microsoft.com/office/drawing/2014/main" xmlns="" id="{80EFD9B0-8AB3-4A56-9922-59CC254850EC}"/>
              </a:ext>
            </a:extLst>
          </p:cNvPr>
          <p:cNvCxnSpPr>
            <a:stCxn id="37" idx="3"/>
            <a:endCxn id="35" idx="1"/>
          </p:cNvCxnSpPr>
          <p:nvPr/>
        </p:nvCxnSpPr>
        <p:spPr>
          <a:xfrm>
            <a:off x="3196457" y="1096166"/>
            <a:ext cx="243689" cy="1202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de flecha 84">
            <a:extLst>
              <a:ext uri="{FF2B5EF4-FFF2-40B4-BE49-F238E27FC236}">
                <a16:creationId xmlns:a16="http://schemas.microsoft.com/office/drawing/2014/main" xmlns="" id="{76013C2E-D0B3-4F86-A5D4-3D4B5A9691C3}"/>
              </a:ext>
            </a:extLst>
          </p:cNvPr>
          <p:cNvCxnSpPr>
            <a:stCxn id="16" idx="3"/>
            <a:endCxn id="36" idx="1"/>
          </p:cNvCxnSpPr>
          <p:nvPr/>
        </p:nvCxnSpPr>
        <p:spPr>
          <a:xfrm>
            <a:off x="6271654" y="1092425"/>
            <a:ext cx="183477" cy="1531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: angular 86">
            <a:extLst>
              <a:ext uri="{FF2B5EF4-FFF2-40B4-BE49-F238E27FC236}">
                <a16:creationId xmlns:a16="http://schemas.microsoft.com/office/drawing/2014/main" xmlns="" id="{3354CC28-21F2-449D-AAF8-379589888D04}"/>
              </a:ext>
            </a:extLst>
          </p:cNvPr>
          <p:cNvCxnSpPr>
            <a:stCxn id="36" idx="3"/>
            <a:endCxn id="18" idx="1"/>
          </p:cNvCxnSpPr>
          <p:nvPr/>
        </p:nvCxnSpPr>
        <p:spPr>
          <a:xfrm flipV="1">
            <a:off x="7652052" y="660230"/>
            <a:ext cx="518103" cy="433726"/>
          </a:xfrm>
          <a:prstGeom prst="bentConnector3">
            <a:avLst>
              <a:gd name="adj1" fmla="val 25713"/>
            </a:avLst>
          </a:prstGeom>
          <a:ln>
            <a:solidFill>
              <a:srgbClr val="FF00FF"/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ector recto de flecha 89">
            <a:extLst>
              <a:ext uri="{FF2B5EF4-FFF2-40B4-BE49-F238E27FC236}">
                <a16:creationId xmlns:a16="http://schemas.microsoft.com/office/drawing/2014/main" xmlns="" id="{194E4DAD-1CB7-42C1-BA95-570A04706223}"/>
              </a:ext>
            </a:extLst>
          </p:cNvPr>
          <p:cNvCxnSpPr>
            <a:stCxn id="18" idx="2"/>
            <a:endCxn id="20" idx="0"/>
          </p:cNvCxnSpPr>
          <p:nvPr/>
        </p:nvCxnSpPr>
        <p:spPr>
          <a:xfrm>
            <a:off x="8548864" y="760257"/>
            <a:ext cx="4315" cy="193296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cto de flecha 92">
            <a:extLst>
              <a:ext uri="{FF2B5EF4-FFF2-40B4-BE49-F238E27FC236}">
                <a16:creationId xmlns:a16="http://schemas.microsoft.com/office/drawing/2014/main" xmlns="" id="{C671F05D-9AAA-4F84-8FAC-8B522CB76A8B}"/>
              </a:ext>
            </a:extLst>
          </p:cNvPr>
          <p:cNvCxnSpPr>
            <a:stCxn id="20" idx="2"/>
            <a:endCxn id="19" idx="0"/>
          </p:cNvCxnSpPr>
          <p:nvPr/>
        </p:nvCxnSpPr>
        <p:spPr>
          <a:xfrm>
            <a:off x="8553179" y="1369051"/>
            <a:ext cx="8414" cy="169738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 recto de flecha 97">
            <a:extLst>
              <a:ext uri="{FF2B5EF4-FFF2-40B4-BE49-F238E27FC236}">
                <a16:creationId xmlns:a16="http://schemas.microsoft.com/office/drawing/2014/main" xmlns="" id="{34877C5E-96AC-48CC-B427-588E92F521FA}"/>
              </a:ext>
            </a:extLst>
          </p:cNvPr>
          <p:cNvCxnSpPr>
            <a:stCxn id="20" idx="3"/>
            <a:endCxn id="29" idx="1"/>
          </p:cNvCxnSpPr>
          <p:nvPr/>
        </p:nvCxnSpPr>
        <p:spPr>
          <a:xfrm flipV="1">
            <a:off x="9263736" y="1158313"/>
            <a:ext cx="232226" cy="2989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recto de flecha 99">
            <a:extLst>
              <a:ext uri="{FF2B5EF4-FFF2-40B4-BE49-F238E27FC236}">
                <a16:creationId xmlns:a16="http://schemas.microsoft.com/office/drawing/2014/main" xmlns="" id="{CDF9ED0C-5414-4640-9971-55F550AAD505}"/>
              </a:ext>
            </a:extLst>
          </p:cNvPr>
          <p:cNvCxnSpPr>
            <a:stCxn id="29" idx="3"/>
            <a:endCxn id="30" idx="1"/>
          </p:cNvCxnSpPr>
          <p:nvPr/>
        </p:nvCxnSpPr>
        <p:spPr>
          <a:xfrm flipV="1">
            <a:off x="10620215" y="832381"/>
            <a:ext cx="215358" cy="325932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ector recto de flecha 101">
            <a:extLst>
              <a:ext uri="{FF2B5EF4-FFF2-40B4-BE49-F238E27FC236}">
                <a16:creationId xmlns:a16="http://schemas.microsoft.com/office/drawing/2014/main" xmlns="" id="{109879C3-E49F-4017-811C-739D96A33674}"/>
              </a:ext>
            </a:extLst>
          </p:cNvPr>
          <p:cNvCxnSpPr>
            <a:stCxn id="29" idx="3"/>
            <a:endCxn id="31" idx="1"/>
          </p:cNvCxnSpPr>
          <p:nvPr/>
        </p:nvCxnSpPr>
        <p:spPr>
          <a:xfrm>
            <a:off x="10620215" y="1158313"/>
            <a:ext cx="376246" cy="145388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ector recto de flecha 103">
            <a:extLst>
              <a:ext uri="{FF2B5EF4-FFF2-40B4-BE49-F238E27FC236}">
                <a16:creationId xmlns:a16="http://schemas.microsoft.com/office/drawing/2014/main" xmlns="" id="{F723FCD1-D7BD-4275-AABC-23BAC80071CE}"/>
              </a:ext>
            </a:extLst>
          </p:cNvPr>
          <p:cNvCxnSpPr>
            <a:stCxn id="29" idx="3"/>
            <a:endCxn id="32" idx="1"/>
          </p:cNvCxnSpPr>
          <p:nvPr/>
        </p:nvCxnSpPr>
        <p:spPr>
          <a:xfrm>
            <a:off x="10620215" y="1158313"/>
            <a:ext cx="487181" cy="774735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ector recto de flecha 105">
            <a:extLst>
              <a:ext uri="{FF2B5EF4-FFF2-40B4-BE49-F238E27FC236}">
                <a16:creationId xmlns:a16="http://schemas.microsoft.com/office/drawing/2014/main" xmlns="" id="{020985D7-BC63-40C4-ADD5-F3628F4F733B}"/>
              </a:ext>
            </a:extLst>
          </p:cNvPr>
          <p:cNvCxnSpPr>
            <a:stCxn id="15" idx="2"/>
            <a:endCxn id="5" idx="0"/>
          </p:cNvCxnSpPr>
          <p:nvPr/>
        </p:nvCxnSpPr>
        <p:spPr>
          <a:xfrm>
            <a:off x="1026458" y="1477234"/>
            <a:ext cx="5311" cy="324343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ector recto de flecha 107">
            <a:extLst>
              <a:ext uri="{FF2B5EF4-FFF2-40B4-BE49-F238E27FC236}">
                <a16:creationId xmlns:a16="http://schemas.microsoft.com/office/drawing/2014/main" xmlns="" id="{64718AA0-E0E7-4ACD-B105-C46AA02A03AA}"/>
              </a:ext>
            </a:extLst>
          </p:cNvPr>
          <p:cNvCxnSpPr>
            <a:stCxn id="5" idx="2"/>
            <a:endCxn id="27" idx="0"/>
          </p:cNvCxnSpPr>
          <p:nvPr/>
        </p:nvCxnSpPr>
        <p:spPr>
          <a:xfrm>
            <a:off x="1031769" y="2217075"/>
            <a:ext cx="6454" cy="318985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ector recto de flecha 109">
            <a:extLst>
              <a:ext uri="{FF2B5EF4-FFF2-40B4-BE49-F238E27FC236}">
                <a16:creationId xmlns:a16="http://schemas.microsoft.com/office/drawing/2014/main" xmlns="" id="{52363409-79EB-4EC2-8ED4-799795181049}"/>
              </a:ext>
            </a:extLst>
          </p:cNvPr>
          <p:cNvCxnSpPr>
            <a:stCxn id="27" idx="2"/>
            <a:endCxn id="28" idx="0"/>
          </p:cNvCxnSpPr>
          <p:nvPr/>
        </p:nvCxnSpPr>
        <p:spPr>
          <a:xfrm>
            <a:off x="1038223" y="3059280"/>
            <a:ext cx="4402" cy="286225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 recto de flecha 111">
            <a:extLst>
              <a:ext uri="{FF2B5EF4-FFF2-40B4-BE49-F238E27FC236}">
                <a16:creationId xmlns:a16="http://schemas.microsoft.com/office/drawing/2014/main" xmlns="" id="{494EAEE4-F09C-418F-A637-371A84C52D51}"/>
              </a:ext>
            </a:extLst>
          </p:cNvPr>
          <p:cNvCxnSpPr>
            <a:stCxn id="28" idx="2"/>
            <a:endCxn id="25" idx="0"/>
          </p:cNvCxnSpPr>
          <p:nvPr/>
        </p:nvCxnSpPr>
        <p:spPr>
          <a:xfrm>
            <a:off x="1042625" y="3868725"/>
            <a:ext cx="3987" cy="384262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cto de flecha 113">
            <a:extLst>
              <a:ext uri="{FF2B5EF4-FFF2-40B4-BE49-F238E27FC236}">
                <a16:creationId xmlns:a16="http://schemas.microsoft.com/office/drawing/2014/main" xmlns="" id="{9B413986-D20A-4E04-AE73-9713ABA58316}"/>
              </a:ext>
            </a:extLst>
          </p:cNvPr>
          <p:cNvCxnSpPr>
            <a:stCxn id="5" idx="3"/>
            <a:endCxn id="34" idx="1"/>
          </p:cNvCxnSpPr>
          <p:nvPr/>
        </p:nvCxnSpPr>
        <p:spPr>
          <a:xfrm flipV="1">
            <a:off x="1832057" y="1880582"/>
            <a:ext cx="543674" cy="128744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ector recto de flecha 115">
            <a:extLst>
              <a:ext uri="{FF2B5EF4-FFF2-40B4-BE49-F238E27FC236}">
                <a16:creationId xmlns:a16="http://schemas.microsoft.com/office/drawing/2014/main" xmlns="" id="{598C4E16-C21B-4AC4-A23F-4E33E0FEDBCD}"/>
              </a:ext>
            </a:extLst>
          </p:cNvPr>
          <p:cNvCxnSpPr>
            <a:stCxn id="34" idx="2"/>
            <a:endCxn id="33" idx="0"/>
          </p:cNvCxnSpPr>
          <p:nvPr/>
        </p:nvCxnSpPr>
        <p:spPr>
          <a:xfrm flipH="1">
            <a:off x="2924226" y="2088331"/>
            <a:ext cx="75120" cy="359289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ector recto de flecha 117">
            <a:extLst>
              <a:ext uri="{FF2B5EF4-FFF2-40B4-BE49-F238E27FC236}">
                <a16:creationId xmlns:a16="http://schemas.microsoft.com/office/drawing/2014/main" xmlns="" id="{0293F8A9-3737-413C-9C80-2E867FB213BC}"/>
              </a:ext>
            </a:extLst>
          </p:cNvPr>
          <p:cNvCxnSpPr>
            <a:stCxn id="33" idx="2"/>
            <a:endCxn id="42" idx="0"/>
          </p:cNvCxnSpPr>
          <p:nvPr/>
        </p:nvCxnSpPr>
        <p:spPr>
          <a:xfrm>
            <a:off x="2924226" y="3294006"/>
            <a:ext cx="3803" cy="308582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ector recto de flecha 119">
            <a:extLst>
              <a:ext uri="{FF2B5EF4-FFF2-40B4-BE49-F238E27FC236}">
                <a16:creationId xmlns:a16="http://schemas.microsoft.com/office/drawing/2014/main" xmlns="" id="{3B1A3F01-97E4-4E36-83DA-9F1E0F3CD83A}"/>
              </a:ext>
            </a:extLst>
          </p:cNvPr>
          <p:cNvCxnSpPr>
            <a:stCxn id="42" idx="2"/>
            <a:endCxn id="58" idx="0"/>
          </p:cNvCxnSpPr>
          <p:nvPr/>
        </p:nvCxnSpPr>
        <p:spPr>
          <a:xfrm>
            <a:off x="2928029" y="4018086"/>
            <a:ext cx="1196" cy="303782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ector recto de flecha 121">
            <a:extLst>
              <a:ext uri="{FF2B5EF4-FFF2-40B4-BE49-F238E27FC236}">
                <a16:creationId xmlns:a16="http://schemas.microsoft.com/office/drawing/2014/main" xmlns="" id="{EB673C67-594E-4228-899E-09EEF4B4DF83}"/>
              </a:ext>
            </a:extLst>
          </p:cNvPr>
          <p:cNvCxnSpPr>
            <a:stCxn id="58" idx="2"/>
            <a:endCxn id="45" idx="0"/>
          </p:cNvCxnSpPr>
          <p:nvPr/>
        </p:nvCxnSpPr>
        <p:spPr>
          <a:xfrm>
            <a:off x="2929225" y="4952810"/>
            <a:ext cx="6251" cy="391662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ector: angular 123">
            <a:extLst>
              <a:ext uri="{FF2B5EF4-FFF2-40B4-BE49-F238E27FC236}">
                <a16:creationId xmlns:a16="http://schemas.microsoft.com/office/drawing/2014/main" xmlns="" id="{B5A11F03-7E42-4EB9-A0E3-8B1497D08DC0}"/>
              </a:ext>
            </a:extLst>
          </p:cNvPr>
          <p:cNvCxnSpPr>
            <a:stCxn id="45" idx="3"/>
            <a:endCxn id="38" idx="1"/>
          </p:cNvCxnSpPr>
          <p:nvPr/>
        </p:nvCxnSpPr>
        <p:spPr>
          <a:xfrm flipV="1">
            <a:off x="3540882" y="2107959"/>
            <a:ext cx="588907" cy="3444262"/>
          </a:xfrm>
          <a:prstGeom prst="bentConnector3">
            <a:avLst/>
          </a:prstGeom>
          <a:ln>
            <a:solidFill>
              <a:srgbClr val="FF00FF"/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ector recto de flecha 125">
            <a:extLst>
              <a:ext uri="{FF2B5EF4-FFF2-40B4-BE49-F238E27FC236}">
                <a16:creationId xmlns:a16="http://schemas.microsoft.com/office/drawing/2014/main" xmlns="" id="{EBCF3D94-7B96-4AFE-806A-DB261182281A}"/>
              </a:ext>
            </a:extLst>
          </p:cNvPr>
          <p:cNvCxnSpPr>
            <a:stCxn id="38" idx="2"/>
            <a:endCxn id="46" idx="0"/>
          </p:cNvCxnSpPr>
          <p:nvPr/>
        </p:nvCxnSpPr>
        <p:spPr>
          <a:xfrm>
            <a:off x="4899926" y="2477291"/>
            <a:ext cx="236761" cy="392721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ector recto de flecha 127">
            <a:extLst>
              <a:ext uri="{FF2B5EF4-FFF2-40B4-BE49-F238E27FC236}">
                <a16:creationId xmlns:a16="http://schemas.microsoft.com/office/drawing/2014/main" xmlns="" id="{E3010E58-5C1B-44BD-B040-E12AD1207D15}"/>
              </a:ext>
            </a:extLst>
          </p:cNvPr>
          <p:cNvCxnSpPr>
            <a:stCxn id="46" idx="2"/>
            <a:endCxn id="12" idx="0"/>
          </p:cNvCxnSpPr>
          <p:nvPr/>
        </p:nvCxnSpPr>
        <p:spPr>
          <a:xfrm flipH="1">
            <a:off x="4758401" y="4394012"/>
            <a:ext cx="378286" cy="474555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ector recto de flecha 129">
            <a:extLst>
              <a:ext uri="{FF2B5EF4-FFF2-40B4-BE49-F238E27FC236}">
                <a16:creationId xmlns:a16="http://schemas.microsoft.com/office/drawing/2014/main" xmlns="" id="{FC8CEF86-2D63-4039-AE37-726888F452E5}"/>
              </a:ext>
            </a:extLst>
          </p:cNvPr>
          <p:cNvCxnSpPr>
            <a:stCxn id="12" idx="2"/>
            <a:endCxn id="49" idx="0"/>
          </p:cNvCxnSpPr>
          <p:nvPr/>
        </p:nvCxnSpPr>
        <p:spPr>
          <a:xfrm>
            <a:off x="4758401" y="5284065"/>
            <a:ext cx="1704" cy="446088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ector recto de flecha 131">
            <a:extLst>
              <a:ext uri="{FF2B5EF4-FFF2-40B4-BE49-F238E27FC236}">
                <a16:creationId xmlns:a16="http://schemas.microsoft.com/office/drawing/2014/main" xmlns="" id="{8A5DD3C8-3F54-4CA5-9B6C-1A97C5BD57F8}"/>
              </a:ext>
            </a:extLst>
          </p:cNvPr>
          <p:cNvCxnSpPr>
            <a:stCxn id="12" idx="3"/>
            <a:endCxn id="53" idx="1"/>
          </p:cNvCxnSpPr>
          <p:nvPr/>
        </p:nvCxnSpPr>
        <p:spPr>
          <a:xfrm flipV="1">
            <a:off x="5302288" y="5074685"/>
            <a:ext cx="324105" cy="1631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ector recto de flecha 133">
            <a:extLst>
              <a:ext uri="{FF2B5EF4-FFF2-40B4-BE49-F238E27FC236}">
                <a16:creationId xmlns:a16="http://schemas.microsoft.com/office/drawing/2014/main" xmlns="" id="{C24CACE3-77FF-4F8E-AFDD-F9828E25AEF3}"/>
              </a:ext>
            </a:extLst>
          </p:cNvPr>
          <p:cNvCxnSpPr>
            <a:stCxn id="53" idx="3"/>
            <a:endCxn id="55" idx="1"/>
          </p:cNvCxnSpPr>
          <p:nvPr/>
        </p:nvCxnSpPr>
        <p:spPr>
          <a:xfrm>
            <a:off x="6714167" y="5074685"/>
            <a:ext cx="428163" cy="819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ector recto de flecha 135">
            <a:extLst>
              <a:ext uri="{FF2B5EF4-FFF2-40B4-BE49-F238E27FC236}">
                <a16:creationId xmlns:a16="http://schemas.microsoft.com/office/drawing/2014/main" xmlns="" id="{CD6B7A81-520F-4FAC-B238-6A5411F2616D}"/>
              </a:ext>
            </a:extLst>
          </p:cNvPr>
          <p:cNvCxnSpPr>
            <a:stCxn id="55" idx="3"/>
            <a:endCxn id="57" idx="1"/>
          </p:cNvCxnSpPr>
          <p:nvPr/>
        </p:nvCxnSpPr>
        <p:spPr>
          <a:xfrm>
            <a:off x="8481772" y="5075504"/>
            <a:ext cx="311833" cy="2769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ector recto de flecha 137">
            <a:extLst>
              <a:ext uri="{FF2B5EF4-FFF2-40B4-BE49-F238E27FC236}">
                <a16:creationId xmlns:a16="http://schemas.microsoft.com/office/drawing/2014/main" xmlns="" id="{0108467D-DB4E-44A8-9E6C-72A06EF061A1}"/>
              </a:ext>
            </a:extLst>
          </p:cNvPr>
          <p:cNvCxnSpPr>
            <a:stCxn id="49" idx="3"/>
            <a:endCxn id="52" idx="1"/>
          </p:cNvCxnSpPr>
          <p:nvPr/>
        </p:nvCxnSpPr>
        <p:spPr>
          <a:xfrm flipV="1">
            <a:off x="5381385" y="6030479"/>
            <a:ext cx="184208" cy="15145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ector recto de flecha 139">
            <a:extLst>
              <a:ext uri="{FF2B5EF4-FFF2-40B4-BE49-F238E27FC236}">
                <a16:creationId xmlns:a16="http://schemas.microsoft.com/office/drawing/2014/main" xmlns="" id="{A94F5537-F2B9-4D0D-90CE-5277C5BE0453}"/>
              </a:ext>
            </a:extLst>
          </p:cNvPr>
          <p:cNvCxnSpPr>
            <a:stCxn id="52" idx="3"/>
            <a:endCxn id="56" idx="1"/>
          </p:cNvCxnSpPr>
          <p:nvPr/>
        </p:nvCxnSpPr>
        <p:spPr>
          <a:xfrm>
            <a:off x="6808154" y="6030479"/>
            <a:ext cx="423787" cy="2229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ector recto de flecha 141">
            <a:extLst>
              <a:ext uri="{FF2B5EF4-FFF2-40B4-BE49-F238E27FC236}">
                <a16:creationId xmlns:a16="http://schemas.microsoft.com/office/drawing/2014/main" xmlns="" id="{A412518D-029C-4BAA-B773-DA22A1089B7B}"/>
              </a:ext>
            </a:extLst>
          </p:cNvPr>
          <p:cNvCxnSpPr>
            <a:stCxn id="56" idx="3"/>
            <a:endCxn id="54" idx="1"/>
          </p:cNvCxnSpPr>
          <p:nvPr/>
        </p:nvCxnSpPr>
        <p:spPr>
          <a:xfrm>
            <a:off x="8419429" y="6032708"/>
            <a:ext cx="546974" cy="19650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ector: angular 143">
            <a:extLst>
              <a:ext uri="{FF2B5EF4-FFF2-40B4-BE49-F238E27FC236}">
                <a16:creationId xmlns:a16="http://schemas.microsoft.com/office/drawing/2014/main" xmlns="" id="{261B9AF9-600E-4662-ADEA-D6E0BFE2657B}"/>
              </a:ext>
            </a:extLst>
          </p:cNvPr>
          <p:cNvCxnSpPr>
            <a:stCxn id="53" idx="0"/>
            <a:endCxn id="57" idx="0"/>
          </p:cNvCxnSpPr>
          <p:nvPr/>
        </p:nvCxnSpPr>
        <p:spPr>
          <a:xfrm rot="5400000" flipH="1" flipV="1">
            <a:off x="7807056" y="3126027"/>
            <a:ext cx="19495" cy="3293046"/>
          </a:xfrm>
          <a:prstGeom prst="bentConnector3">
            <a:avLst>
              <a:gd name="adj1" fmla="val 1272608"/>
            </a:avLst>
          </a:prstGeom>
          <a:ln>
            <a:solidFill>
              <a:srgbClr val="FF00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ector recto 145">
            <a:extLst>
              <a:ext uri="{FF2B5EF4-FFF2-40B4-BE49-F238E27FC236}">
                <a16:creationId xmlns:a16="http://schemas.microsoft.com/office/drawing/2014/main" xmlns="" id="{0C6BF74D-C626-4D2B-B15F-8C50CA0D32FE}"/>
              </a:ext>
            </a:extLst>
          </p:cNvPr>
          <p:cNvCxnSpPr>
            <a:stCxn id="53" idx="2"/>
            <a:endCxn id="52" idx="0"/>
          </p:cNvCxnSpPr>
          <p:nvPr/>
        </p:nvCxnSpPr>
        <p:spPr>
          <a:xfrm>
            <a:off x="6170280" y="5367072"/>
            <a:ext cx="16594" cy="347936"/>
          </a:xfrm>
          <a:prstGeom prst="line">
            <a:avLst/>
          </a:prstGeom>
          <a:ln>
            <a:solidFill>
              <a:srgbClr val="FF00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ector recto 147">
            <a:extLst>
              <a:ext uri="{FF2B5EF4-FFF2-40B4-BE49-F238E27FC236}">
                <a16:creationId xmlns:a16="http://schemas.microsoft.com/office/drawing/2014/main" xmlns="" id="{FECFDD82-B6DA-4BF0-9219-E8F8E047CA03}"/>
              </a:ext>
            </a:extLst>
          </p:cNvPr>
          <p:cNvCxnSpPr>
            <a:stCxn id="55" idx="2"/>
            <a:endCxn id="56" idx="0"/>
          </p:cNvCxnSpPr>
          <p:nvPr/>
        </p:nvCxnSpPr>
        <p:spPr>
          <a:xfrm>
            <a:off x="7812051" y="5390975"/>
            <a:ext cx="13634" cy="326262"/>
          </a:xfrm>
          <a:prstGeom prst="line">
            <a:avLst/>
          </a:prstGeom>
          <a:ln>
            <a:solidFill>
              <a:srgbClr val="FF00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ector recto 149">
            <a:extLst>
              <a:ext uri="{FF2B5EF4-FFF2-40B4-BE49-F238E27FC236}">
                <a16:creationId xmlns:a16="http://schemas.microsoft.com/office/drawing/2014/main" xmlns="" id="{882052E7-92AB-4669-85F0-21177E9C0608}"/>
              </a:ext>
            </a:extLst>
          </p:cNvPr>
          <p:cNvCxnSpPr>
            <a:stCxn id="57" idx="2"/>
            <a:endCxn id="54" idx="0"/>
          </p:cNvCxnSpPr>
          <p:nvPr/>
        </p:nvCxnSpPr>
        <p:spPr>
          <a:xfrm>
            <a:off x="9463326" y="5393744"/>
            <a:ext cx="2152" cy="366226"/>
          </a:xfrm>
          <a:prstGeom prst="line">
            <a:avLst/>
          </a:prstGeom>
          <a:ln>
            <a:solidFill>
              <a:srgbClr val="FF00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ector recto de flecha 155">
            <a:extLst>
              <a:ext uri="{FF2B5EF4-FFF2-40B4-BE49-F238E27FC236}">
                <a16:creationId xmlns:a16="http://schemas.microsoft.com/office/drawing/2014/main" xmlns="" id="{387E67B0-4087-4089-A023-F51C183E2E95}"/>
              </a:ext>
            </a:extLst>
          </p:cNvPr>
          <p:cNvCxnSpPr>
            <a:stCxn id="59" idx="0"/>
            <a:endCxn id="60" idx="2"/>
          </p:cNvCxnSpPr>
          <p:nvPr/>
        </p:nvCxnSpPr>
        <p:spPr>
          <a:xfrm flipH="1" flipV="1">
            <a:off x="7076280" y="3597941"/>
            <a:ext cx="1020512" cy="420145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ector recto de flecha 159">
            <a:extLst>
              <a:ext uri="{FF2B5EF4-FFF2-40B4-BE49-F238E27FC236}">
                <a16:creationId xmlns:a16="http://schemas.microsoft.com/office/drawing/2014/main" xmlns="" id="{CD3F7440-85CB-4A37-A034-08CB5AA4D422}"/>
              </a:ext>
            </a:extLst>
          </p:cNvPr>
          <p:cNvCxnSpPr>
            <a:endCxn id="59" idx="2"/>
          </p:cNvCxnSpPr>
          <p:nvPr/>
        </p:nvCxnSpPr>
        <p:spPr>
          <a:xfrm flipV="1">
            <a:off x="8096792" y="4325863"/>
            <a:ext cx="0" cy="204192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ector recto de flecha 161">
            <a:extLst>
              <a:ext uri="{FF2B5EF4-FFF2-40B4-BE49-F238E27FC236}">
                <a16:creationId xmlns:a16="http://schemas.microsoft.com/office/drawing/2014/main" xmlns="" id="{15D03C90-C513-47DA-A0B7-29BADC01E3DE}"/>
              </a:ext>
            </a:extLst>
          </p:cNvPr>
          <p:cNvCxnSpPr>
            <a:cxnSpLocks/>
            <a:stCxn id="59" idx="0"/>
            <a:endCxn id="62" idx="2"/>
          </p:cNvCxnSpPr>
          <p:nvPr/>
        </p:nvCxnSpPr>
        <p:spPr>
          <a:xfrm flipV="1">
            <a:off x="8096792" y="3689211"/>
            <a:ext cx="1941622" cy="328875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ector recto de flecha 163">
            <a:extLst>
              <a:ext uri="{FF2B5EF4-FFF2-40B4-BE49-F238E27FC236}">
                <a16:creationId xmlns:a16="http://schemas.microsoft.com/office/drawing/2014/main" xmlns="" id="{9E397C66-F766-43E9-96AD-A9649046DFAB}"/>
              </a:ext>
            </a:extLst>
          </p:cNvPr>
          <p:cNvCxnSpPr>
            <a:stCxn id="59" idx="0"/>
            <a:endCxn id="61" idx="2"/>
          </p:cNvCxnSpPr>
          <p:nvPr/>
        </p:nvCxnSpPr>
        <p:spPr>
          <a:xfrm flipV="1">
            <a:off x="8096792" y="3691453"/>
            <a:ext cx="424632" cy="326633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ector recto 165">
            <a:extLst>
              <a:ext uri="{FF2B5EF4-FFF2-40B4-BE49-F238E27FC236}">
                <a16:creationId xmlns:a16="http://schemas.microsoft.com/office/drawing/2014/main" xmlns="" id="{E7B28189-F85B-4393-902E-C4548DB13279}"/>
              </a:ext>
            </a:extLst>
          </p:cNvPr>
          <p:cNvCxnSpPr>
            <a:stCxn id="60" idx="3"/>
            <a:endCxn id="61" idx="1"/>
          </p:cNvCxnSpPr>
          <p:nvPr/>
        </p:nvCxnSpPr>
        <p:spPr>
          <a:xfrm>
            <a:off x="7692447" y="3090110"/>
            <a:ext cx="212809" cy="1179"/>
          </a:xfrm>
          <a:prstGeom prst="line">
            <a:avLst/>
          </a:prstGeom>
          <a:ln>
            <a:solidFill>
              <a:srgbClr val="FF00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ector recto 167">
            <a:extLst>
              <a:ext uri="{FF2B5EF4-FFF2-40B4-BE49-F238E27FC236}">
                <a16:creationId xmlns:a16="http://schemas.microsoft.com/office/drawing/2014/main" xmlns="" id="{6509561C-9C3B-486C-8B77-ACB28448CC88}"/>
              </a:ext>
            </a:extLst>
          </p:cNvPr>
          <p:cNvCxnSpPr>
            <a:stCxn id="61" idx="3"/>
            <a:endCxn id="62" idx="1"/>
          </p:cNvCxnSpPr>
          <p:nvPr/>
        </p:nvCxnSpPr>
        <p:spPr>
          <a:xfrm flipV="1">
            <a:off x="9137591" y="3089047"/>
            <a:ext cx="285203" cy="2242"/>
          </a:xfrm>
          <a:prstGeom prst="line">
            <a:avLst/>
          </a:prstGeom>
          <a:ln>
            <a:solidFill>
              <a:srgbClr val="FF00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ector: angular 169">
            <a:extLst>
              <a:ext uri="{FF2B5EF4-FFF2-40B4-BE49-F238E27FC236}">
                <a16:creationId xmlns:a16="http://schemas.microsoft.com/office/drawing/2014/main" xmlns="" id="{66A9B7C2-DE97-4A33-AC8C-38819E39D781}"/>
              </a:ext>
            </a:extLst>
          </p:cNvPr>
          <p:cNvCxnSpPr>
            <a:stCxn id="62" idx="3"/>
            <a:endCxn id="64" idx="0"/>
          </p:cNvCxnSpPr>
          <p:nvPr/>
        </p:nvCxnSpPr>
        <p:spPr>
          <a:xfrm>
            <a:off x="10654034" y="3089047"/>
            <a:ext cx="658963" cy="793360"/>
          </a:xfrm>
          <a:prstGeom prst="bentConnector2">
            <a:avLst/>
          </a:prstGeom>
          <a:ln>
            <a:solidFill>
              <a:srgbClr val="FF00FF"/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ector recto de flecha 171">
            <a:extLst>
              <a:ext uri="{FF2B5EF4-FFF2-40B4-BE49-F238E27FC236}">
                <a16:creationId xmlns:a16="http://schemas.microsoft.com/office/drawing/2014/main" xmlns="" id="{A43914A5-A5E8-4593-B88D-D1C96B5408BE}"/>
              </a:ext>
            </a:extLst>
          </p:cNvPr>
          <p:cNvCxnSpPr>
            <a:stCxn id="64" idx="2"/>
            <a:endCxn id="65" idx="0"/>
          </p:cNvCxnSpPr>
          <p:nvPr/>
        </p:nvCxnSpPr>
        <p:spPr>
          <a:xfrm>
            <a:off x="11312997" y="5051958"/>
            <a:ext cx="6070" cy="428088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69270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880</TotalTime>
  <Words>671</Words>
  <Application>Microsoft Office PowerPoint</Application>
  <PresentationFormat>Panorámica</PresentationFormat>
  <Paragraphs>75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Daniel SF</cp:lastModifiedBy>
  <cp:revision>35</cp:revision>
  <dcterms:created xsi:type="dcterms:W3CDTF">2020-05-12T04:33:22Z</dcterms:created>
  <dcterms:modified xsi:type="dcterms:W3CDTF">2020-05-14T21:39:28Z</dcterms:modified>
</cp:coreProperties>
</file>