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sldIdLst>
    <p:sldId id="257"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41" autoAdjust="0"/>
    <p:restoredTop sz="94660"/>
  </p:normalViewPr>
  <p:slideViewPr>
    <p:cSldViewPr snapToGrid="0">
      <p:cViewPr varScale="1">
        <p:scale>
          <a:sx n="46" d="100"/>
          <a:sy n="46" d="100"/>
        </p:scale>
        <p:origin x="2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E5C4956-8CEF-4F8D-ABBA-D4939C9BE59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xmlns="" id="{51CA292E-6C59-494E-A913-94A745A12F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xmlns="" id="{FDBED530-3AF8-4396-A505-6281E7511E7F}"/>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5" name="Marcador de pie de página 4">
            <a:extLst>
              <a:ext uri="{FF2B5EF4-FFF2-40B4-BE49-F238E27FC236}">
                <a16:creationId xmlns:a16="http://schemas.microsoft.com/office/drawing/2014/main" xmlns="" id="{EEFDC479-1EE1-435C-A943-7A442CE8AB9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D01CD4C5-EBE8-4471-82C3-0D73039602A7}"/>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1652532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B92659D-116D-4737-A97F-AE820B32DE5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xmlns="" id="{C277BA51-019B-47F8-A966-6562C44B911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1E56E0A9-AC45-4E95-A5B2-2CCFBE3DC29C}"/>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5" name="Marcador de pie de página 4">
            <a:extLst>
              <a:ext uri="{FF2B5EF4-FFF2-40B4-BE49-F238E27FC236}">
                <a16:creationId xmlns:a16="http://schemas.microsoft.com/office/drawing/2014/main" xmlns="" id="{9422F1CE-82E8-41E3-9DE9-18A5BF43983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D2275700-72E1-41BE-9B4F-1FE68CDD0901}"/>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257756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8212BA91-566E-4372-9311-2A72C520BDF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xmlns="" id="{FEE0AD9B-1A0D-4F1B-93FC-84EC29BA8C3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4F6F61E3-67EE-4DFB-BB24-477D4B760511}"/>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5" name="Marcador de pie de página 4">
            <a:extLst>
              <a:ext uri="{FF2B5EF4-FFF2-40B4-BE49-F238E27FC236}">
                <a16:creationId xmlns:a16="http://schemas.microsoft.com/office/drawing/2014/main" xmlns="" id="{CCC0B385-F274-4F4A-97E0-4E28E5242C6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459C69CB-8D31-4D9E-9634-198D05E880B5}"/>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96133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FCD0CF-D026-44BC-A833-79DC132D8A3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xmlns="" id="{D3C38C62-7C46-4A16-80DD-F3864B3E891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FDAA3EA2-7063-4865-A33F-FD9EB7125FC0}"/>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5" name="Marcador de pie de página 4">
            <a:extLst>
              <a:ext uri="{FF2B5EF4-FFF2-40B4-BE49-F238E27FC236}">
                <a16:creationId xmlns:a16="http://schemas.microsoft.com/office/drawing/2014/main" xmlns="" id="{F13F25C9-6682-4E18-BA9A-8D88948FBCE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C872610C-B020-47FE-9A14-BD9132E6D77F}"/>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974670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475216A-9450-442B-98C7-FE4534F3BB0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xmlns="" id="{497FFD95-D8C1-44C7-9E2F-BF52259703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B70B5138-E573-433F-B3EA-D68BAD7CC2A0}"/>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5" name="Marcador de pie de página 4">
            <a:extLst>
              <a:ext uri="{FF2B5EF4-FFF2-40B4-BE49-F238E27FC236}">
                <a16:creationId xmlns:a16="http://schemas.microsoft.com/office/drawing/2014/main" xmlns="" id="{C845C4C0-9EFF-4941-9FB5-DA55F36D4D7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xmlns="" id="{5F92B07B-DBA6-4BA0-A7CF-1B76C1FCE926}"/>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172695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47D1307-E55E-4D39-8C8E-638BF40E8A7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xmlns="" id="{11F47494-6F70-4CE8-A875-2817190D209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xmlns="" id="{438E19E8-8BA6-49FD-B32D-BE32056CBB6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xmlns="" id="{71B3B6AC-90EB-4BCA-BFB3-BC35ADFFE345}"/>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6" name="Marcador de pie de página 5">
            <a:extLst>
              <a:ext uri="{FF2B5EF4-FFF2-40B4-BE49-F238E27FC236}">
                <a16:creationId xmlns:a16="http://schemas.microsoft.com/office/drawing/2014/main" xmlns="" id="{62762E44-3CA9-48B1-9AD9-B55D32F031E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xmlns="" id="{9F41406B-2A4D-4D85-9112-BF1B80F2AEB1}"/>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30639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2AB6BF-7F9C-4704-8026-3967EC685A6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xmlns="" id="{7A02C787-FFEF-41D5-A34D-A98F3BB24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557189ED-F2AF-4013-8D98-81CAA2C1B8D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xmlns="" id="{E2011D09-1C1D-45E3-B184-8549FB72BB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A682BBD0-8496-440B-8105-224BC9E0611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xmlns="" id="{F09C1432-3B78-482F-9D9C-4783BF80FDC0}"/>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8" name="Marcador de pie de página 7">
            <a:extLst>
              <a:ext uri="{FF2B5EF4-FFF2-40B4-BE49-F238E27FC236}">
                <a16:creationId xmlns:a16="http://schemas.microsoft.com/office/drawing/2014/main" xmlns="" id="{6705DA16-7BBC-4216-9BDB-43A2F5DE0ED6}"/>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xmlns="" id="{99ED9867-4833-4003-A662-CFA759A71352}"/>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1328253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EA865A-8F88-450E-A43B-072057DC6A2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xmlns="" id="{18109C74-A791-410E-98CF-2DC9CA215959}"/>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4" name="Marcador de pie de página 3">
            <a:extLst>
              <a:ext uri="{FF2B5EF4-FFF2-40B4-BE49-F238E27FC236}">
                <a16:creationId xmlns:a16="http://schemas.microsoft.com/office/drawing/2014/main" xmlns="" id="{485D4481-F881-4F84-9F54-B5931CDC386D}"/>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xmlns="" id="{8EA29410-1840-45AC-B53B-24851FEA6A2C}"/>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301555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B979BEAD-D2BD-41CD-BC0A-1F1FCEB35897}"/>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3" name="Marcador de pie de página 2">
            <a:extLst>
              <a:ext uri="{FF2B5EF4-FFF2-40B4-BE49-F238E27FC236}">
                <a16:creationId xmlns:a16="http://schemas.microsoft.com/office/drawing/2014/main" xmlns="" id="{45946B2B-38BD-421F-84EB-A1C4112511C7}"/>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xmlns="" id="{6637FDF3-5EC6-4DB0-8024-1F902226F545}"/>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2441940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E65AE1-95C1-4B1A-8FB0-4CC6172D3F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xmlns="" id="{DA57D5D6-868A-4B37-A59A-77C63F31CC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xmlns="" id="{5BBE45C9-3C8C-4E1A-99BB-1CD6375E6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A03F714C-F6A8-4EA7-8EED-4D7C8BC15AF6}"/>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6" name="Marcador de pie de página 5">
            <a:extLst>
              <a:ext uri="{FF2B5EF4-FFF2-40B4-BE49-F238E27FC236}">
                <a16:creationId xmlns:a16="http://schemas.microsoft.com/office/drawing/2014/main" xmlns="" id="{778568ED-1577-42F4-8130-70F2EDD1CE3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xmlns="" id="{94DB9159-127C-4A65-80C0-5225C784C5EF}"/>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180685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44C44C4-F39D-4DE8-9D3B-DA98F5B9236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xmlns="" id="{327A326F-14E9-442D-AF4E-CFE286A058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xmlns="" id="{A6EDAFBF-5EF9-4F1B-8037-4F2E16C824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5C1F09D3-E42A-43DB-9DF1-5A1B965BD44A}"/>
              </a:ext>
            </a:extLst>
          </p:cNvPr>
          <p:cNvSpPr>
            <a:spLocks noGrp="1"/>
          </p:cNvSpPr>
          <p:nvPr>
            <p:ph type="dt" sz="half" idx="10"/>
          </p:nvPr>
        </p:nvSpPr>
        <p:spPr/>
        <p:txBody>
          <a:bodyPr/>
          <a:lstStyle/>
          <a:p>
            <a:fld id="{D21AF786-481D-4843-9681-76AE9D6C6A42}" type="datetimeFigureOut">
              <a:rPr lang="es-CO" smtClean="0"/>
              <a:t>12/05/2020</a:t>
            </a:fld>
            <a:endParaRPr lang="es-CO"/>
          </a:p>
        </p:txBody>
      </p:sp>
      <p:sp>
        <p:nvSpPr>
          <p:cNvPr id="6" name="Marcador de pie de página 5">
            <a:extLst>
              <a:ext uri="{FF2B5EF4-FFF2-40B4-BE49-F238E27FC236}">
                <a16:creationId xmlns:a16="http://schemas.microsoft.com/office/drawing/2014/main" xmlns="" id="{FA77098A-7565-4B4B-8854-8B0F7AF2D489}"/>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xmlns="" id="{64D4CA71-FD1D-4CF2-9A4E-5BE4FF52F3F6}"/>
              </a:ext>
            </a:extLst>
          </p:cNvPr>
          <p:cNvSpPr>
            <a:spLocks noGrp="1"/>
          </p:cNvSpPr>
          <p:nvPr>
            <p:ph type="sldNum" sz="quarter" idx="12"/>
          </p:nvPr>
        </p:nvSpPr>
        <p:spPr/>
        <p:txBody>
          <a:bodyPr/>
          <a:lstStyle/>
          <a:p>
            <a:fld id="{549E77E5-AF58-41AD-A583-588F8D5F235A}" type="slidenum">
              <a:rPr lang="es-CO" smtClean="0"/>
              <a:t>‹Nº›</a:t>
            </a:fld>
            <a:endParaRPr lang="es-CO"/>
          </a:p>
        </p:txBody>
      </p:sp>
    </p:spTree>
    <p:extLst>
      <p:ext uri="{BB962C8B-B14F-4D97-AF65-F5344CB8AC3E}">
        <p14:creationId xmlns:p14="http://schemas.microsoft.com/office/powerpoint/2010/main" val="420713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C6DB91A1-1598-469A-B925-F13837E67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xmlns="" id="{AFC31DBE-7975-45A1-B5AB-03F1B4DA3E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xmlns="" id="{0C5B5422-7020-4788-A51E-DC4FE71C4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AF786-481D-4843-9681-76AE9D6C6A42}" type="datetimeFigureOut">
              <a:rPr lang="es-CO" smtClean="0"/>
              <a:t>12/05/2020</a:t>
            </a:fld>
            <a:endParaRPr lang="es-CO"/>
          </a:p>
        </p:txBody>
      </p:sp>
      <p:sp>
        <p:nvSpPr>
          <p:cNvPr id="5" name="Marcador de pie de página 4">
            <a:extLst>
              <a:ext uri="{FF2B5EF4-FFF2-40B4-BE49-F238E27FC236}">
                <a16:creationId xmlns:a16="http://schemas.microsoft.com/office/drawing/2014/main" xmlns="" id="{1FAB629B-923C-447E-955A-4025F9C4FD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xmlns="" id="{3E5227A3-EE5A-4E0E-9B0D-7A94F77833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E77E5-AF58-41AD-A583-588F8D5F235A}" type="slidenum">
              <a:rPr lang="es-CO" smtClean="0"/>
              <a:t>‹Nº›</a:t>
            </a:fld>
            <a:endParaRPr lang="es-CO"/>
          </a:p>
        </p:txBody>
      </p:sp>
    </p:spTree>
    <p:extLst>
      <p:ext uri="{BB962C8B-B14F-4D97-AF65-F5344CB8AC3E}">
        <p14:creationId xmlns:p14="http://schemas.microsoft.com/office/powerpoint/2010/main" val="2350254889"/>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072AAD49-4EEF-4FD8-8DD2-6089D3608747}"/>
              </a:ext>
            </a:extLst>
          </p:cNvPr>
          <p:cNvSpPr/>
          <p:nvPr/>
        </p:nvSpPr>
        <p:spPr>
          <a:xfrm>
            <a:off x="2284513" y="252915"/>
            <a:ext cx="7622974" cy="375552"/>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pPr algn="ctr">
              <a:lnSpc>
                <a:spcPct val="107000"/>
              </a:lnSpc>
              <a:spcAft>
                <a:spcPts val="800"/>
              </a:spcAft>
            </a:pPr>
            <a:r>
              <a:rPr lang="es-CO"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REESTRUCTURACIÓN DEL SISTEMA DEL CONTROL FISCAL EN COLOMBIA</a:t>
            </a:r>
          </a:p>
        </p:txBody>
      </p:sp>
      <p:sp>
        <p:nvSpPr>
          <p:cNvPr id="3" name="Rectángulo 2">
            <a:extLst>
              <a:ext uri="{FF2B5EF4-FFF2-40B4-BE49-F238E27FC236}">
                <a16:creationId xmlns:a16="http://schemas.microsoft.com/office/drawing/2014/main" xmlns="" id="{D56B3254-5276-4E94-8FF1-B9A366E676BA}"/>
              </a:ext>
            </a:extLst>
          </p:cNvPr>
          <p:cNvSpPr/>
          <p:nvPr/>
        </p:nvSpPr>
        <p:spPr>
          <a:xfrm>
            <a:off x="252229" y="1046329"/>
            <a:ext cx="2569999" cy="276999"/>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r>
              <a:rPr lang="es-CO" sz="1200" b="1" dirty="0">
                <a:solidFill>
                  <a:srgbClr val="FF0000"/>
                </a:solidFill>
                <a:latin typeface="Calibri" panose="020F0502020204030204" pitchFamily="34" charset="0"/>
                <a:cs typeface="Times New Roman" panose="02020603050405020304" pitchFamily="18" charset="0"/>
              </a:rPr>
              <a:t>ANTECEDENTES DEL CONTROL FISCAL</a:t>
            </a:r>
          </a:p>
        </p:txBody>
      </p:sp>
      <p:sp>
        <p:nvSpPr>
          <p:cNvPr id="4" name="Rectángulo 3">
            <a:extLst>
              <a:ext uri="{FF2B5EF4-FFF2-40B4-BE49-F238E27FC236}">
                <a16:creationId xmlns:a16="http://schemas.microsoft.com/office/drawing/2014/main" xmlns="" id="{413C9F5F-511F-48B8-9F46-AF513ED161F2}"/>
              </a:ext>
            </a:extLst>
          </p:cNvPr>
          <p:cNvSpPr/>
          <p:nvPr/>
        </p:nvSpPr>
        <p:spPr>
          <a:xfrm>
            <a:off x="4625108" y="1030260"/>
            <a:ext cx="1297728" cy="276999"/>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r>
              <a:rPr lang="es-CO"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CONTROL FISCAL </a:t>
            </a:r>
            <a:endParaRPr lang="es-CO" sz="1200" b="1" dirty="0">
              <a:solidFill>
                <a:srgbClr val="FF0000"/>
              </a:solidFill>
            </a:endParaRPr>
          </a:p>
        </p:txBody>
      </p:sp>
      <p:sp>
        <p:nvSpPr>
          <p:cNvPr id="6" name="Rectángulo 5">
            <a:extLst>
              <a:ext uri="{FF2B5EF4-FFF2-40B4-BE49-F238E27FC236}">
                <a16:creationId xmlns:a16="http://schemas.microsoft.com/office/drawing/2014/main" xmlns="" id="{2C61EF92-716B-40FF-AC9C-2A856379F2EF}"/>
              </a:ext>
            </a:extLst>
          </p:cNvPr>
          <p:cNvSpPr/>
          <p:nvPr/>
        </p:nvSpPr>
        <p:spPr>
          <a:xfrm>
            <a:off x="4822556" y="2739721"/>
            <a:ext cx="1180131"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SISTEMAS DE CONTROL</a:t>
            </a:r>
          </a:p>
        </p:txBody>
      </p:sp>
      <p:sp>
        <p:nvSpPr>
          <p:cNvPr id="7" name="Rectángulo 6">
            <a:extLst>
              <a:ext uri="{FF2B5EF4-FFF2-40B4-BE49-F238E27FC236}">
                <a16:creationId xmlns:a16="http://schemas.microsoft.com/office/drawing/2014/main" xmlns="" id="{47DAED2F-E980-4B70-9313-7D4C69500CD6}"/>
              </a:ext>
            </a:extLst>
          </p:cNvPr>
          <p:cNvSpPr/>
          <p:nvPr/>
        </p:nvSpPr>
        <p:spPr>
          <a:xfrm>
            <a:off x="8086697" y="1124890"/>
            <a:ext cx="2834430" cy="249684"/>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1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ORGANISMOS DE CONTROL FISCAL EN COLOMBIA</a:t>
            </a:r>
          </a:p>
        </p:txBody>
      </p:sp>
      <p:sp>
        <p:nvSpPr>
          <p:cNvPr id="8" name="Rectángulo 7">
            <a:extLst>
              <a:ext uri="{FF2B5EF4-FFF2-40B4-BE49-F238E27FC236}">
                <a16:creationId xmlns:a16="http://schemas.microsoft.com/office/drawing/2014/main" xmlns="" id="{2A7638F0-D5B4-4336-ADED-BE53BCFCADF5}"/>
              </a:ext>
            </a:extLst>
          </p:cNvPr>
          <p:cNvSpPr/>
          <p:nvPr/>
        </p:nvSpPr>
        <p:spPr>
          <a:xfrm>
            <a:off x="7842523" y="1841548"/>
            <a:ext cx="1138106" cy="613373"/>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CGR – independencia administrativa, presupuestal y contractual</a:t>
            </a:r>
          </a:p>
        </p:txBody>
      </p:sp>
      <p:sp>
        <p:nvSpPr>
          <p:cNvPr id="9" name="Rectángulo 8">
            <a:extLst>
              <a:ext uri="{FF2B5EF4-FFF2-40B4-BE49-F238E27FC236}">
                <a16:creationId xmlns:a16="http://schemas.microsoft.com/office/drawing/2014/main" xmlns="" id="{E7A45B04-E31C-4B5C-81FD-9DB7C1336362}"/>
              </a:ext>
            </a:extLst>
          </p:cNvPr>
          <p:cNvSpPr/>
          <p:nvPr/>
        </p:nvSpPr>
        <p:spPr>
          <a:xfrm>
            <a:off x="9189896" y="1844999"/>
            <a:ext cx="1465277" cy="4616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Contralorías departamentales municipales y distritales gestión fiscal en su jurisdicción </a:t>
            </a:r>
            <a:endParaRPr lang="es-CO" sz="800" dirty="0">
              <a:solidFill>
                <a:srgbClr val="FF0000"/>
              </a:solidFill>
            </a:endParaRPr>
          </a:p>
        </p:txBody>
      </p:sp>
      <p:sp>
        <p:nvSpPr>
          <p:cNvPr id="10" name="Rectángulo 9">
            <a:extLst>
              <a:ext uri="{FF2B5EF4-FFF2-40B4-BE49-F238E27FC236}">
                <a16:creationId xmlns:a16="http://schemas.microsoft.com/office/drawing/2014/main" xmlns="" id="{9FBD8C70-41C6-49EF-96A8-FFC7019F8E07}"/>
              </a:ext>
            </a:extLst>
          </p:cNvPr>
          <p:cNvSpPr/>
          <p:nvPr/>
        </p:nvSpPr>
        <p:spPr>
          <a:xfrm>
            <a:off x="10870867" y="1894920"/>
            <a:ext cx="901683" cy="215444"/>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Auditoría -AGR</a:t>
            </a:r>
            <a:endParaRPr lang="es-CO" sz="800" dirty="0">
              <a:solidFill>
                <a:srgbClr val="FF0000"/>
              </a:solidFill>
            </a:endParaRPr>
          </a:p>
        </p:txBody>
      </p:sp>
      <p:sp>
        <p:nvSpPr>
          <p:cNvPr id="11" name="Rectángulo 10">
            <a:extLst>
              <a:ext uri="{FF2B5EF4-FFF2-40B4-BE49-F238E27FC236}">
                <a16:creationId xmlns:a16="http://schemas.microsoft.com/office/drawing/2014/main" xmlns="" id="{97F0E87B-2470-4E13-919A-F6586AA6F742}"/>
              </a:ext>
            </a:extLst>
          </p:cNvPr>
          <p:cNvSpPr/>
          <p:nvPr/>
        </p:nvSpPr>
        <p:spPr>
          <a:xfrm>
            <a:off x="665566" y="1599865"/>
            <a:ext cx="1025084"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Desde la colonia </a:t>
            </a:r>
          </a:p>
        </p:txBody>
      </p:sp>
      <p:sp>
        <p:nvSpPr>
          <p:cNvPr id="12" name="Rectángulo 11">
            <a:extLst>
              <a:ext uri="{FF2B5EF4-FFF2-40B4-BE49-F238E27FC236}">
                <a16:creationId xmlns:a16="http://schemas.microsoft.com/office/drawing/2014/main" xmlns="" id="{3C0D8737-8DB4-48DC-84FE-47A9618E9101}"/>
              </a:ext>
            </a:extLst>
          </p:cNvPr>
          <p:cNvSpPr/>
          <p:nvPr/>
        </p:nvSpPr>
        <p:spPr>
          <a:xfrm>
            <a:off x="675085" y="2002605"/>
            <a:ext cx="1303562"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Constitución de 1810-1886</a:t>
            </a:r>
          </a:p>
        </p:txBody>
      </p:sp>
      <p:sp>
        <p:nvSpPr>
          <p:cNvPr id="13" name="Rectángulo 12">
            <a:extLst>
              <a:ext uri="{FF2B5EF4-FFF2-40B4-BE49-F238E27FC236}">
                <a16:creationId xmlns:a16="http://schemas.microsoft.com/office/drawing/2014/main" xmlns="" id="{FAF8F22C-26FF-45BE-94D8-E19543C18F9F}"/>
              </a:ext>
            </a:extLst>
          </p:cNvPr>
          <p:cNvSpPr/>
          <p:nvPr/>
        </p:nvSpPr>
        <p:spPr>
          <a:xfrm>
            <a:off x="675085" y="2386871"/>
            <a:ext cx="2413233" cy="707886"/>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1819 se intentó organizar el control fiscal con lo cual se promovió una ley que con penas drásticas para los servidores encargados de la hacienda que menoscabaran los recursos públicos que contemplaban incluso la muerte</a:t>
            </a:r>
            <a:endParaRPr lang="es-CO" sz="800" dirty="0">
              <a:solidFill>
                <a:srgbClr val="FF0000"/>
              </a:solidFill>
            </a:endParaRPr>
          </a:p>
        </p:txBody>
      </p:sp>
      <p:sp>
        <p:nvSpPr>
          <p:cNvPr id="14" name="Rectángulo 13">
            <a:extLst>
              <a:ext uri="{FF2B5EF4-FFF2-40B4-BE49-F238E27FC236}">
                <a16:creationId xmlns:a16="http://schemas.microsoft.com/office/drawing/2014/main" xmlns="" id="{FED837EB-4356-4352-BEC1-8771B10A6D41}"/>
              </a:ext>
            </a:extLst>
          </p:cNvPr>
          <p:cNvSpPr/>
          <p:nvPr/>
        </p:nvSpPr>
        <p:spPr>
          <a:xfrm>
            <a:off x="677702" y="3268228"/>
            <a:ext cx="2702593" cy="4616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Ley 42 del 19 de julio de 1923, "Organización de la contabilidad oficial y creación del Departamento de Contraloría</a:t>
            </a:r>
            <a:endParaRPr lang="es-CO" sz="800" dirty="0">
              <a:solidFill>
                <a:srgbClr val="FF0000"/>
              </a:solidFill>
            </a:endParaRPr>
          </a:p>
        </p:txBody>
      </p:sp>
      <p:sp>
        <p:nvSpPr>
          <p:cNvPr id="15" name="Rectángulo 14">
            <a:extLst>
              <a:ext uri="{FF2B5EF4-FFF2-40B4-BE49-F238E27FC236}">
                <a16:creationId xmlns:a16="http://schemas.microsoft.com/office/drawing/2014/main" xmlns="" id="{2C43426A-81EF-46B7-B494-92B54A2057E4}"/>
              </a:ext>
            </a:extLst>
          </p:cNvPr>
          <p:cNvSpPr/>
          <p:nvPr/>
        </p:nvSpPr>
        <p:spPr>
          <a:xfrm>
            <a:off x="653767" y="3924745"/>
            <a:ext cx="1048685"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Decreto 911 de 1932</a:t>
            </a:r>
          </a:p>
        </p:txBody>
      </p:sp>
      <p:sp>
        <p:nvSpPr>
          <p:cNvPr id="16" name="Rectángulo 15">
            <a:extLst>
              <a:ext uri="{FF2B5EF4-FFF2-40B4-BE49-F238E27FC236}">
                <a16:creationId xmlns:a16="http://schemas.microsoft.com/office/drawing/2014/main" xmlns="" id="{A4818FE3-2675-43CD-9A6F-6E7320B17F1A}"/>
              </a:ext>
            </a:extLst>
          </p:cNvPr>
          <p:cNvSpPr/>
          <p:nvPr/>
        </p:nvSpPr>
        <p:spPr>
          <a:xfrm>
            <a:off x="664322" y="4303745"/>
            <a:ext cx="784189"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Ley20 de 1975</a:t>
            </a:r>
          </a:p>
        </p:txBody>
      </p:sp>
      <p:sp>
        <p:nvSpPr>
          <p:cNvPr id="17" name="Rectángulo 16">
            <a:extLst>
              <a:ext uri="{FF2B5EF4-FFF2-40B4-BE49-F238E27FC236}">
                <a16:creationId xmlns:a16="http://schemas.microsoft.com/office/drawing/2014/main" xmlns="" id="{5909812A-CAFA-4248-B3A7-57C2BD5E3524}"/>
              </a:ext>
            </a:extLst>
          </p:cNvPr>
          <p:cNvSpPr/>
          <p:nvPr/>
        </p:nvSpPr>
        <p:spPr>
          <a:xfrm>
            <a:off x="700948" y="4778009"/>
            <a:ext cx="835485"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Constitución 91</a:t>
            </a:r>
          </a:p>
        </p:txBody>
      </p:sp>
      <p:sp>
        <p:nvSpPr>
          <p:cNvPr id="5" name="Rectángulo 4">
            <a:extLst>
              <a:ext uri="{FF2B5EF4-FFF2-40B4-BE49-F238E27FC236}">
                <a16:creationId xmlns:a16="http://schemas.microsoft.com/office/drawing/2014/main" xmlns="" id="{EAA1DA18-60AC-43EE-AB35-344B9ADE21DD}"/>
              </a:ext>
            </a:extLst>
          </p:cNvPr>
          <p:cNvSpPr/>
          <p:nvPr/>
        </p:nvSpPr>
        <p:spPr>
          <a:xfrm>
            <a:off x="3955484" y="1672952"/>
            <a:ext cx="2972342" cy="4616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Función del Estado que vigila la administración del patrimonio público ejercida por instituciones estatales y/o de individuales que administren el dinero y/o capitales del Estado</a:t>
            </a:r>
            <a:endParaRPr lang="es-CO" sz="800" dirty="0">
              <a:solidFill>
                <a:srgbClr val="FF0000"/>
              </a:solidFill>
            </a:endParaRPr>
          </a:p>
        </p:txBody>
      </p:sp>
      <p:sp>
        <p:nvSpPr>
          <p:cNvPr id="20" name="Rectángulo 19">
            <a:extLst>
              <a:ext uri="{FF2B5EF4-FFF2-40B4-BE49-F238E27FC236}">
                <a16:creationId xmlns:a16="http://schemas.microsoft.com/office/drawing/2014/main" xmlns="" id="{91137D2B-837A-43B7-9D18-F786B126F9B5}"/>
              </a:ext>
            </a:extLst>
          </p:cNvPr>
          <p:cNvSpPr/>
          <p:nvPr/>
        </p:nvSpPr>
        <p:spPr>
          <a:xfrm>
            <a:off x="4871851" y="2331989"/>
            <a:ext cx="750417" cy="215444"/>
          </a:xfrm>
          <a:prstGeom prst="rect">
            <a:avLst/>
          </a:prstGeom>
          <a:solidFill>
            <a:schemeClr val="accent1">
              <a:lumMod val="20000"/>
              <a:lumOff val="80000"/>
            </a:schemeClr>
          </a:solidFill>
          <a:ln w="19050">
            <a:solidFill>
              <a:schemeClr val="bg2">
                <a:lumMod val="75000"/>
              </a:schemeClr>
            </a:solidFill>
          </a:ln>
          <a:scene3d>
            <a:camera prst="orthographicFront"/>
            <a:lightRig rig="threePt" dir="t"/>
          </a:scene3d>
          <a:sp3d>
            <a:bevelT/>
          </a:sp3d>
        </p:spPr>
        <p:txBody>
          <a:bodyPr wrap="square">
            <a:spAutoFit/>
          </a:bodyPr>
          <a:lstStyle/>
          <a:p>
            <a:r>
              <a:rPr lang="es-CO" sz="800" dirty="0">
                <a:solidFill>
                  <a:srgbClr val="FF0000"/>
                </a:solidFill>
              </a:rPr>
              <a:t>Comprende </a:t>
            </a:r>
          </a:p>
        </p:txBody>
      </p:sp>
      <p:sp>
        <p:nvSpPr>
          <p:cNvPr id="21" name="Rectángulo 20">
            <a:extLst>
              <a:ext uri="{FF2B5EF4-FFF2-40B4-BE49-F238E27FC236}">
                <a16:creationId xmlns:a16="http://schemas.microsoft.com/office/drawing/2014/main" xmlns="" id="{C0DD7A9B-308C-48BE-9630-C55B01D12298}"/>
              </a:ext>
            </a:extLst>
          </p:cNvPr>
          <p:cNvSpPr/>
          <p:nvPr/>
        </p:nvSpPr>
        <p:spPr>
          <a:xfrm>
            <a:off x="4291407" y="3155091"/>
            <a:ext cx="2702594" cy="481670"/>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Financiero – Legalidad – Gestión - Resultados, Revisión de cuentas y Evaluación del control interno. Ley 42, 1993, Art. 9).</a:t>
            </a:r>
          </a:p>
        </p:txBody>
      </p:sp>
      <p:sp>
        <p:nvSpPr>
          <p:cNvPr id="22" name="Rectángulo 21">
            <a:extLst>
              <a:ext uri="{FF2B5EF4-FFF2-40B4-BE49-F238E27FC236}">
                <a16:creationId xmlns:a16="http://schemas.microsoft.com/office/drawing/2014/main" xmlns="" id="{42A479BA-B30A-4476-B7E5-0BE2931A1D53}"/>
              </a:ext>
            </a:extLst>
          </p:cNvPr>
          <p:cNvSpPr/>
          <p:nvPr/>
        </p:nvSpPr>
        <p:spPr>
          <a:xfrm>
            <a:off x="4502520" y="4235629"/>
            <a:ext cx="1926671" cy="707886"/>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MX" sz="800" dirty="0">
                <a:solidFill>
                  <a:srgbClr val="FF0000"/>
                </a:solidFill>
              </a:rPr>
              <a:t>Principios </a:t>
            </a:r>
          </a:p>
          <a:p>
            <a:pPr marL="171450" indent="-171450">
              <a:buFont typeface="Wingdings" panose="05000000000000000000" pitchFamily="2" charset="2"/>
              <a:buChar char="Ø"/>
            </a:pPr>
            <a:r>
              <a:rPr lang="es-MX" sz="800" dirty="0">
                <a:solidFill>
                  <a:srgbClr val="FF0000"/>
                </a:solidFill>
              </a:rPr>
              <a:t>Economía, </a:t>
            </a:r>
          </a:p>
          <a:p>
            <a:pPr marL="171450" indent="-171450">
              <a:buFont typeface="Wingdings" panose="05000000000000000000" pitchFamily="2" charset="2"/>
              <a:buChar char="Ø"/>
            </a:pPr>
            <a:r>
              <a:rPr lang="es-MX" sz="800" dirty="0">
                <a:solidFill>
                  <a:srgbClr val="FF0000"/>
                </a:solidFill>
              </a:rPr>
              <a:t>Eficiencia, </a:t>
            </a:r>
          </a:p>
          <a:p>
            <a:pPr marL="171450" indent="-171450">
              <a:buFont typeface="Wingdings" panose="05000000000000000000" pitchFamily="2" charset="2"/>
              <a:buChar char="Ø"/>
            </a:pPr>
            <a:r>
              <a:rPr lang="es-MX" sz="800" dirty="0">
                <a:solidFill>
                  <a:srgbClr val="FF0000"/>
                </a:solidFill>
              </a:rPr>
              <a:t>Valoración de costos ambientales Equidad </a:t>
            </a:r>
            <a:endParaRPr lang="es-CO" sz="800" dirty="0">
              <a:solidFill>
                <a:srgbClr val="FF0000"/>
              </a:solidFill>
            </a:endParaRPr>
          </a:p>
        </p:txBody>
      </p:sp>
      <p:sp>
        <p:nvSpPr>
          <p:cNvPr id="23" name="Rectángulo 22">
            <a:extLst>
              <a:ext uri="{FF2B5EF4-FFF2-40B4-BE49-F238E27FC236}">
                <a16:creationId xmlns:a16="http://schemas.microsoft.com/office/drawing/2014/main" xmlns="" id="{F6046399-5E54-43EC-B0CA-4A74EC278354}"/>
              </a:ext>
            </a:extLst>
          </p:cNvPr>
          <p:cNvSpPr/>
          <p:nvPr/>
        </p:nvSpPr>
        <p:spPr>
          <a:xfrm>
            <a:off x="4993947" y="3816372"/>
            <a:ext cx="588623" cy="215444"/>
          </a:xfrm>
          <a:prstGeom prst="rect">
            <a:avLst/>
          </a:prstGeom>
          <a:solidFill>
            <a:schemeClr val="accent1">
              <a:lumMod val="20000"/>
              <a:lumOff val="80000"/>
            </a:schemeClr>
          </a:solidFill>
          <a:ln w="19050">
            <a:solidFill>
              <a:schemeClr val="accent3">
                <a:lumMod val="75000"/>
              </a:schemeClr>
            </a:solidFill>
          </a:ln>
          <a:scene3d>
            <a:camera prst="orthographicFront"/>
            <a:lightRig rig="threePt" dir="t"/>
          </a:scene3d>
          <a:sp3d>
            <a:bevelT/>
          </a:sp3d>
        </p:spPr>
        <p:txBody>
          <a:bodyPr wrap="none">
            <a:spAutoFit/>
          </a:bodyPr>
          <a:lstStyle/>
          <a:p>
            <a:r>
              <a:rPr lang="es-CO" sz="800" dirty="0">
                <a:solidFill>
                  <a:srgbClr val="FF0000"/>
                </a:solidFill>
              </a:rPr>
              <a:t>Con base </a:t>
            </a:r>
          </a:p>
        </p:txBody>
      </p:sp>
      <p:sp>
        <p:nvSpPr>
          <p:cNvPr id="24" name="Rectángulo 23">
            <a:extLst>
              <a:ext uri="{FF2B5EF4-FFF2-40B4-BE49-F238E27FC236}">
                <a16:creationId xmlns:a16="http://schemas.microsoft.com/office/drawing/2014/main" xmlns="" id="{40B0A0DE-D300-4D0E-BF32-CED39CA9998D}"/>
              </a:ext>
            </a:extLst>
          </p:cNvPr>
          <p:cNvSpPr/>
          <p:nvPr/>
        </p:nvSpPr>
        <p:spPr>
          <a:xfrm>
            <a:off x="5149165" y="5166589"/>
            <a:ext cx="561372" cy="218265"/>
          </a:xfrm>
          <a:prstGeom prst="rect">
            <a:avLst/>
          </a:prstGeom>
          <a:solidFill>
            <a:schemeClr val="accent1">
              <a:lumMod val="20000"/>
              <a:lumOff val="80000"/>
            </a:schemeClr>
          </a:solidFill>
          <a:ln w="19050">
            <a:solidFill>
              <a:schemeClr val="bg2">
                <a:lumMod val="75000"/>
              </a:schemeClr>
            </a:solidFill>
          </a:ln>
          <a:scene3d>
            <a:camera prst="orthographicFront"/>
            <a:lightRig rig="threePt" dir="t"/>
          </a:scene3d>
          <a:sp3d>
            <a:bevelT/>
          </a:sp3d>
        </p:spPr>
        <p:txBody>
          <a:bodyPr wrap="non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Lo ejerce</a:t>
            </a:r>
          </a:p>
        </p:txBody>
      </p:sp>
      <p:sp>
        <p:nvSpPr>
          <p:cNvPr id="25" name="Rectángulo 24">
            <a:extLst>
              <a:ext uri="{FF2B5EF4-FFF2-40B4-BE49-F238E27FC236}">
                <a16:creationId xmlns:a16="http://schemas.microsoft.com/office/drawing/2014/main" xmlns="" id="{138D6BBB-ACA7-4A1B-BE66-EFEF2DCD9B63}"/>
              </a:ext>
            </a:extLst>
          </p:cNvPr>
          <p:cNvSpPr/>
          <p:nvPr/>
        </p:nvSpPr>
        <p:spPr>
          <a:xfrm>
            <a:off x="4574239" y="5637679"/>
            <a:ext cx="2159566" cy="2182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pPr>
              <a:lnSpc>
                <a:spcPct val="107000"/>
              </a:lnSpc>
              <a:spcAft>
                <a:spcPts val="800"/>
              </a:spcAft>
            </a:pPr>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CGR de manera posterior y selectiva. Art 267</a:t>
            </a:r>
          </a:p>
        </p:txBody>
      </p:sp>
      <p:sp>
        <p:nvSpPr>
          <p:cNvPr id="26" name="Rectángulo 25">
            <a:extLst>
              <a:ext uri="{FF2B5EF4-FFF2-40B4-BE49-F238E27FC236}">
                <a16:creationId xmlns:a16="http://schemas.microsoft.com/office/drawing/2014/main" xmlns="" id="{F4A2B3CF-556E-46A3-8DBF-18BBEE0FA344}"/>
              </a:ext>
            </a:extLst>
          </p:cNvPr>
          <p:cNvSpPr/>
          <p:nvPr/>
        </p:nvSpPr>
        <p:spPr>
          <a:xfrm>
            <a:off x="3038999" y="4751593"/>
            <a:ext cx="998290" cy="215444"/>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Mejoras al sistema </a:t>
            </a:r>
            <a:endParaRPr lang="es-CO" sz="800" dirty="0">
              <a:solidFill>
                <a:srgbClr val="FF0000"/>
              </a:solidFill>
            </a:endParaRPr>
          </a:p>
        </p:txBody>
      </p:sp>
      <p:sp>
        <p:nvSpPr>
          <p:cNvPr id="30" name="Rectángulo 29">
            <a:extLst>
              <a:ext uri="{FF2B5EF4-FFF2-40B4-BE49-F238E27FC236}">
                <a16:creationId xmlns:a16="http://schemas.microsoft.com/office/drawing/2014/main" xmlns="" id="{123CC7B8-AC78-40BD-963E-D56CC7444370}"/>
              </a:ext>
            </a:extLst>
          </p:cNvPr>
          <p:cNvSpPr/>
          <p:nvPr/>
        </p:nvSpPr>
        <p:spPr>
          <a:xfrm>
            <a:off x="700948" y="5263618"/>
            <a:ext cx="1823472" cy="4616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MX" sz="800" dirty="0">
                <a:solidFill>
                  <a:srgbClr val="FF0000"/>
                </a:solidFill>
              </a:rPr>
              <a:t>Le dio un nuevo enfoque al sistema de control Colombiano para adaptarlo a un Estado Social de Derecho </a:t>
            </a:r>
            <a:endParaRPr lang="es-CO" sz="800" dirty="0">
              <a:solidFill>
                <a:srgbClr val="FF0000"/>
              </a:solidFill>
            </a:endParaRPr>
          </a:p>
        </p:txBody>
      </p:sp>
      <p:sp>
        <p:nvSpPr>
          <p:cNvPr id="31" name="Rectángulo 30">
            <a:extLst>
              <a:ext uri="{FF2B5EF4-FFF2-40B4-BE49-F238E27FC236}">
                <a16:creationId xmlns:a16="http://schemas.microsoft.com/office/drawing/2014/main" xmlns="" id="{5DD303EA-5A68-4299-B127-99656B3112D6}"/>
              </a:ext>
            </a:extLst>
          </p:cNvPr>
          <p:cNvSpPr/>
          <p:nvPr/>
        </p:nvSpPr>
        <p:spPr>
          <a:xfrm>
            <a:off x="802523" y="6029327"/>
            <a:ext cx="1048685" cy="215444"/>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none">
            <a:spAutoFit/>
          </a:bodyPr>
          <a:lstStyle/>
          <a:p>
            <a:r>
              <a:rPr lang="es-CO" sz="800" dirty="0">
                <a:solidFill>
                  <a:srgbClr val="FF0000"/>
                </a:solidFill>
              </a:rPr>
              <a:t>Atacar la corrupción </a:t>
            </a:r>
          </a:p>
        </p:txBody>
      </p:sp>
      <p:sp>
        <p:nvSpPr>
          <p:cNvPr id="32" name="Rectángulo 31">
            <a:extLst>
              <a:ext uri="{FF2B5EF4-FFF2-40B4-BE49-F238E27FC236}">
                <a16:creationId xmlns:a16="http://schemas.microsoft.com/office/drawing/2014/main" xmlns="" id="{3DFD801D-9596-4D67-872B-AB76A3016C3E}"/>
              </a:ext>
            </a:extLst>
          </p:cNvPr>
          <p:cNvSpPr/>
          <p:nvPr/>
        </p:nvSpPr>
        <p:spPr>
          <a:xfrm>
            <a:off x="8842324" y="2800758"/>
            <a:ext cx="1786343" cy="338554"/>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MX" sz="800" dirty="0">
                <a:solidFill>
                  <a:srgbClr val="FF0000"/>
                </a:solidFill>
              </a:rPr>
              <a:t>Luego de ya casi 30 años se pueden identificar necesidades de cambio </a:t>
            </a:r>
            <a:endParaRPr lang="es-CO" sz="800" dirty="0">
              <a:solidFill>
                <a:srgbClr val="FF0000"/>
              </a:solidFill>
            </a:endParaRPr>
          </a:p>
        </p:txBody>
      </p:sp>
      <p:sp>
        <p:nvSpPr>
          <p:cNvPr id="33" name="Rectángulo 32">
            <a:extLst>
              <a:ext uri="{FF2B5EF4-FFF2-40B4-BE49-F238E27FC236}">
                <a16:creationId xmlns:a16="http://schemas.microsoft.com/office/drawing/2014/main" xmlns="" id="{9CDB9720-B8BB-4192-B352-0116A528E97E}"/>
              </a:ext>
            </a:extLst>
          </p:cNvPr>
          <p:cNvSpPr/>
          <p:nvPr/>
        </p:nvSpPr>
        <p:spPr>
          <a:xfrm>
            <a:off x="4551869" y="6137049"/>
            <a:ext cx="2122252" cy="338554"/>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MX" sz="800" dirty="0">
                <a:solidFill>
                  <a:srgbClr val="FF0000"/>
                </a:solidFill>
              </a:rPr>
              <a:t>Mejoramiento en el ejercicio de los órganos de control fiscal</a:t>
            </a:r>
            <a:endParaRPr lang="es-CO" sz="800" dirty="0">
              <a:solidFill>
                <a:srgbClr val="FF0000"/>
              </a:solidFill>
            </a:endParaRPr>
          </a:p>
        </p:txBody>
      </p:sp>
      <p:sp>
        <p:nvSpPr>
          <p:cNvPr id="34" name="Rectángulo 33">
            <a:extLst>
              <a:ext uri="{FF2B5EF4-FFF2-40B4-BE49-F238E27FC236}">
                <a16:creationId xmlns:a16="http://schemas.microsoft.com/office/drawing/2014/main" xmlns="" id="{E9C67304-0D58-491B-B7EA-549A7DCFB976}"/>
              </a:ext>
            </a:extLst>
          </p:cNvPr>
          <p:cNvSpPr/>
          <p:nvPr/>
        </p:nvSpPr>
        <p:spPr>
          <a:xfrm>
            <a:off x="8155260" y="4179337"/>
            <a:ext cx="2614858" cy="4616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MX" sz="800" dirty="0">
                <a:solidFill>
                  <a:srgbClr val="FF0000"/>
                </a:solidFill>
              </a:rPr>
              <a:t>CGR no puede realizar un control previo, ni uno de advertencia, preventivo o concomitante, porque el Art. 267 de la Carta Política no permite aquello </a:t>
            </a:r>
            <a:endParaRPr lang="es-CO" sz="800" dirty="0">
              <a:solidFill>
                <a:srgbClr val="FF0000"/>
              </a:solidFill>
            </a:endParaRPr>
          </a:p>
        </p:txBody>
      </p:sp>
      <p:sp>
        <p:nvSpPr>
          <p:cNvPr id="35" name="Rectángulo 34">
            <a:extLst>
              <a:ext uri="{FF2B5EF4-FFF2-40B4-BE49-F238E27FC236}">
                <a16:creationId xmlns:a16="http://schemas.microsoft.com/office/drawing/2014/main" xmlns="" id="{B3281F92-AC40-4714-823F-46AA55D5CC24}"/>
              </a:ext>
            </a:extLst>
          </p:cNvPr>
          <p:cNvSpPr/>
          <p:nvPr/>
        </p:nvSpPr>
        <p:spPr>
          <a:xfrm>
            <a:off x="8401563" y="3473199"/>
            <a:ext cx="2122252" cy="46166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MX" sz="800" dirty="0">
                <a:solidFill>
                  <a:srgbClr val="FF0000"/>
                </a:solidFill>
              </a:rPr>
              <a:t>La Contraloría presentó ante el Congreso un Proyecto de Acto Legislativo No. 355 del 27 de marzo de 2019 </a:t>
            </a:r>
            <a:endParaRPr lang="es-CO" sz="800" dirty="0">
              <a:solidFill>
                <a:srgbClr val="FF0000"/>
              </a:solidFill>
            </a:endParaRPr>
          </a:p>
        </p:txBody>
      </p:sp>
      <p:sp>
        <p:nvSpPr>
          <p:cNvPr id="37" name="Rectángulo 36">
            <a:extLst>
              <a:ext uri="{FF2B5EF4-FFF2-40B4-BE49-F238E27FC236}">
                <a16:creationId xmlns:a16="http://schemas.microsoft.com/office/drawing/2014/main" xmlns="" id="{3472C4F2-02A0-4DE6-8911-017A2733A777}"/>
              </a:ext>
            </a:extLst>
          </p:cNvPr>
          <p:cNvSpPr/>
          <p:nvPr/>
        </p:nvSpPr>
        <p:spPr>
          <a:xfrm>
            <a:off x="8685269" y="4930375"/>
            <a:ext cx="1838545" cy="707886"/>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Establecer mecanismos para otorgar celeridad a los procesos de responsabilidad para evitar congestión y demoras en los fallos administrativos y/o judiciales </a:t>
            </a:r>
            <a:endParaRPr lang="es-CO" sz="800" dirty="0">
              <a:solidFill>
                <a:srgbClr val="FF0000"/>
              </a:solidFill>
            </a:endParaRPr>
          </a:p>
        </p:txBody>
      </p:sp>
      <p:sp>
        <p:nvSpPr>
          <p:cNvPr id="38" name="Rectángulo 37">
            <a:extLst>
              <a:ext uri="{FF2B5EF4-FFF2-40B4-BE49-F238E27FC236}">
                <a16:creationId xmlns:a16="http://schemas.microsoft.com/office/drawing/2014/main" xmlns="" id="{FB2A6FB7-8230-4741-BFAC-D67671FCE15E}"/>
              </a:ext>
            </a:extLst>
          </p:cNvPr>
          <p:cNvSpPr/>
          <p:nvPr/>
        </p:nvSpPr>
        <p:spPr>
          <a:xfrm>
            <a:off x="8775581" y="5912518"/>
            <a:ext cx="1465277" cy="584775"/>
          </a:xfrm>
          <a:prstGeom prst="rect">
            <a:avLst/>
          </a:prstGeom>
          <a:solidFill>
            <a:schemeClr val="accent1">
              <a:lumMod val="20000"/>
              <a:lumOff val="80000"/>
            </a:schemeClr>
          </a:solidFill>
          <a:ln w="19050">
            <a:solidFill>
              <a:srgbClr val="0070C0"/>
            </a:solidFill>
          </a:ln>
          <a:scene3d>
            <a:camera prst="orthographicFront"/>
            <a:lightRig rig="threePt" dir="t"/>
          </a:scene3d>
          <a:sp3d>
            <a:bevelT/>
          </a:sp3d>
        </p:spPr>
        <p:txBody>
          <a:bodyPr wrap="square">
            <a:spAutoFit/>
          </a:bodyPr>
          <a:lstStyle/>
          <a:p>
            <a:r>
              <a:rPr lang="es-CO" sz="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Poder desarrollar una administración más completa tanto externa como interna de las entidades del Estado</a:t>
            </a:r>
            <a:endParaRPr lang="es-CO" sz="800" dirty="0">
              <a:solidFill>
                <a:srgbClr val="FF0000"/>
              </a:solidFill>
            </a:endParaRPr>
          </a:p>
        </p:txBody>
      </p:sp>
      <p:sp>
        <p:nvSpPr>
          <p:cNvPr id="47" name="Flecha: hacia abajo 46">
            <a:extLst>
              <a:ext uri="{FF2B5EF4-FFF2-40B4-BE49-F238E27FC236}">
                <a16:creationId xmlns:a16="http://schemas.microsoft.com/office/drawing/2014/main" xmlns="" id="{8238DE33-5B20-4888-BB9B-5766B3AA1685}"/>
              </a:ext>
            </a:extLst>
          </p:cNvPr>
          <p:cNvSpPr/>
          <p:nvPr/>
        </p:nvSpPr>
        <p:spPr>
          <a:xfrm>
            <a:off x="1210762" y="5070523"/>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48" name="Flecha: hacia abajo 47">
            <a:extLst>
              <a:ext uri="{FF2B5EF4-FFF2-40B4-BE49-F238E27FC236}">
                <a16:creationId xmlns:a16="http://schemas.microsoft.com/office/drawing/2014/main" xmlns="" id="{E39FE0D9-AB2D-4C4A-B8DD-FFCBFD7498ED}"/>
              </a:ext>
            </a:extLst>
          </p:cNvPr>
          <p:cNvSpPr/>
          <p:nvPr/>
        </p:nvSpPr>
        <p:spPr>
          <a:xfrm>
            <a:off x="1238112" y="5811671"/>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36" name="Flecha: a la derecha 35">
            <a:extLst>
              <a:ext uri="{FF2B5EF4-FFF2-40B4-BE49-F238E27FC236}">
                <a16:creationId xmlns:a16="http://schemas.microsoft.com/office/drawing/2014/main" xmlns="" id="{C04CB2F9-9125-4D7F-B8DE-D6076B3B7A96}"/>
              </a:ext>
            </a:extLst>
          </p:cNvPr>
          <p:cNvSpPr/>
          <p:nvPr/>
        </p:nvSpPr>
        <p:spPr>
          <a:xfrm>
            <a:off x="1642217" y="4833325"/>
            <a:ext cx="1284592" cy="53816"/>
          </a:xfrm>
          <a:prstGeom prst="right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1" name="Flecha: hacia abajo 50">
            <a:extLst>
              <a:ext uri="{FF2B5EF4-FFF2-40B4-BE49-F238E27FC236}">
                <a16:creationId xmlns:a16="http://schemas.microsoft.com/office/drawing/2014/main" xmlns="" id="{F12DE50A-8940-4E17-9544-113AE5123FFF}"/>
              </a:ext>
            </a:extLst>
          </p:cNvPr>
          <p:cNvSpPr/>
          <p:nvPr/>
        </p:nvSpPr>
        <p:spPr>
          <a:xfrm>
            <a:off x="5162310" y="2184738"/>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2" name="Flecha: hacia abajo 51">
            <a:extLst>
              <a:ext uri="{FF2B5EF4-FFF2-40B4-BE49-F238E27FC236}">
                <a16:creationId xmlns:a16="http://schemas.microsoft.com/office/drawing/2014/main" xmlns="" id="{26323778-604E-4637-9A7D-8E525C0FDE13}"/>
              </a:ext>
            </a:extLst>
          </p:cNvPr>
          <p:cNvSpPr/>
          <p:nvPr/>
        </p:nvSpPr>
        <p:spPr>
          <a:xfrm>
            <a:off x="5201341" y="2608596"/>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3" name="Flecha: hacia abajo 52">
            <a:extLst>
              <a:ext uri="{FF2B5EF4-FFF2-40B4-BE49-F238E27FC236}">
                <a16:creationId xmlns:a16="http://schemas.microsoft.com/office/drawing/2014/main" xmlns="" id="{29F105B4-449C-4179-8532-2FD8646674C6}"/>
              </a:ext>
            </a:extLst>
          </p:cNvPr>
          <p:cNvSpPr/>
          <p:nvPr/>
        </p:nvSpPr>
        <p:spPr>
          <a:xfrm>
            <a:off x="5226691" y="2998717"/>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4" name="Flecha: hacia abajo 53">
            <a:extLst>
              <a:ext uri="{FF2B5EF4-FFF2-40B4-BE49-F238E27FC236}">
                <a16:creationId xmlns:a16="http://schemas.microsoft.com/office/drawing/2014/main" xmlns="" id="{09F13764-BD56-47EA-9562-0B67CA13AF00}"/>
              </a:ext>
            </a:extLst>
          </p:cNvPr>
          <p:cNvSpPr/>
          <p:nvPr/>
        </p:nvSpPr>
        <p:spPr>
          <a:xfrm>
            <a:off x="5274584" y="3669767"/>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5" name="Flecha: hacia abajo 54">
            <a:extLst>
              <a:ext uri="{FF2B5EF4-FFF2-40B4-BE49-F238E27FC236}">
                <a16:creationId xmlns:a16="http://schemas.microsoft.com/office/drawing/2014/main" xmlns="" id="{3DBCD043-634D-4EB8-875F-2F4DEBF19F40}"/>
              </a:ext>
            </a:extLst>
          </p:cNvPr>
          <p:cNvSpPr/>
          <p:nvPr/>
        </p:nvSpPr>
        <p:spPr>
          <a:xfrm>
            <a:off x="5297443" y="4089024"/>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6" name="Flecha: hacia abajo 55">
            <a:extLst>
              <a:ext uri="{FF2B5EF4-FFF2-40B4-BE49-F238E27FC236}">
                <a16:creationId xmlns:a16="http://schemas.microsoft.com/office/drawing/2014/main" xmlns="" id="{4F5A4738-B4D5-42C6-BBC9-38F6508C1A92}"/>
              </a:ext>
            </a:extLst>
          </p:cNvPr>
          <p:cNvSpPr/>
          <p:nvPr/>
        </p:nvSpPr>
        <p:spPr>
          <a:xfrm>
            <a:off x="5384132" y="5013552"/>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7" name="Flecha: hacia abajo 56">
            <a:extLst>
              <a:ext uri="{FF2B5EF4-FFF2-40B4-BE49-F238E27FC236}">
                <a16:creationId xmlns:a16="http://schemas.microsoft.com/office/drawing/2014/main" xmlns="" id="{DA8342B5-977D-4ED3-83B6-A1E02DFE8EF2}"/>
              </a:ext>
            </a:extLst>
          </p:cNvPr>
          <p:cNvSpPr/>
          <p:nvPr/>
        </p:nvSpPr>
        <p:spPr>
          <a:xfrm>
            <a:off x="5429851" y="5452126"/>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sp>
        <p:nvSpPr>
          <p:cNvPr id="58" name="Flecha: hacia abajo 57">
            <a:extLst>
              <a:ext uri="{FF2B5EF4-FFF2-40B4-BE49-F238E27FC236}">
                <a16:creationId xmlns:a16="http://schemas.microsoft.com/office/drawing/2014/main" xmlns="" id="{C30E84AB-7987-45AC-9593-95AA17935913}"/>
              </a:ext>
            </a:extLst>
          </p:cNvPr>
          <p:cNvSpPr/>
          <p:nvPr/>
        </p:nvSpPr>
        <p:spPr>
          <a:xfrm>
            <a:off x="5452711" y="5916740"/>
            <a:ext cx="45719" cy="106367"/>
          </a:xfrm>
          <a:prstGeom prst="downArrow">
            <a:avLst/>
          </a:prstGeom>
          <a:solidFill>
            <a:schemeClr val="accent1">
              <a:lumMod val="20000"/>
              <a:lumOff val="80000"/>
            </a:schemeClr>
          </a:solidFill>
          <a:ln w="19050">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0000"/>
              </a:solidFill>
            </a:endParaRPr>
          </a:p>
        </p:txBody>
      </p:sp>
      <p:cxnSp>
        <p:nvCxnSpPr>
          <p:cNvPr id="19" name="Conector recto de flecha 18">
            <a:extLst>
              <a:ext uri="{FF2B5EF4-FFF2-40B4-BE49-F238E27FC236}">
                <a16:creationId xmlns:a16="http://schemas.microsoft.com/office/drawing/2014/main" xmlns="" id="{E4AD53DF-E226-43E2-B186-A714E63522B2}"/>
              </a:ext>
            </a:extLst>
          </p:cNvPr>
          <p:cNvCxnSpPr>
            <a:stCxn id="4" idx="1"/>
          </p:cNvCxnSpPr>
          <p:nvPr/>
        </p:nvCxnSpPr>
        <p:spPr>
          <a:xfrm flipH="1">
            <a:off x="1786856" y="1168760"/>
            <a:ext cx="2838252" cy="562423"/>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xmlns="" id="{AF2E8A28-5FFF-4ED3-9C08-FC3B42F6CEAA}"/>
              </a:ext>
            </a:extLst>
          </p:cNvPr>
          <p:cNvCxnSpPr>
            <a:stCxn id="4" idx="1"/>
          </p:cNvCxnSpPr>
          <p:nvPr/>
        </p:nvCxnSpPr>
        <p:spPr>
          <a:xfrm flipH="1" flipV="1">
            <a:off x="2854976" y="1157536"/>
            <a:ext cx="1770132" cy="11224"/>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0" name="Conector recto de flecha 39">
            <a:extLst>
              <a:ext uri="{FF2B5EF4-FFF2-40B4-BE49-F238E27FC236}">
                <a16:creationId xmlns:a16="http://schemas.microsoft.com/office/drawing/2014/main" xmlns="" id="{825D7264-55A5-420A-B985-45F3EFCEBD89}"/>
              </a:ext>
            </a:extLst>
          </p:cNvPr>
          <p:cNvCxnSpPr>
            <a:cxnSpLocks/>
          </p:cNvCxnSpPr>
          <p:nvPr/>
        </p:nvCxnSpPr>
        <p:spPr>
          <a:xfrm>
            <a:off x="5899528" y="1052994"/>
            <a:ext cx="2117338" cy="160901"/>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59" name="Conector recto de flecha 58">
            <a:extLst>
              <a:ext uri="{FF2B5EF4-FFF2-40B4-BE49-F238E27FC236}">
                <a16:creationId xmlns:a16="http://schemas.microsoft.com/office/drawing/2014/main" xmlns="" id="{FCF32C4C-9909-4A6E-92E9-91718A00123F}"/>
              </a:ext>
            </a:extLst>
          </p:cNvPr>
          <p:cNvCxnSpPr>
            <a:cxnSpLocks/>
          </p:cNvCxnSpPr>
          <p:nvPr/>
        </p:nvCxnSpPr>
        <p:spPr>
          <a:xfrm flipH="1">
            <a:off x="8411576" y="1386860"/>
            <a:ext cx="794586" cy="422700"/>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61" name="Conector recto de flecha 60">
            <a:extLst>
              <a:ext uri="{FF2B5EF4-FFF2-40B4-BE49-F238E27FC236}">
                <a16:creationId xmlns:a16="http://schemas.microsoft.com/office/drawing/2014/main" xmlns="" id="{A56FE6D5-0B3C-4475-A45D-0278F8459718}"/>
              </a:ext>
            </a:extLst>
          </p:cNvPr>
          <p:cNvCxnSpPr>
            <a:cxnSpLocks/>
          </p:cNvCxnSpPr>
          <p:nvPr/>
        </p:nvCxnSpPr>
        <p:spPr>
          <a:xfrm>
            <a:off x="9177425" y="1387375"/>
            <a:ext cx="596090" cy="420500"/>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63" name="Conector recto de flecha 62">
            <a:extLst>
              <a:ext uri="{FF2B5EF4-FFF2-40B4-BE49-F238E27FC236}">
                <a16:creationId xmlns:a16="http://schemas.microsoft.com/office/drawing/2014/main" xmlns="" id="{B445940B-39ED-4C3E-9202-7F684F23E0C8}"/>
              </a:ext>
            </a:extLst>
          </p:cNvPr>
          <p:cNvCxnSpPr>
            <a:cxnSpLocks/>
          </p:cNvCxnSpPr>
          <p:nvPr/>
        </p:nvCxnSpPr>
        <p:spPr>
          <a:xfrm>
            <a:off x="9206161" y="1389479"/>
            <a:ext cx="1906480" cy="365821"/>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78" name="Conector recto de flecha 77">
            <a:extLst>
              <a:ext uri="{FF2B5EF4-FFF2-40B4-BE49-F238E27FC236}">
                <a16:creationId xmlns:a16="http://schemas.microsoft.com/office/drawing/2014/main" xmlns="" id="{AF8D901E-FB8D-4F25-8566-BA0C26825F38}"/>
              </a:ext>
            </a:extLst>
          </p:cNvPr>
          <p:cNvCxnSpPr>
            <a:cxnSpLocks/>
            <a:stCxn id="4" idx="2"/>
          </p:cNvCxnSpPr>
          <p:nvPr/>
        </p:nvCxnSpPr>
        <p:spPr>
          <a:xfrm flipH="1">
            <a:off x="5263456" y="1307259"/>
            <a:ext cx="10516" cy="361729"/>
          </a:xfrm>
          <a:prstGeom prst="straightConnector1">
            <a:avLst/>
          </a:prstGeom>
          <a:ln w="19050">
            <a:solidFill>
              <a:srgbClr val="0070C0"/>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81" name="Conector: angular 80">
            <a:extLst>
              <a:ext uri="{FF2B5EF4-FFF2-40B4-BE49-F238E27FC236}">
                <a16:creationId xmlns:a16="http://schemas.microsoft.com/office/drawing/2014/main" xmlns="" id="{435E9182-61CA-4415-A7E7-29599DDA6F2F}"/>
              </a:ext>
            </a:extLst>
          </p:cNvPr>
          <p:cNvCxnSpPr>
            <a:cxnSpLocks/>
          </p:cNvCxnSpPr>
          <p:nvPr/>
        </p:nvCxnSpPr>
        <p:spPr>
          <a:xfrm>
            <a:off x="5921352" y="1292319"/>
            <a:ext cx="2920972" cy="1690029"/>
          </a:xfrm>
          <a:prstGeom prst="bentConnector3">
            <a:avLst>
              <a:gd name="adj1" fmla="val 59478"/>
            </a:avLst>
          </a:prstGeom>
          <a:ln w="19050">
            <a:solidFill>
              <a:srgbClr val="0070C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91" name="Conector: curvado 90">
            <a:extLst>
              <a:ext uri="{FF2B5EF4-FFF2-40B4-BE49-F238E27FC236}">
                <a16:creationId xmlns:a16="http://schemas.microsoft.com/office/drawing/2014/main" xmlns="" id="{50E1F896-0331-4B99-865C-0F39A8DAF927}"/>
              </a:ext>
            </a:extLst>
          </p:cNvPr>
          <p:cNvCxnSpPr>
            <a:cxnSpLocks/>
            <a:stCxn id="32" idx="2"/>
            <a:endCxn id="35" idx="0"/>
          </p:cNvCxnSpPr>
          <p:nvPr/>
        </p:nvCxnSpPr>
        <p:spPr>
          <a:xfrm rot="5400000">
            <a:off x="9432149" y="3169853"/>
            <a:ext cx="333888" cy="272807"/>
          </a:xfrm>
          <a:prstGeom prst="curvedConnector3">
            <a:avLst/>
          </a:prstGeom>
          <a:ln w="19050">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95" name="Conector recto de flecha 94">
            <a:extLst>
              <a:ext uri="{FF2B5EF4-FFF2-40B4-BE49-F238E27FC236}">
                <a16:creationId xmlns:a16="http://schemas.microsoft.com/office/drawing/2014/main" xmlns="" id="{EBABCF2B-EC64-4BB3-8A49-B0EF5E5B18AA}"/>
              </a:ext>
            </a:extLst>
          </p:cNvPr>
          <p:cNvCxnSpPr>
            <a:stCxn id="35" idx="2"/>
            <a:endCxn id="34" idx="0"/>
          </p:cNvCxnSpPr>
          <p:nvPr/>
        </p:nvCxnSpPr>
        <p:spPr>
          <a:xfrm>
            <a:off x="9462689" y="3934864"/>
            <a:ext cx="0" cy="244473"/>
          </a:xfrm>
          <a:prstGeom prst="straightConnector1">
            <a:avLst/>
          </a:prstGeom>
          <a:ln w="19050">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99" name="Conector recto de flecha 98">
            <a:extLst>
              <a:ext uri="{FF2B5EF4-FFF2-40B4-BE49-F238E27FC236}">
                <a16:creationId xmlns:a16="http://schemas.microsoft.com/office/drawing/2014/main" xmlns="" id="{BD9EBE76-1F26-4491-8686-15226F38F7FA}"/>
              </a:ext>
            </a:extLst>
          </p:cNvPr>
          <p:cNvCxnSpPr>
            <a:cxnSpLocks/>
            <a:stCxn id="34" idx="2"/>
            <a:endCxn id="37" idx="0"/>
          </p:cNvCxnSpPr>
          <p:nvPr/>
        </p:nvCxnSpPr>
        <p:spPr>
          <a:xfrm>
            <a:off x="9462689" y="4641002"/>
            <a:ext cx="141853" cy="289373"/>
          </a:xfrm>
          <a:prstGeom prst="straightConnector1">
            <a:avLst/>
          </a:prstGeom>
          <a:ln w="19050">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05" name="Conector recto de flecha 104">
            <a:extLst>
              <a:ext uri="{FF2B5EF4-FFF2-40B4-BE49-F238E27FC236}">
                <a16:creationId xmlns:a16="http://schemas.microsoft.com/office/drawing/2014/main" xmlns="" id="{B85DED50-F20E-4854-A8B5-E12D4CF8E2C6}"/>
              </a:ext>
            </a:extLst>
          </p:cNvPr>
          <p:cNvCxnSpPr>
            <a:stCxn id="37" idx="2"/>
            <a:endCxn id="38" idx="0"/>
          </p:cNvCxnSpPr>
          <p:nvPr/>
        </p:nvCxnSpPr>
        <p:spPr>
          <a:xfrm flipH="1">
            <a:off x="9508220" y="5638261"/>
            <a:ext cx="96322" cy="274257"/>
          </a:xfrm>
          <a:prstGeom prst="straightConnector1">
            <a:avLst/>
          </a:prstGeom>
          <a:ln w="19050">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07" name="Conector recto de flecha 106">
            <a:extLst>
              <a:ext uri="{FF2B5EF4-FFF2-40B4-BE49-F238E27FC236}">
                <a16:creationId xmlns:a16="http://schemas.microsoft.com/office/drawing/2014/main" xmlns="" id="{9D77854F-DA18-4B8C-9D99-C4C1CB2D32FC}"/>
              </a:ext>
            </a:extLst>
          </p:cNvPr>
          <p:cNvCxnSpPr>
            <a:cxnSpLocks/>
            <a:stCxn id="33" idx="3"/>
          </p:cNvCxnSpPr>
          <p:nvPr/>
        </p:nvCxnSpPr>
        <p:spPr>
          <a:xfrm>
            <a:off x="6674121" y="6306326"/>
            <a:ext cx="2055756" cy="1"/>
          </a:xfrm>
          <a:prstGeom prst="straightConnector1">
            <a:avLst/>
          </a:prstGeom>
          <a:ln w="19050">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10" name="Conector recto de flecha 109">
            <a:extLst>
              <a:ext uri="{FF2B5EF4-FFF2-40B4-BE49-F238E27FC236}">
                <a16:creationId xmlns:a16="http://schemas.microsoft.com/office/drawing/2014/main" xmlns="" id="{CB115796-34EC-4FE1-A53A-A3361D72A0CB}"/>
              </a:ext>
            </a:extLst>
          </p:cNvPr>
          <p:cNvCxnSpPr>
            <a:cxnSpLocks/>
          </p:cNvCxnSpPr>
          <p:nvPr/>
        </p:nvCxnSpPr>
        <p:spPr>
          <a:xfrm flipH="1">
            <a:off x="6708724" y="1374574"/>
            <a:ext cx="1377973" cy="1677600"/>
          </a:xfrm>
          <a:prstGeom prst="straightConnector1">
            <a:avLst/>
          </a:prstGeom>
          <a:ln w="19050">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15" name="Conector recto de flecha 114">
            <a:extLst>
              <a:ext uri="{FF2B5EF4-FFF2-40B4-BE49-F238E27FC236}">
                <a16:creationId xmlns:a16="http://schemas.microsoft.com/office/drawing/2014/main" xmlns="" id="{2B42E6AE-4019-4B1F-B5E8-9286FE131071}"/>
              </a:ext>
            </a:extLst>
          </p:cNvPr>
          <p:cNvCxnSpPr>
            <a:cxnSpLocks/>
            <a:stCxn id="30" idx="3"/>
          </p:cNvCxnSpPr>
          <p:nvPr/>
        </p:nvCxnSpPr>
        <p:spPr>
          <a:xfrm>
            <a:off x="2524420" y="5494451"/>
            <a:ext cx="1960278" cy="811875"/>
          </a:xfrm>
          <a:prstGeom prst="straightConnector1">
            <a:avLst/>
          </a:prstGeom>
          <a:ln>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22" name="Conector recto 121">
            <a:extLst>
              <a:ext uri="{FF2B5EF4-FFF2-40B4-BE49-F238E27FC236}">
                <a16:creationId xmlns:a16="http://schemas.microsoft.com/office/drawing/2014/main" xmlns="" id="{EAB8451D-1C1C-48C3-B5BD-17018BE2668A}"/>
              </a:ext>
            </a:extLst>
          </p:cNvPr>
          <p:cNvCxnSpPr>
            <a:cxnSpLocks/>
          </p:cNvCxnSpPr>
          <p:nvPr/>
        </p:nvCxnSpPr>
        <p:spPr>
          <a:xfrm>
            <a:off x="261928" y="1323328"/>
            <a:ext cx="0" cy="3563813"/>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27" name="Conector recto 126">
            <a:extLst>
              <a:ext uri="{FF2B5EF4-FFF2-40B4-BE49-F238E27FC236}">
                <a16:creationId xmlns:a16="http://schemas.microsoft.com/office/drawing/2014/main" xmlns="" id="{10BF9E25-C267-4FEA-BA79-F45C0F307CA2}"/>
              </a:ext>
            </a:extLst>
          </p:cNvPr>
          <p:cNvCxnSpPr>
            <a:endCxn id="17" idx="1"/>
          </p:cNvCxnSpPr>
          <p:nvPr/>
        </p:nvCxnSpPr>
        <p:spPr>
          <a:xfrm>
            <a:off x="252229" y="4887141"/>
            <a:ext cx="448719" cy="1"/>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30" name="Conector recto 129">
            <a:extLst>
              <a:ext uri="{FF2B5EF4-FFF2-40B4-BE49-F238E27FC236}">
                <a16:creationId xmlns:a16="http://schemas.microsoft.com/office/drawing/2014/main" xmlns="" id="{01079560-1D0C-44AA-81A1-F4BE1455A283}"/>
              </a:ext>
            </a:extLst>
          </p:cNvPr>
          <p:cNvCxnSpPr>
            <a:endCxn id="11" idx="1"/>
          </p:cNvCxnSpPr>
          <p:nvPr/>
        </p:nvCxnSpPr>
        <p:spPr>
          <a:xfrm>
            <a:off x="252229" y="1708997"/>
            <a:ext cx="413337" cy="1"/>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32" name="Conector recto 131">
            <a:extLst>
              <a:ext uri="{FF2B5EF4-FFF2-40B4-BE49-F238E27FC236}">
                <a16:creationId xmlns:a16="http://schemas.microsoft.com/office/drawing/2014/main" xmlns="" id="{79E43710-9AE0-4183-8EA9-6F52669DC8D8}"/>
              </a:ext>
            </a:extLst>
          </p:cNvPr>
          <p:cNvCxnSpPr>
            <a:cxnSpLocks/>
            <a:endCxn id="12" idx="1"/>
          </p:cNvCxnSpPr>
          <p:nvPr/>
        </p:nvCxnSpPr>
        <p:spPr>
          <a:xfrm>
            <a:off x="265161" y="2106038"/>
            <a:ext cx="409924" cy="5700"/>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35" name="Conector recto 134">
            <a:extLst>
              <a:ext uri="{FF2B5EF4-FFF2-40B4-BE49-F238E27FC236}">
                <a16:creationId xmlns:a16="http://schemas.microsoft.com/office/drawing/2014/main" xmlns="" id="{0B35E1B1-DB23-4C67-91A7-7FE0FEE112AF}"/>
              </a:ext>
            </a:extLst>
          </p:cNvPr>
          <p:cNvCxnSpPr>
            <a:cxnSpLocks/>
            <a:endCxn id="13" idx="1"/>
          </p:cNvCxnSpPr>
          <p:nvPr/>
        </p:nvCxnSpPr>
        <p:spPr>
          <a:xfrm>
            <a:off x="261928" y="2740814"/>
            <a:ext cx="413157" cy="0"/>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39" name="Conector recto 138">
            <a:extLst>
              <a:ext uri="{FF2B5EF4-FFF2-40B4-BE49-F238E27FC236}">
                <a16:creationId xmlns:a16="http://schemas.microsoft.com/office/drawing/2014/main" xmlns="" id="{D72895AF-3D69-4787-8EE3-D0091B2B917B}"/>
              </a:ext>
            </a:extLst>
          </p:cNvPr>
          <p:cNvCxnSpPr>
            <a:endCxn id="14" idx="1"/>
          </p:cNvCxnSpPr>
          <p:nvPr/>
        </p:nvCxnSpPr>
        <p:spPr>
          <a:xfrm>
            <a:off x="261928" y="3499060"/>
            <a:ext cx="415774" cy="1"/>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41" name="Conector recto 140">
            <a:extLst>
              <a:ext uri="{FF2B5EF4-FFF2-40B4-BE49-F238E27FC236}">
                <a16:creationId xmlns:a16="http://schemas.microsoft.com/office/drawing/2014/main" xmlns="" id="{67D22162-AD38-475E-91D9-94ED35C70B1E}"/>
              </a:ext>
            </a:extLst>
          </p:cNvPr>
          <p:cNvCxnSpPr>
            <a:endCxn id="15" idx="1"/>
          </p:cNvCxnSpPr>
          <p:nvPr/>
        </p:nvCxnSpPr>
        <p:spPr>
          <a:xfrm>
            <a:off x="252229" y="4031816"/>
            <a:ext cx="401538" cy="2062"/>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143" name="Conector recto 142">
            <a:extLst>
              <a:ext uri="{FF2B5EF4-FFF2-40B4-BE49-F238E27FC236}">
                <a16:creationId xmlns:a16="http://schemas.microsoft.com/office/drawing/2014/main" xmlns="" id="{19CED4BF-51D7-47F4-9E1B-4770817D9E36}"/>
              </a:ext>
            </a:extLst>
          </p:cNvPr>
          <p:cNvCxnSpPr>
            <a:endCxn id="16" idx="1"/>
          </p:cNvCxnSpPr>
          <p:nvPr/>
        </p:nvCxnSpPr>
        <p:spPr>
          <a:xfrm>
            <a:off x="261928" y="4410169"/>
            <a:ext cx="402394" cy="2709"/>
          </a:xfrm>
          <a:prstGeom prst="line">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144" name="Rectángulo 143">
            <a:extLst>
              <a:ext uri="{FF2B5EF4-FFF2-40B4-BE49-F238E27FC236}">
                <a16:creationId xmlns:a16="http://schemas.microsoft.com/office/drawing/2014/main" xmlns="" id="{88720E5C-55BB-48AE-BA37-EF9A34A602A3}"/>
              </a:ext>
            </a:extLst>
          </p:cNvPr>
          <p:cNvSpPr/>
          <p:nvPr/>
        </p:nvSpPr>
        <p:spPr>
          <a:xfrm>
            <a:off x="177351" y="6497293"/>
            <a:ext cx="1823469" cy="215444"/>
          </a:xfrm>
          <a:prstGeom prst="rect">
            <a:avLst/>
          </a:prstGeom>
          <a:scene3d>
            <a:camera prst="orthographicFront"/>
            <a:lightRig rig="threePt" dir="t"/>
          </a:scene3d>
          <a:sp3d>
            <a:bevelT/>
          </a:sp3d>
        </p:spPr>
        <p:txBody>
          <a:bodyPr wrap="square">
            <a:spAutoFit/>
          </a:bodyPr>
          <a:lstStyle/>
          <a:p>
            <a:r>
              <a:rPr lang="es-CO" sz="800" dirty="0"/>
              <a:t>http://hdl.handle.net/11634/19151</a:t>
            </a:r>
          </a:p>
        </p:txBody>
      </p:sp>
      <p:cxnSp>
        <p:nvCxnSpPr>
          <p:cNvPr id="146" name="Conector: angular 145">
            <a:extLst>
              <a:ext uri="{FF2B5EF4-FFF2-40B4-BE49-F238E27FC236}">
                <a16:creationId xmlns:a16="http://schemas.microsoft.com/office/drawing/2014/main" xmlns="" id="{ACBFA515-1CCC-490D-B8A3-A45501FD324E}"/>
              </a:ext>
            </a:extLst>
          </p:cNvPr>
          <p:cNvCxnSpPr>
            <a:cxnSpLocks/>
            <a:stCxn id="26" idx="0"/>
          </p:cNvCxnSpPr>
          <p:nvPr/>
        </p:nvCxnSpPr>
        <p:spPr>
          <a:xfrm rot="5400000" flipH="1" flipV="1">
            <a:off x="2338872" y="2449951"/>
            <a:ext cx="3500914" cy="1102371"/>
          </a:xfrm>
          <a:prstGeom prst="bentConnector3">
            <a:avLst>
              <a:gd name="adj1" fmla="val 99602"/>
            </a:avLst>
          </a:prstGeom>
          <a:ln w="127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8801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195</TotalTime>
  <Words>326</Words>
  <Application>Microsoft Office PowerPoint</Application>
  <PresentationFormat>Panorámica</PresentationFormat>
  <Paragraphs>35</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Times New Roman</vt:lpstr>
      <vt:lpstr>Wingdings</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Daniel SF</cp:lastModifiedBy>
  <cp:revision>20</cp:revision>
  <dcterms:created xsi:type="dcterms:W3CDTF">2020-05-06T20:57:17Z</dcterms:created>
  <dcterms:modified xsi:type="dcterms:W3CDTF">2020-05-12T18:38:03Z</dcterms:modified>
</cp:coreProperties>
</file>