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ge andres torres calderon" initials="jatc" lastIdx="1" clrIdx="0">
    <p:extLst>
      <p:ext uri="{19B8F6BF-5375-455C-9EA6-DF929625EA0E}">
        <p15:presenceInfo xmlns:p15="http://schemas.microsoft.com/office/powerpoint/2012/main" userId="3c1da57db504723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46" d="100"/>
          <a:sy n="46" d="100"/>
        </p:scale>
        <p:origin x="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24317-3653-4F26-8410-F1005CECFB05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BC3A0-EADF-4D59-A615-7E3279C0D91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6875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DC6B3BB-6DF6-42C1-A527-A5DBD608A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A58389E-8C3D-4374-A5EF-EE80A739A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1DFA9FA-E72C-4AEF-91B3-68C8D1C0E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2CEFD81-4773-4092-9CC7-0B657715E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F6B64AD-B506-4C72-A8DD-98D3DEBD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80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7ED4B9-FB3E-4DD5-A880-C663BDDC3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5AC4CF8-0AEE-4AE1-83D4-2FD271DEC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54169A-D555-43AD-94B9-1356D97BC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A404494-A0B6-47D5-BB42-2762A0B81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CDBE3B1-908B-4054-9197-4D6C1E2D5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484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31EEFEB-FD03-405E-A8F1-F7FC6064E5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6D8E335-E0B2-4078-BA7B-6822ED458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8EDE016-4622-4D21-8DC6-4EEFF2C7E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D076D-A64D-47D8-A09C-802D73E0C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EC70DC9-D0E5-47AC-9E68-9BF7C48D4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430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D13126-57DB-42E7-A92E-63CEB6834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39205B6-B463-47A1-9568-C078E2D5C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580722F-F34E-4D51-AD61-55054E537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6E3191A-E4BE-4FB4-8B4F-446E9585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CB2993-F127-4F81-AFD1-588F3A5B9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971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F87FE0-0F2A-4F41-8665-15323BCBC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8D6FE06-5FE1-4470-BF57-48881994B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89C088F-1675-441D-A07E-CE210325E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2CF91AC-84F6-49CD-B38C-6041E098D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C146601-B097-4789-B62D-9B915527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942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165655-D8E8-4E0E-8C76-850CC969F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BA666F9-1752-4591-9B4F-546B5A8526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81589A5-0781-43B9-B546-F0FE2ACE6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5ADA12F-3AB0-4F5E-A75F-647AC430A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26FE50A-6AC9-4D9F-B9D1-3092BDC67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7BBBF5D-7E51-44E9-8596-CA0BF30C2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094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3F82E9-3B7A-4B88-A83A-39596EFB7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C235484-450A-4839-A3F4-33307A179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0035A4D-181A-4E6A-AA6B-633C4AD9B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B29D0D93-8CB6-4067-9425-2FBA9F2EC0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CD4307A-FCEE-42BB-82D3-E3E0BF9EC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F67FA423-0939-4C02-A647-B66A5FBE2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86DC73F5-721F-4B3B-A8F1-4C884EBD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7780D1EF-BD44-415A-B498-5B1703E25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271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59116C-4D28-486A-B0E0-F22CE9E08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F409BA34-7FD3-4C83-847D-2519F4D50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E8D7E9B-AD3C-4F0E-BC1F-C41F0CD7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4624FDC-5088-4B1F-8B64-20DCCF319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312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2A70E87E-9461-4A2B-B8CA-93ACD8F45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5ACE8D-8374-4A97-8D28-D383CA38E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7D79D52-7371-4C2A-8B52-6D01D4734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454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947970A-96B4-42F0-80E8-79D43E3C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57A0E24-2919-4137-8F0A-D20A92598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DFB78C4-5A6D-4553-809E-ECBA1251E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1040059-BEA7-461C-8E36-C4574C2B3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8E35B7F-A812-4D41-9366-53F4151D9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D8B5D64-7D34-4940-8CE7-E89C8139D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428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70EA16-B6D0-4E18-A810-F7EAD8FF9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6BE76A3-879C-4963-B337-42454B5D45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AA0806B-05BA-45E8-B4B0-22CA7C0D3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6C75BB7-5E4C-4128-B045-D4ADFD3D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0CB8853-CCAA-43A6-8032-B1B170375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E39FA81-4625-40E0-9B00-2C8BC2499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461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318130E3-F3E4-440C-B622-E1B6AF192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E7A715C-2A68-432A-AFF7-1B7CEF5EC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C14D232-5AC9-4C2A-A706-8E0D293EF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02373-75DE-4FF6-B03E-75623A8F74E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3A04F68-190E-4351-8262-7B5EE8539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1B5149B-33B0-4B4B-8AA2-BC82BB176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772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xmlns="" id="{47C55CE2-4399-4798-B03C-FCAC265AC89C}"/>
              </a:ext>
            </a:extLst>
          </p:cNvPr>
          <p:cNvSpPr/>
          <p:nvPr/>
        </p:nvSpPr>
        <p:spPr>
          <a:xfrm>
            <a:off x="2653879" y="1930109"/>
            <a:ext cx="1534772" cy="1272942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6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solidFill>
                  <a:srgbClr val="002060"/>
                </a:solidFill>
                <a:cs typeface="Angsana New" panose="020B0502040204020203" pitchFamily="18" charset="-34"/>
              </a:rPr>
              <a:t>CONTROL FISCAL </a:t>
            </a:r>
          </a:p>
        </p:txBody>
      </p:sp>
      <p:sp>
        <p:nvSpPr>
          <p:cNvPr id="3" name="Diagrama de flujo: conector 2">
            <a:extLst>
              <a:ext uri="{FF2B5EF4-FFF2-40B4-BE49-F238E27FC236}">
                <a16:creationId xmlns:a16="http://schemas.microsoft.com/office/drawing/2014/main" xmlns="" id="{3F6A7AD9-A70F-47A3-A996-CCDB5056BCD0}"/>
              </a:ext>
            </a:extLst>
          </p:cNvPr>
          <p:cNvSpPr/>
          <p:nvPr/>
        </p:nvSpPr>
        <p:spPr>
          <a:xfrm>
            <a:off x="5475172" y="719948"/>
            <a:ext cx="1445176" cy="1272942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6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rgbClr val="002060"/>
                </a:solidFill>
                <a:cs typeface="Angsana New" panose="020B0502040204020203" pitchFamily="18" charset="-34"/>
              </a:rPr>
              <a:t>CORRUPCIÓN</a:t>
            </a:r>
            <a:endParaRPr lang="es-CO" sz="1100" b="1" dirty="0">
              <a:solidFill>
                <a:srgbClr val="002060"/>
              </a:solidFill>
              <a:cs typeface="Angsana New" panose="020B0502040204020203" pitchFamily="18" charset="-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FD2EBA4E-9D6A-40B3-BCDB-ECC01E79FB00}"/>
              </a:ext>
            </a:extLst>
          </p:cNvPr>
          <p:cNvSpPr/>
          <p:nvPr/>
        </p:nvSpPr>
        <p:spPr>
          <a:xfrm>
            <a:off x="1347270" y="784651"/>
            <a:ext cx="1644382" cy="21544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pPr algn="ctr"/>
            <a:r>
              <a:rPr lang="es-MX" sz="800" dirty="0">
                <a:solidFill>
                  <a:srgbClr val="002060"/>
                </a:solidFill>
                <a:cs typeface="Angsana New" panose="020B0502040204020203" pitchFamily="18" charset="-34"/>
              </a:rPr>
              <a:t>Descubrimiento de América</a:t>
            </a:r>
            <a:endParaRPr lang="es-CO" sz="800" dirty="0">
              <a:solidFill>
                <a:srgbClr val="002060"/>
              </a:solidFill>
              <a:cs typeface="Angsana New" panose="020B0502040204020203" pitchFamily="18" charset="-34"/>
            </a:endParaRPr>
          </a:p>
        </p:txBody>
      </p:sp>
      <p:sp>
        <p:nvSpPr>
          <p:cNvPr id="24" name="Símbolo &quot;No permitido&quot; 23">
            <a:extLst>
              <a:ext uri="{FF2B5EF4-FFF2-40B4-BE49-F238E27FC236}">
                <a16:creationId xmlns:a16="http://schemas.microsoft.com/office/drawing/2014/main" xmlns="" id="{C1FDDA3E-D2B0-47A5-BE36-3F366CB87FE5}"/>
              </a:ext>
            </a:extLst>
          </p:cNvPr>
          <p:cNvSpPr/>
          <p:nvPr/>
        </p:nvSpPr>
        <p:spPr>
          <a:xfrm>
            <a:off x="4888416" y="3656288"/>
            <a:ext cx="1683709" cy="1013615"/>
          </a:xfrm>
          <a:prstGeom prst="noSmoking">
            <a:avLst/>
          </a:prstGeom>
          <a:solidFill>
            <a:srgbClr val="FF0000"/>
          </a:solidFill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rgbClr val="002060"/>
                </a:solidFill>
                <a:cs typeface="Angsana New" panose="020B0502040204020203" pitchFamily="18" charset="-34"/>
              </a:rPr>
              <a:t>CASOS MAS RELEVANTES</a:t>
            </a:r>
            <a:endParaRPr lang="es-CO" sz="800" b="1" dirty="0">
              <a:solidFill>
                <a:srgbClr val="002060"/>
              </a:solidFill>
              <a:cs typeface="Angsana New" panose="020B0502040204020203" pitchFamily="18" charset="-34"/>
            </a:endParaRPr>
          </a:p>
        </p:txBody>
      </p:sp>
      <p:pic>
        <p:nvPicPr>
          <p:cNvPr id="25" name="Picture 8" descr="Bogotá a la espera el veredicto de la Juez con respecto a ...">
            <a:extLst>
              <a:ext uri="{FF2B5EF4-FFF2-40B4-BE49-F238E27FC236}">
                <a16:creationId xmlns:a16="http://schemas.microsoft.com/office/drawing/2014/main" xmlns="" id="{D24E690D-49A5-4D5F-8C85-4C6D99A27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035" y="5669485"/>
            <a:ext cx="813859" cy="527733"/>
          </a:xfrm>
          <a:prstGeom prst="rect">
            <a:avLst/>
          </a:prstGeom>
          <a:noFill/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El escándalo de Odebrecht y el fiscal en Colombia | CONNECTAS">
            <a:extLst>
              <a:ext uri="{FF2B5EF4-FFF2-40B4-BE49-F238E27FC236}">
                <a16:creationId xmlns:a16="http://schemas.microsoft.com/office/drawing/2014/main" xmlns="" id="{1BFED409-6B78-4528-9BEF-16017E340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540" y="5652838"/>
            <a:ext cx="928772" cy="584775"/>
          </a:xfrm>
          <a:prstGeom prst="rect">
            <a:avLst/>
          </a:prstGeom>
          <a:noFill/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Presentado por: IVAN CAMILO DUQUE ROJAS - ppt descargar">
            <a:extLst>
              <a:ext uri="{FF2B5EF4-FFF2-40B4-BE49-F238E27FC236}">
                <a16:creationId xmlns:a16="http://schemas.microsoft.com/office/drawing/2014/main" xmlns="" id="{0A033066-A752-424D-A5A1-141020FC6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652" y="5628055"/>
            <a:ext cx="928771" cy="569163"/>
          </a:xfrm>
          <a:prstGeom prst="rect">
            <a:avLst/>
          </a:prstGeom>
          <a:noFill/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arlos Palacino y el desfalco de Saludcoop - Razón Pública">
            <a:extLst>
              <a:ext uri="{FF2B5EF4-FFF2-40B4-BE49-F238E27FC236}">
                <a16:creationId xmlns:a16="http://schemas.microsoft.com/office/drawing/2014/main" xmlns="" id="{0A060D32-E48B-43F4-95E5-FC18212E7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933" y="5734158"/>
            <a:ext cx="1198384" cy="513593"/>
          </a:xfrm>
          <a:prstGeom prst="rect">
            <a:avLst/>
          </a:prstGeom>
          <a:noFill/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ángulo 30">
            <a:extLst>
              <a:ext uri="{FF2B5EF4-FFF2-40B4-BE49-F238E27FC236}">
                <a16:creationId xmlns:a16="http://schemas.microsoft.com/office/drawing/2014/main" xmlns="" id="{E4FA9403-3879-4B98-B2F5-1E338A43B6B6}"/>
              </a:ext>
            </a:extLst>
          </p:cNvPr>
          <p:cNvSpPr/>
          <p:nvPr/>
        </p:nvSpPr>
        <p:spPr>
          <a:xfrm>
            <a:off x="1056271" y="216096"/>
            <a:ext cx="8746668" cy="369332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solidFill>
                  <a:srgbClr val="002060"/>
                </a:solidFill>
                <a:cs typeface="Aharoni" panose="02010803020104030203" pitchFamily="2" charset="-79"/>
              </a:rPr>
              <a:t>UNA MIRADA HACIA EL CONTROL FISCAL Y CORRUPCIÓN EN COLOMBIA</a:t>
            </a:r>
            <a:r>
              <a:rPr lang="es-CO" b="1" dirty="0">
                <a:solidFill>
                  <a:srgbClr val="002060"/>
                </a:solidFill>
                <a:ea typeface="Calibri" panose="020F0502020204030204" pitchFamily="34" charset="0"/>
                <a:cs typeface="Aharoni" panose="02010803020104030203" pitchFamily="2" charset="-79"/>
              </a:rPr>
              <a:t> 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xmlns="" id="{083328E6-18E8-4CAC-B03D-1C64B08764E5}"/>
              </a:ext>
            </a:extLst>
          </p:cNvPr>
          <p:cNvSpPr/>
          <p:nvPr/>
        </p:nvSpPr>
        <p:spPr>
          <a:xfrm>
            <a:off x="5503316" y="2300091"/>
            <a:ext cx="912217" cy="33855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pPr algn="ctr"/>
            <a:r>
              <a:rPr lang="es-CO" sz="800" b="1" dirty="0">
                <a:solidFill>
                  <a:srgbClr val="002060"/>
                </a:solidFill>
                <a:cs typeface="Angsana New" panose="020B0502040204020203" pitchFamily="18" charset="-34"/>
              </a:rPr>
              <a:t>PERSONA CORRUPTA 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1293D704-888C-4819-B74B-2DA7DA3B8D3E}"/>
              </a:ext>
            </a:extLst>
          </p:cNvPr>
          <p:cNvSpPr/>
          <p:nvPr/>
        </p:nvSpPr>
        <p:spPr>
          <a:xfrm>
            <a:off x="4685875" y="3000674"/>
            <a:ext cx="1289518" cy="461665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rgbClr val="002060"/>
                </a:solidFill>
                <a:ea typeface="Calibri" panose="020F0502020204030204" pitchFamily="34" charset="0"/>
                <a:cs typeface="Angsana New" panose="020B0502040204020203" pitchFamily="18" charset="-34"/>
              </a:rPr>
              <a:t>Busca interés personal  toman decisiones afectando a la comunidad</a:t>
            </a:r>
            <a:endParaRPr lang="es-CO" sz="800" dirty="0">
              <a:solidFill>
                <a:srgbClr val="002060"/>
              </a:solidFill>
              <a:cs typeface="Angsana New" panose="020B0502040204020203" pitchFamily="18" charset="-34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xmlns="" id="{D184B1C3-5324-4D90-A801-F958FA27B40B}"/>
              </a:ext>
            </a:extLst>
          </p:cNvPr>
          <p:cNvSpPr/>
          <p:nvPr/>
        </p:nvSpPr>
        <p:spPr>
          <a:xfrm>
            <a:off x="6073309" y="2942589"/>
            <a:ext cx="1445176" cy="584775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pPr algn="ctr"/>
            <a:r>
              <a:rPr lang="es-CO" sz="800" dirty="0">
                <a:solidFill>
                  <a:srgbClr val="002060"/>
                </a:solidFill>
                <a:cs typeface="Angsana New" panose="020B0502040204020203" pitchFamily="18" charset="-34"/>
              </a:rPr>
              <a:t>Poseen un poder, bien sea político, con cargo público o un poder meramente económico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xmlns="" id="{A42FE495-D9C7-407A-A418-1E15478DF499}"/>
              </a:ext>
            </a:extLst>
          </p:cNvPr>
          <p:cNvSpPr/>
          <p:nvPr/>
        </p:nvSpPr>
        <p:spPr>
          <a:xfrm>
            <a:off x="8778644" y="3716956"/>
            <a:ext cx="2293078" cy="33855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rgbClr val="002060"/>
                </a:solidFill>
                <a:cs typeface="Angsana New" panose="020B0502040204020203" pitchFamily="18" charset="-34"/>
              </a:rPr>
              <a:t>Políticas Públicas - que acaban con la corrupción.</a:t>
            </a:r>
          </a:p>
          <a:p>
            <a:r>
              <a:rPr lang="es-CO" sz="800" dirty="0">
                <a:solidFill>
                  <a:srgbClr val="002060"/>
                </a:solidFill>
                <a:cs typeface="Angsana New" panose="020B0502040204020203" pitchFamily="18" charset="-34"/>
              </a:rPr>
              <a:t>Aumento de penas.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xmlns="" id="{CD84E97C-7706-4AC6-871C-ABBD08F20B58}"/>
              </a:ext>
            </a:extLst>
          </p:cNvPr>
          <p:cNvSpPr/>
          <p:nvPr/>
        </p:nvSpPr>
        <p:spPr>
          <a:xfrm>
            <a:off x="8477385" y="3203049"/>
            <a:ext cx="1937014" cy="33855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r>
              <a:rPr lang="es-MX" sz="800" dirty="0">
                <a:solidFill>
                  <a:srgbClr val="002060"/>
                </a:solidFill>
              </a:rPr>
              <a:t>Pérdidas anuales de cerca de 50 billones de pesos </a:t>
            </a:r>
            <a:endParaRPr lang="es-CO" sz="800" dirty="0">
              <a:solidFill>
                <a:srgbClr val="002060"/>
              </a:solidFill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xmlns="" id="{0FE006E5-9EF9-448D-992F-B265794D549D}"/>
              </a:ext>
            </a:extLst>
          </p:cNvPr>
          <p:cNvSpPr/>
          <p:nvPr/>
        </p:nvSpPr>
        <p:spPr>
          <a:xfrm>
            <a:off x="8625209" y="4175456"/>
            <a:ext cx="2465740" cy="21544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002060"/>
                </a:solidFill>
              </a:rPr>
              <a:t>Mayor Control a los funcionarios públicos/particulares </a:t>
            </a:r>
            <a:endParaRPr lang="es-CO" sz="800" dirty="0">
              <a:solidFill>
                <a:srgbClr val="002060"/>
              </a:solidFill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xmlns="" id="{9BD46ECB-5247-47E6-BE62-4EDD1C1F708D}"/>
              </a:ext>
            </a:extLst>
          </p:cNvPr>
          <p:cNvSpPr/>
          <p:nvPr/>
        </p:nvSpPr>
        <p:spPr>
          <a:xfrm>
            <a:off x="8605982" y="4628113"/>
            <a:ext cx="3039615" cy="21544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002060"/>
                </a:solidFill>
              </a:rPr>
              <a:t>Control hacia nuestros impartidores de la Ley Colombiana. Flexibles</a:t>
            </a:r>
            <a:endParaRPr lang="es-CO" sz="800" dirty="0">
              <a:solidFill>
                <a:srgbClr val="002060"/>
              </a:solidFill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xmlns="" id="{F4BB958B-5327-4099-ACAC-EC1546B5E6DE}"/>
              </a:ext>
            </a:extLst>
          </p:cNvPr>
          <p:cNvSpPr/>
          <p:nvPr/>
        </p:nvSpPr>
        <p:spPr>
          <a:xfrm>
            <a:off x="8597481" y="5201323"/>
            <a:ext cx="1069524" cy="218265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Control más riguroso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xmlns="" id="{43331846-E2EC-443E-94A5-CC083FC00A31}"/>
              </a:ext>
            </a:extLst>
          </p:cNvPr>
          <p:cNvSpPr/>
          <p:nvPr/>
        </p:nvSpPr>
        <p:spPr>
          <a:xfrm>
            <a:off x="663810" y="4064913"/>
            <a:ext cx="2012089" cy="218265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CO" sz="800" b="1" dirty="0">
                <a:solidFill>
                  <a:srgbClr val="002060"/>
                </a:solidFill>
                <a:ea typeface="Calibri" panose="020F0502020204030204" pitchFamily="34" charset="0"/>
                <a:cs typeface="Angsana New" panose="020B0502040204020203" pitchFamily="18" charset="-34"/>
              </a:rPr>
              <a:t>NUEVO ENFOQUE DE CONTROL FISCAL 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xmlns="" id="{84A40836-B9E7-44FE-9DC6-A5D3253811D0}"/>
              </a:ext>
            </a:extLst>
          </p:cNvPr>
          <p:cNvSpPr/>
          <p:nvPr/>
        </p:nvSpPr>
        <p:spPr>
          <a:xfrm>
            <a:off x="563894" y="4331144"/>
            <a:ext cx="1858201" cy="218265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CO" sz="800" dirty="0">
                <a:solidFill>
                  <a:srgbClr val="002060"/>
                </a:solidFill>
                <a:ea typeface="Calibri" panose="020F0502020204030204" pitchFamily="34" charset="0"/>
                <a:cs typeface="Angsana New" panose="020B0502040204020203" pitchFamily="18" charset="-34"/>
              </a:rPr>
              <a:t>Un control con mayor efectividad -  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xmlns="" id="{68F62789-ABAA-49B4-B3E9-170DFFCBB546}"/>
              </a:ext>
            </a:extLst>
          </p:cNvPr>
          <p:cNvSpPr/>
          <p:nvPr/>
        </p:nvSpPr>
        <p:spPr>
          <a:xfrm>
            <a:off x="563894" y="4594757"/>
            <a:ext cx="1947969" cy="21544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s-MX" sz="800" dirty="0">
                <a:solidFill>
                  <a:srgbClr val="002060"/>
                </a:solidFill>
                <a:cs typeface="Angsana New" panose="020B0502040204020203" pitchFamily="18" charset="-34"/>
              </a:rPr>
              <a:t>Auditorias con base en Normas ISSAI,</a:t>
            </a:r>
            <a:endParaRPr lang="es-CO" sz="800" dirty="0">
              <a:solidFill>
                <a:srgbClr val="002060"/>
              </a:solidFill>
              <a:cs typeface="Angsana New" panose="020B0502040204020203" pitchFamily="18" charset="-34"/>
            </a:endParaRP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xmlns="" id="{331B7D2A-B75C-4005-A1D6-6FFCD7456EA1}"/>
              </a:ext>
            </a:extLst>
          </p:cNvPr>
          <p:cNvSpPr/>
          <p:nvPr/>
        </p:nvSpPr>
        <p:spPr>
          <a:xfrm>
            <a:off x="805621" y="4913685"/>
            <a:ext cx="1191352" cy="21544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s-MX" sz="800" dirty="0">
                <a:solidFill>
                  <a:srgbClr val="002060"/>
                </a:solidFill>
                <a:cs typeface="Angsana New" panose="020B0502040204020203" pitchFamily="18" charset="-34"/>
              </a:rPr>
              <a:t>Auditoría financiera</a:t>
            </a:r>
            <a:endParaRPr lang="es-CO" sz="800" dirty="0">
              <a:solidFill>
                <a:srgbClr val="002060"/>
              </a:solidFill>
              <a:cs typeface="Angsana New" panose="020B0502040204020203" pitchFamily="18" charset="-34"/>
            </a:endParaRP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xmlns="" id="{E66AC12B-1BD2-4AC8-9B12-73FD9F898E02}"/>
              </a:ext>
            </a:extLst>
          </p:cNvPr>
          <p:cNvSpPr/>
          <p:nvPr/>
        </p:nvSpPr>
        <p:spPr>
          <a:xfrm>
            <a:off x="805621" y="5222026"/>
            <a:ext cx="1418978" cy="21544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s-MX" sz="800" dirty="0">
                <a:solidFill>
                  <a:srgbClr val="002060"/>
                </a:solidFill>
                <a:cs typeface="Angsana New" panose="020B0502040204020203" pitchFamily="18" charset="-34"/>
              </a:rPr>
              <a:t>Auditoria de desempeño </a:t>
            </a:r>
            <a:endParaRPr lang="es-CO" sz="800" dirty="0">
              <a:solidFill>
                <a:srgbClr val="002060"/>
              </a:solidFill>
              <a:cs typeface="Angsana New" panose="020B0502040204020203" pitchFamily="18" charset="-34"/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xmlns="" id="{A1DAF1B7-4472-4388-B0C0-A147906FAEE3}"/>
              </a:ext>
            </a:extLst>
          </p:cNvPr>
          <p:cNvSpPr/>
          <p:nvPr/>
        </p:nvSpPr>
        <p:spPr>
          <a:xfrm>
            <a:off x="780336" y="5536164"/>
            <a:ext cx="1489510" cy="21544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s-MX" sz="800" dirty="0">
                <a:solidFill>
                  <a:srgbClr val="002060"/>
                </a:solidFill>
                <a:cs typeface="Angsana New" panose="020B0502040204020203" pitchFamily="18" charset="-34"/>
              </a:rPr>
              <a:t>Auditoria de cumplimiento</a:t>
            </a:r>
            <a:endParaRPr lang="es-CO" sz="800" dirty="0">
              <a:solidFill>
                <a:srgbClr val="002060"/>
              </a:solidFill>
              <a:cs typeface="Angsana New" panose="020B0502040204020203" pitchFamily="18" charset="-34"/>
            </a:endParaRP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xmlns="" id="{8879F0F8-7646-4DD2-A9F6-05F79B359872}"/>
              </a:ext>
            </a:extLst>
          </p:cNvPr>
          <p:cNvSpPr/>
          <p:nvPr/>
        </p:nvSpPr>
        <p:spPr>
          <a:xfrm>
            <a:off x="394149" y="1738258"/>
            <a:ext cx="1751758" cy="21544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r>
              <a:rPr lang="es-MX" sz="800" b="1" dirty="0">
                <a:solidFill>
                  <a:srgbClr val="002060"/>
                </a:solidFill>
              </a:rPr>
              <a:t>Contraloría General de la República </a:t>
            </a:r>
            <a:endParaRPr lang="es-CO" sz="800" dirty="0">
              <a:solidFill>
                <a:srgbClr val="002060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xmlns="" id="{43D48ECA-5076-42DE-90A2-EFF4138DE3AE}"/>
              </a:ext>
            </a:extLst>
          </p:cNvPr>
          <p:cNvSpPr/>
          <p:nvPr/>
        </p:nvSpPr>
        <p:spPr>
          <a:xfrm>
            <a:off x="344068" y="1259310"/>
            <a:ext cx="1428596" cy="21544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rgbClr val="002060"/>
                </a:solidFill>
              </a:rPr>
              <a:t>Constitución Política de 1991 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xmlns="" id="{302ADA8E-9991-4C00-940B-32F0CE9C49DA}"/>
              </a:ext>
            </a:extLst>
          </p:cNvPr>
          <p:cNvSpPr/>
          <p:nvPr/>
        </p:nvSpPr>
        <p:spPr>
          <a:xfrm>
            <a:off x="537392" y="2136282"/>
            <a:ext cx="1483098" cy="21544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>
            <a:spAutoFit/>
          </a:bodyPr>
          <a:lstStyle/>
          <a:p>
            <a:r>
              <a:rPr lang="es-CO" sz="800" dirty="0">
                <a:solidFill>
                  <a:srgbClr val="002060"/>
                </a:solidFill>
              </a:rPr>
              <a:t>Función de hacer control fiscal 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xmlns="" id="{A01D0D06-E876-4D9E-B766-59F24935523B}"/>
              </a:ext>
            </a:extLst>
          </p:cNvPr>
          <p:cNvSpPr/>
          <p:nvPr/>
        </p:nvSpPr>
        <p:spPr>
          <a:xfrm>
            <a:off x="535407" y="2801967"/>
            <a:ext cx="1393330" cy="21544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002060"/>
                </a:solidFill>
              </a:rPr>
              <a:t>Control posterior y selectivo </a:t>
            </a:r>
            <a:endParaRPr lang="es-CO" sz="800" dirty="0">
              <a:solidFill>
                <a:srgbClr val="002060"/>
              </a:solidFill>
            </a:endParaRP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xmlns="" id="{3558ECDD-574A-4BF7-8C51-3444EA268FFF}"/>
              </a:ext>
            </a:extLst>
          </p:cNvPr>
          <p:cNvSpPr/>
          <p:nvPr/>
        </p:nvSpPr>
        <p:spPr>
          <a:xfrm>
            <a:off x="468879" y="3087688"/>
            <a:ext cx="1445176" cy="830997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r>
              <a:rPr lang="es-MX" sz="800" dirty="0">
                <a:solidFill>
                  <a:srgbClr val="002060"/>
                </a:solidFill>
              </a:rPr>
              <a:t>Vigila control financiero, de la gestión y de los resultados, basado en principios como, la eficiencia, la economía, la equidad, y el análisis de los costos ambientales. </a:t>
            </a:r>
            <a:endParaRPr lang="es-CO" sz="800" dirty="0">
              <a:solidFill>
                <a:srgbClr val="002060"/>
              </a:solidFill>
            </a:endParaRP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B164343E-79D8-4D88-BAB6-2C5DC0EA9B89}"/>
              </a:ext>
            </a:extLst>
          </p:cNvPr>
          <p:cNvSpPr/>
          <p:nvPr/>
        </p:nvSpPr>
        <p:spPr>
          <a:xfrm>
            <a:off x="471596" y="2476357"/>
            <a:ext cx="1930337" cy="21544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>
            <a:spAutoFit/>
          </a:bodyPr>
          <a:lstStyle/>
          <a:p>
            <a:r>
              <a:rPr lang="es-CO" sz="800" dirty="0">
                <a:solidFill>
                  <a:srgbClr val="002060"/>
                </a:solidFill>
              </a:rPr>
              <a:t>Autonomía administrativa y presupuestal </a:t>
            </a:r>
          </a:p>
        </p:txBody>
      </p:sp>
      <p:cxnSp>
        <p:nvCxnSpPr>
          <p:cNvPr id="55" name="Conector: angular 54">
            <a:extLst>
              <a:ext uri="{FF2B5EF4-FFF2-40B4-BE49-F238E27FC236}">
                <a16:creationId xmlns:a16="http://schemas.microsoft.com/office/drawing/2014/main" xmlns="" id="{9D7085FB-1D15-475F-B905-BBE583D9DCEE}"/>
              </a:ext>
            </a:extLst>
          </p:cNvPr>
          <p:cNvCxnSpPr>
            <a:cxnSpLocks/>
          </p:cNvCxnSpPr>
          <p:nvPr/>
        </p:nvCxnSpPr>
        <p:spPr>
          <a:xfrm>
            <a:off x="3000775" y="946716"/>
            <a:ext cx="2214469" cy="487143"/>
          </a:xfrm>
          <a:prstGeom prst="bentConnector3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xmlns="" id="{072A4882-7941-43D1-A2FA-E45F329832D9}"/>
              </a:ext>
            </a:extLst>
          </p:cNvPr>
          <p:cNvCxnSpPr>
            <a:cxnSpLocks/>
          </p:cNvCxnSpPr>
          <p:nvPr/>
        </p:nvCxnSpPr>
        <p:spPr>
          <a:xfrm>
            <a:off x="3000775" y="946716"/>
            <a:ext cx="0" cy="1054075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Diagrama de flujo: conector 67">
            <a:extLst>
              <a:ext uri="{FF2B5EF4-FFF2-40B4-BE49-F238E27FC236}">
                <a16:creationId xmlns:a16="http://schemas.microsoft.com/office/drawing/2014/main" xmlns="" id="{86CC123A-5BDE-4289-AA9F-891F79F72EA9}"/>
              </a:ext>
            </a:extLst>
          </p:cNvPr>
          <p:cNvSpPr/>
          <p:nvPr/>
        </p:nvSpPr>
        <p:spPr>
          <a:xfrm>
            <a:off x="8241032" y="700220"/>
            <a:ext cx="1669717" cy="1070871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6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rgbClr val="002060"/>
                </a:solidFill>
                <a:cs typeface="Angsana New" panose="020B0502040204020203" pitchFamily="18" charset="-34"/>
              </a:rPr>
              <a:t>ORGANISMOS DE CONTROL</a:t>
            </a:r>
          </a:p>
        </p:txBody>
      </p: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xmlns="" id="{D63AD71D-30E7-4B60-80B7-7B102EE92594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1772664" y="1367032"/>
            <a:ext cx="959967" cy="695413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ángulo 76">
            <a:extLst>
              <a:ext uri="{FF2B5EF4-FFF2-40B4-BE49-F238E27FC236}">
                <a16:creationId xmlns:a16="http://schemas.microsoft.com/office/drawing/2014/main" xmlns="" id="{C5511128-E6CA-4309-9A0D-186030ACBA04}"/>
              </a:ext>
            </a:extLst>
          </p:cNvPr>
          <p:cNvSpPr/>
          <p:nvPr/>
        </p:nvSpPr>
        <p:spPr>
          <a:xfrm>
            <a:off x="10295512" y="568403"/>
            <a:ext cx="1552420" cy="21544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rgbClr val="002060"/>
                </a:solidFill>
              </a:rPr>
              <a:t>Constitución Política de 1991 </a:t>
            </a:r>
          </a:p>
        </p:txBody>
      </p: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xmlns="" id="{73231D23-2349-4959-B411-0C5591EAF404}"/>
              </a:ext>
            </a:extLst>
          </p:cNvPr>
          <p:cNvCxnSpPr>
            <a:cxnSpLocks/>
          </p:cNvCxnSpPr>
          <p:nvPr/>
        </p:nvCxnSpPr>
        <p:spPr>
          <a:xfrm flipH="1" flipV="1">
            <a:off x="6958160" y="1028686"/>
            <a:ext cx="1329616" cy="1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de flecha 80">
            <a:extLst>
              <a:ext uri="{FF2B5EF4-FFF2-40B4-BE49-F238E27FC236}">
                <a16:creationId xmlns:a16="http://schemas.microsoft.com/office/drawing/2014/main" xmlns="" id="{F0A980EE-4992-4FD0-B676-EF5FBF48A8F2}"/>
              </a:ext>
            </a:extLst>
          </p:cNvPr>
          <p:cNvCxnSpPr>
            <a:stCxn id="68" idx="2"/>
          </p:cNvCxnSpPr>
          <p:nvPr/>
        </p:nvCxnSpPr>
        <p:spPr>
          <a:xfrm flipH="1">
            <a:off x="6489499" y="1235656"/>
            <a:ext cx="1751533" cy="1016467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de flecha 82">
            <a:extLst>
              <a:ext uri="{FF2B5EF4-FFF2-40B4-BE49-F238E27FC236}">
                <a16:creationId xmlns:a16="http://schemas.microsoft.com/office/drawing/2014/main" xmlns="" id="{F1F89AA8-1D8B-48B3-95E1-863139AE7449}"/>
              </a:ext>
            </a:extLst>
          </p:cNvPr>
          <p:cNvCxnSpPr>
            <a:cxnSpLocks/>
            <a:stCxn id="2" idx="6"/>
          </p:cNvCxnSpPr>
          <p:nvPr/>
        </p:nvCxnSpPr>
        <p:spPr>
          <a:xfrm flipV="1">
            <a:off x="4188651" y="1941276"/>
            <a:ext cx="1378515" cy="625304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ángulo 84">
            <a:extLst>
              <a:ext uri="{FF2B5EF4-FFF2-40B4-BE49-F238E27FC236}">
                <a16:creationId xmlns:a16="http://schemas.microsoft.com/office/drawing/2014/main" xmlns="" id="{06ED4A9D-1DF6-432C-9380-AD1257AEAC69}"/>
              </a:ext>
            </a:extLst>
          </p:cNvPr>
          <p:cNvSpPr/>
          <p:nvPr/>
        </p:nvSpPr>
        <p:spPr>
          <a:xfrm>
            <a:off x="10521959" y="872300"/>
            <a:ext cx="910598" cy="461665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r>
              <a:rPr lang="es-MX" sz="800" dirty="0">
                <a:solidFill>
                  <a:srgbClr val="002060"/>
                </a:solidFill>
              </a:rPr>
              <a:t>Contraloría General de la República </a:t>
            </a:r>
            <a:endParaRPr lang="es-CO" sz="800" dirty="0">
              <a:solidFill>
                <a:srgbClr val="002060"/>
              </a:solidFill>
            </a:endParaRP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xmlns="" id="{149F341B-2449-44A7-A631-8FD5CEA29F02}"/>
              </a:ext>
            </a:extLst>
          </p:cNvPr>
          <p:cNvSpPr/>
          <p:nvPr/>
        </p:nvSpPr>
        <p:spPr>
          <a:xfrm>
            <a:off x="10546101" y="1398668"/>
            <a:ext cx="1129171" cy="33855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r>
              <a:rPr lang="es-MX" sz="800" dirty="0">
                <a:solidFill>
                  <a:srgbClr val="002060"/>
                </a:solidFill>
              </a:rPr>
              <a:t>Procuraduría</a:t>
            </a:r>
            <a:r>
              <a:rPr lang="es-MX" sz="800" b="1" dirty="0">
                <a:solidFill>
                  <a:srgbClr val="002060"/>
                </a:solidFill>
              </a:rPr>
              <a:t> </a:t>
            </a:r>
            <a:r>
              <a:rPr lang="es-MX" sz="800" dirty="0">
                <a:solidFill>
                  <a:srgbClr val="002060"/>
                </a:solidFill>
              </a:rPr>
              <a:t>General de la Nación </a:t>
            </a:r>
            <a:endParaRPr lang="es-CO" sz="800" dirty="0">
              <a:solidFill>
                <a:srgbClr val="002060"/>
              </a:solidFill>
            </a:endParaRPr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xmlns="" id="{6174676A-F072-4DF3-B564-7508A0DEE9F4}"/>
              </a:ext>
            </a:extLst>
          </p:cNvPr>
          <p:cNvSpPr/>
          <p:nvPr/>
        </p:nvSpPr>
        <p:spPr>
          <a:xfrm>
            <a:off x="10601292" y="1958025"/>
            <a:ext cx="1246640" cy="215444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rgbClr val="002060"/>
                </a:solidFill>
              </a:rPr>
              <a:t>Defensoría del Pueblo </a:t>
            </a:r>
          </a:p>
        </p:txBody>
      </p:sp>
      <p:cxnSp>
        <p:nvCxnSpPr>
          <p:cNvPr id="99" name="Conector recto de flecha 98">
            <a:extLst>
              <a:ext uri="{FF2B5EF4-FFF2-40B4-BE49-F238E27FC236}">
                <a16:creationId xmlns:a16="http://schemas.microsoft.com/office/drawing/2014/main" xmlns="" id="{523C3B46-FABF-458E-9669-6E8FF683381C}"/>
              </a:ext>
            </a:extLst>
          </p:cNvPr>
          <p:cNvCxnSpPr>
            <a:cxnSpLocks/>
          </p:cNvCxnSpPr>
          <p:nvPr/>
        </p:nvCxnSpPr>
        <p:spPr>
          <a:xfrm flipH="1">
            <a:off x="9861149" y="617815"/>
            <a:ext cx="448976" cy="313397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de flecha 101">
            <a:extLst>
              <a:ext uri="{FF2B5EF4-FFF2-40B4-BE49-F238E27FC236}">
                <a16:creationId xmlns:a16="http://schemas.microsoft.com/office/drawing/2014/main" xmlns="" id="{4A227C9B-2EA0-4AAE-8E99-D880BF9A5798}"/>
              </a:ext>
            </a:extLst>
          </p:cNvPr>
          <p:cNvCxnSpPr>
            <a:cxnSpLocks/>
          </p:cNvCxnSpPr>
          <p:nvPr/>
        </p:nvCxnSpPr>
        <p:spPr>
          <a:xfrm>
            <a:off x="9855271" y="1032783"/>
            <a:ext cx="689571" cy="92502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cto de flecha 103">
            <a:extLst>
              <a:ext uri="{FF2B5EF4-FFF2-40B4-BE49-F238E27FC236}">
                <a16:creationId xmlns:a16="http://schemas.microsoft.com/office/drawing/2014/main" xmlns="" id="{62A5814F-6CD2-4E34-8A65-A69036376D4B}"/>
              </a:ext>
            </a:extLst>
          </p:cNvPr>
          <p:cNvCxnSpPr>
            <a:cxnSpLocks/>
          </p:cNvCxnSpPr>
          <p:nvPr/>
        </p:nvCxnSpPr>
        <p:spPr>
          <a:xfrm>
            <a:off x="9839242" y="1032783"/>
            <a:ext cx="689571" cy="463547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xmlns="" id="{749E30D8-7C43-4146-8C4E-A42FBE873E02}"/>
              </a:ext>
            </a:extLst>
          </p:cNvPr>
          <p:cNvCxnSpPr>
            <a:cxnSpLocks/>
          </p:cNvCxnSpPr>
          <p:nvPr/>
        </p:nvCxnSpPr>
        <p:spPr>
          <a:xfrm>
            <a:off x="9868226" y="1061828"/>
            <a:ext cx="720398" cy="974016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de flecha 108">
            <a:extLst>
              <a:ext uri="{FF2B5EF4-FFF2-40B4-BE49-F238E27FC236}">
                <a16:creationId xmlns:a16="http://schemas.microsoft.com/office/drawing/2014/main" xmlns="" id="{980E7B23-64B5-4929-B9E3-130B82506529}"/>
              </a:ext>
            </a:extLst>
          </p:cNvPr>
          <p:cNvCxnSpPr>
            <a:cxnSpLocks/>
          </p:cNvCxnSpPr>
          <p:nvPr/>
        </p:nvCxnSpPr>
        <p:spPr>
          <a:xfrm flipH="1">
            <a:off x="5669634" y="2660019"/>
            <a:ext cx="253291" cy="202344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de flecha 110">
            <a:extLst>
              <a:ext uri="{FF2B5EF4-FFF2-40B4-BE49-F238E27FC236}">
                <a16:creationId xmlns:a16="http://schemas.microsoft.com/office/drawing/2014/main" xmlns="" id="{8F2058AF-23DE-4A93-8C2C-6F84A53EE855}"/>
              </a:ext>
            </a:extLst>
          </p:cNvPr>
          <p:cNvCxnSpPr>
            <a:cxnSpLocks/>
          </p:cNvCxnSpPr>
          <p:nvPr/>
        </p:nvCxnSpPr>
        <p:spPr>
          <a:xfrm>
            <a:off x="5930476" y="2663023"/>
            <a:ext cx="452138" cy="163450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de flecha 145">
            <a:extLst>
              <a:ext uri="{FF2B5EF4-FFF2-40B4-BE49-F238E27FC236}">
                <a16:creationId xmlns:a16="http://schemas.microsoft.com/office/drawing/2014/main" xmlns="" id="{66B99305-AD25-4BCB-9A5D-A5EED60B3CCC}"/>
              </a:ext>
            </a:extLst>
          </p:cNvPr>
          <p:cNvCxnSpPr>
            <a:cxnSpLocks/>
            <a:stCxn id="48" idx="2"/>
          </p:cNvCxnSpPr>
          <p:nvPr/>
        </p:nvCxnSpPr>
        <p:spPr>
          <a:xfrm>
            <a:off x="1058366" y="1474754"/>
            <a:ext cx="0" cy="245997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cto de flecha 151">
            <a:extLst>
              <a:ext uri="{FF2B5EF4-FFF2-40B4-BE49-F238E27FC236}">
                <a16:creationId xmlns:a16="http://schemas.microsoft.com/office/drawing/2014/main" xmlns="" id="{70D25A4D-115C-410C-AD67-D8B3F444F28E}"/>
              </a:ext>
            </a:extLst>
          </p:cNvPr>
          <p:cNvCxnSpPr>
            <a:cxnSpLocks/>
            <a:stCxn id="47" idx="2"/>
          </p:cNvCxnSpPr>
          <p:nvPr/>
        </p:nvCxnSpPr>
        <p:spPr>
          <a:xfrm flipH="1">
            <a:off x="1063648" y="1953702"/>
            <a:ext cx="206380" cy="177344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cto de flecha 155">
            <a:extLst>
              <a:ext uri="{FF2B5EF4-FFF2-40B4-BE49-F238E27FC236}">
                <a16:creationId xmlns:a16="http://schemas.microsoft.com/office/drawing/2014/main" xmlns="" id="{0FC4AE11-7105-467B-9000-12D4C54508E6}"/>
              </a:ext>
            </a:extLst>
          </p:cNvPr>
          <p:cNvCxnSpPr>
            <a:cxnSpLocks/>
          </p:cNvCxnSpPr>
          <p:nvPr/>
        </p:nvCxnSpPr>
        <p:spPr>
          <a:xfrm>
            <a:off x="1058366" y="2360359"/>
            <a:ext cx="216761" cy="106004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recto de flecha 159">
            <a:extLst>
              <a:ext uri="{FF2B5EF4-FFF2-40B4-BE49-F238E27FC236}">
                <a16:creationId xmlns:a16="http://schemas.microsoft.com/office/drawing/2014/main" xmlns="" id="{6D0C38F5-17E5-489C-9E7D-0DCB22A303BC}"/>
              </a:ext>
            </a:extLst>
          </p:cNvPr>
          <p:cNvCxnSpPr>
            <a:stCxn id="2" idx="2"/>
            <a:endCxn id="50" idx="3"/>
          </p:cNvCxnSpPr>
          <p:nvPr/>
        </p:nvCxnSpPr>
        <p:spPr>
          <a:xfrm flipH="1">
            <a:off x="1928737" y="2566580"/>
            <a:ext cx="725142" cy="343109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cto de flecha 163">
            <a:extLst>
              <a:ext uri="{FF2B5EF4-FFF2-40B4-BE49-F238E27FC236}">
                <a16:creationId xmlns:a16="http://schemas.microsoft.com/office/drawing/2014/main" xmlns="" id="{D33C1E55-F021-4C4F-9FC3-A92C514BFBF5}"/>
              </a:ext>
            </a:extLst>
          </p:cNvPr>
          <p:cNvCxnSpPr>
            <a:stCxn id="2" idx="2"/>
          </p:cNvCxnSpPr>
          <p:nvPr/>
        </p:nvCxnSpPr>
        <p:spPr>
          <a:xfrm flipH="1">
            <a:off x="1928737" y="2566580"/>
            <a:ext cx="725142" cy="859961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cto 172">
            <a:extLst>
              <a:ext uri="{FF2B5EF4-FFF2-40B4-BE49-F238E27FC236}">
                <a16:creationId xmlns:a16="http://schemas.microsoft.com/office/drawing/2014/main" xmlns="" id="{3F1B9DD6-4060-410B-945B-C271D91E554C}"/>
              </a:ext>
            </a:extLst>
          </p:cNvPr>
          <p:cNvCxnSpPr>
            <a:cxnSpLocks/>
          </p:cNvCxnSpPr>
          <p:nvPr/>
        </p:nvCxnSpPr>
        <p:spPr>
          <a:xfrm flipH="1">
            <a:off x="168540" y="1833452"/>
            <a:ext cx="586" cy="3822634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cto 179">
            <a:extLst>
              <a:ext uri="{FF2B5EF4-FFF2-40B4-BE49-F238E27FC236}">
                <a16:creationId xmlns:a16="http://schemas.microsoft.com/office/drawing/2014/main" xmlns="" id="{DBA18E57-4B4E-4B02-87E0-C2F91403D722}"/>
              </a:ext>
            </a:extLst>
          </p:cNvPr>
          <p:cNvCxnSpPr>
            <a:stCxn id="49" idx="1"/>
            <a:endCxn id="49" idx="1"/>
          </p:cNvCxnSpPr>
          <p:nvPr/>
        </p:nvCxnSpPr>
        <p:spPr>
          <a:xfrm>
            <a:off x="537392" y="2244004"/>
            <a:ext cx="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xmlns="" id="{FF11283D-6446-4684-96A2-7841C38DAD29}"/>
              </a:ext>
            </a:extLst>
          </p:cNvPr>
          <p:cNvCxnSpPr>
            <a:cxnSpLocks/>
          </p:cNvCxnSpPr>
          <p:nvPr/>
        </p:nvCxnSpPr>
        <p:spPr>
          <a:xfrm>
            <a:off x="6929471" y="1312352"/>
            <a:ext cx="1422755" cy="2070122"/>
          </a:xfrm>
          <a:prstGeom prst="bentConnector3">
            <a:avLst>
              <a:gd name="adj1" fmla="val 78891"/>
            </a:avLst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xmlns="" id="{26FBA002-62DE-41C0-9C73-37327320BE74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64335" y="1486940"/>
            <a:ext cx="644759" cy="2750845"/>
          </a:xfrm>
          <a:prstGeom prst="bentConnector3">
            <a:avLst>
              <a:gd name="adj1" fmla="val 135455"/>
            </a:avLst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: angular 14">
            <a:extLst>
              <a:ext uri="{FF2B5EF4-FFF2-40B4-BE49-F238E27FC236}">
                <a16:creationId xmlns:a16="http://schemas.microsoft.com/office/drawing/2014/main" xmlns="" id="{4CB49A28-A1C0-4BDC-8DD8-5C8F48D95835}"/>
              </a:ext>
            </a:extLst>
          </p:cNvPr>
          <p:cNvCxnSpPr>
            <a:stCxn id="2" idx="4"/>
          </p:cNvCxnSpPr>
          <p:nvPr/>
        </p:nvCxnSpPr>
        <p:spPr>
          <a:xfrm rot="16200000" flipH="1">
            <a:off x="3778895" y="2845420"/>
            <a:ext cx="683183" cy="1398443"/>
          </a:xfrm>
          <a:prstGeom prst="bentConnector2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xmlns="" id="{E86859A8-D620-4A84-BA45-95C70B31EBC2}"/>
              </a:ext>
            </a:extLst>
          </p:cNvPr>
          <p:cNvCxnSpPr>
            <a:cxnSpLocks/>
          </p:cNvCxnSpPr>
          <p:nvPr/>
        </p:nvCxnSpPr>
        <p:spPr>
          <a:xfrm>
            <a:off x="169126" y="1833452"/>
            <a:ext cx="22356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xmlns="" id="{59E77FF9-EA25-4EF2-B9AB-FEE14EBE9B4B}"/>
              </a:ext>
            </a:extLst>
          </p:cNvPr>
          <p:cNvCxnSpPr>
            <a:endCxn id="49" idx="1"/>
          </p:cNvCxnSpPr>
          <p:nvPr/>
        </p:nvCxnSpPr>
        <p:spPr>
          <a:xfrm>
            <a:off x="169126" y="2244004"/>
            <a:ext cx="368266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xmlns="" id="{12744405-2943-41AF-8A94-794698D76625}"/>
              </a:ext>
            </a:extLst>
          </p:cNvPr>
          <p:cNvCxnSpPr>
            <a:endCxn id="52" idx="1"/>
          </p:cNvCxnSpPr>
          <p:nvPr/>
        </p:nvCxnSpPr>
        <p:spPr>
          <a:xfrm>
            <a:off x="169126" y="2584079"/>
            <a:ext cx="30247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xmlns="" id="{71BCF951-E666-45CE-92D5-5A9DA42BEB45}"/>
              </a:ext>
            </a:extLst>
          </p:cNvPr>
          <p:cNvCxnSpPr>
            <a:cxnSpLocks/>
          </p:cNvCxnSpPr>
          <p:nvPr/>
        </p:nvCxnSpPr>
        <p:spPr>
          <a:xfrm>
            <a:off x="184669" y="2925120"/>
            <a:ext cx="318798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xmlns="" id="{8B96C3D3-B059-4786-85B2-15F3FBF2A423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159140" y="4172634"/>
            <a:ext cx="504670" cy="1412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xmlns="" id="{01EFE5A2-E769-4886-9A97-1B55BE04B64A}"/>
              </a:ext>
            </a:extLst>
          </p:cNvPr>
          <p:cNvCxnSpPr>
            <a:cxnSpLocks/>
          </p:cNvCxnSpPr>
          <p:nvPr/>
        </p:nvCxnSpPr>
        <p:spPr>
          <a:xfrm>
            <a:off x="173182" y="5656086"/>
            <a:ext cx="414567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de flecha 86">
            <a:extLst>
              <a:ext uri="{FF2B5EF4-FFF2-40B4-BE49-F238E27FC236}">
                <a16:creationId xmlns:a16="http://schemas.microsoft.com/office/drawing/2014/main" xmlns="" id="{7AFC6BD2-3D66-47BF-B8E3-5B16B48AD84A}"/>
              </a:ext>
            </a:extLst>
          </p:cNvPr>
          <p:cNvCxnSpPr>
            <a:stCxn id="2" idx="3"/>
          </p:cNvCxnSpPr>
          <p:nvPr/>
        </p:nvCxnSpPr>
        <p:spPr>
          <a:xfrm flipH="1">
            <a:off x="2401933" y="3016633"/>
            <a:ext cx="476708" cy="96126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: angular 97">
            <a:extLst>
              <a:ext uri="{FF2B5EF4-FFF2-40B4-BE49-F238E27FC236}">
                <a16:creationId xmlns:a16="http://schemas.microsoft.com/office/drawing/2014/main" xmlns="" id="{B901A933-3FB8-4D46-8AA4-B0A90E457BA1}"/>
              </a:ext>
            </a:extLst>
          </p:cNvPr>
          <p:cNvCxnSpPr>
            <a:cxnSpLocks/>
            <a:stCxn id="36" idx="1"/>
            <a:endCxn id="3" idx="6"/>
          </p:cNvCxnSpPr>
          <p:nvPr/>
        </p:nvCxnSpPr>
        <p:spPr>
          <a:xfrm rot="10800000">
            <a:off x="6920348" y="1356419"/>
            <a:ext cx="1858296" cy="2529814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: angular 102">
            <a:extLst>
              <a:ext uri="{FF2B5EF4-FFF2-40B4-BE49-F238E27FC236}">
                <a16:creationId xmlns:a16="http://schemas.microsoft.com/office/drawing/2014/main" xmlns="" id="{7B7E89AC-5DF9-4FE7-A99C-83B8C99EBC67}"/>
              </a:ext>
            </a:extLst>
          </p:cNvPr>
          <p:cNvCxnSpPr>
            <a:cxnSpLocks/>
          </p:cNvCxnSpPr>
          <p:nvPr/>
        </p:nvCxnSpPr>
        <p:spPr>
          <a:xfrm rot="10800000">
            <a:off x="6928564" y="1444629"/>
            <a:ext cx="1658519" cy="2823465"/>
          </a:xfrm>
          <a:prstGeom prst="bentConnector3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: angular 109">
            <a:extLst>
              <a:ext uri="{FF2B5EF4-FFF2-40B4-BE49-F238E27FC236}">
                <a16:creationId xmlns:a16="http://schemas.microsoft.com/office/drawing/2014/main" xmlns="" id="{52E868B0-E806-4004-A68C-98A74F76775B}"/>
              </a:ext>
            </a:extLst>
          </p:cNvPr>
          <p:cNvCxnSpPr>
            <a:cxnSpLocks/>
          </p:cNvCxnSpPr>
          <p:nvPr/>
        </p:nvCxnSpPr>
        <p:spPr>
          <a:xfrm rot="10800000">
            <a:off x="6921810" y="1515444"/>
            <a:ext cx="1668143" cy="3220391"/>
          </a:xfrm>
          <a:prstGeom prst="bentConnector3">
            <a:avLst>
              <a:gd name="adj1" fmla="val 54526"/>
            </a:avLst>
          </a:prstGeom>
          <a:ln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xmlns="" id="{FECD6FA9-51D7-4398-A52C-0879250A92C6}"/>
              </a:ext>
            </a:extLst>
          </p:cNvPr>
          <p:cNvCxnSpPr>
            <a:stCxn id="24" idx="4"/>
            <a:endCxn id="30" idx="0"/>
          </p:cNvCxnSpPr>
          <p:nvPr/>
        </p:nvCxnSpPr>
        <p:spPr>
          <a:xfrm flipH="1">
            <a:off x="5047125" y="4669903"/>
            <a:ext cx="683146" cy="106425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cto de flecha 117">
            <a:extLst>
              <a:ext uri="{FF2B5EF4-FFF2-40B4-BE49-F238E27FC236}">
                <a16:creationId xmlns:a16="http://schemas.microsoft.com/office/drawing/2014/main" xmlns="" id="{3CD7EB20-7F1B-442E-85D0-20BA1FEC5B63}"/>
              </a:ext>
            </a:extLst>
          </p:cNvPr>
          <p:cNvCxnSpPr>
            <a:stCxn id="24" idx="4"/>
            <a:endCxn id="29" idx="0"/>
          </p:cNvCxnSpPr>
          <p:nvPr/>
        </p:nvCxnSpPr>
        <p:spPr>
          <a:xfrm flipH="1">
            <a:off x="3456038" y="4669903"/>
            <a:ext cx="2274233" cy="95815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recto de flecha 120">
            <a:extLst>
              <a:ext uri="{FF2B5EF4-FFF2-40B4-BE49-F238E27FC236}">
                <a16:creationId xmlns:a16="http://schemas.microsoft.com/office/drawing/2014/main" xmlns="" id="{5B9AFB40-839A-4CAB-BCA5-45A386CECBF0}"/>
              </a:ext>
            </a:extLst>
          </p:cNvPr>
          <p:cNvCxnSpPr>
            <a:stCxn id="24" idx="4"/>
            <a:endCxn id="25" idx="0"/>
          </p:cNvCxnSpPr>
          <p:nvPr/>
        </p:nvCxnSpPr>
        <p:spPr>
          <a:xfrm>
            <a:off x="5730271" y="4669903"/>
            <a:ext cx="536694" cy="99958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cto de flecha 123">
            <a:extLst>
              <a:ext uri="{FF2B5EF4-FFF2-40B4-BE49-F238E27FC236}">
                <a16:creationId xmlns:a16="http://schemas.microsoft.com/office/drawing/2014/main" xmlns="" id="{F20A5ECF-FBF0-4B64-8518-D229E8D1E1BF}"/>
              </a:ext>
            </a:extLst>
          </p:cNvPr>
          <p:cNvCxnSpPr>
            <a:stCxn id="24" idx="4"/>
            <a:endCxn id="26" idx="0"/>
          </p:cNvCxnSpPr>
          <p:nvPr/>
        </p:nvCxnSpPr>
        <p:spPr>
          <a:xfrm>
            <a:off x="5730271" y="4669903"/>
            <a:ext cx="1768655" cy="98293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: angular 131">
            <a:extLst>
              <a:ext uri="{FF2B5EF4-FFF2-40B4-BE49-F238E27FC236}">
                <a16:creationId xmlns:a16="http://schemas.microsoft.com/office/drawing/2014/main" xmlns="" id="{4D1E4141-489F-4EF6-9814-15E22BFC93AD}"/>
              </a:ext>
            </a:extLst>
          </p:cNvPr>
          <p:cNvCxnSpPr>
            <a:cxnSpLocks/>
          </p:cNvCxnSpPr>
          <p:nvPr/>
        </p:nvCxnSpPr>
        <p:spPr>
          <a:xfrm rot="10800000">
            <a:off x="6920349" y="1599700"/>
            <a:ext cx="1666735" cy="3701282"/>
          </a:xfrm>
          <a:prstGeom prst="bentConnector3">
            <a:avLst>
              <a:gd name="adj1" fmla="val 60066"/>
            </a:avLst>
          </a:prstGeom>
          <a:ln>
            <a:solidFill>
              <a:schemeClr val="accent6">
                <a:lumMod val="75000"/>
              </a:schemeClr>
            </a:solidFill>
            <a:tailEnd type="triangle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ángulo 139">
            <a:extLst>
              <a:ext uri="{FF2B5EF4-FFF2-40B4-BE49-F238E27FC236}">
                <a16:creationId xmlns:a16="http://schemas.microsoft.com/office/drawing/2014/main" xmlns="" id="{C2A3A687-1E55-46CE-945D-44DA90EFC6F2}"/>
              </a:ext>
            </a:extLst>
          </p:cNvPr>
          <p:cNvSpPr/>
          <p:nvPr/>
        </p:nvSpPr>
        <p:spPr>
          <a:xfrm>
            <a:off x="226720" y="6501972"/>
            <a:ext cx="167385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800" dirty="0"/>
              <a:t>http://hdl.handle.net/11634/20016</a:t>
            </a:r>
          </a:p>
        </p:txBody>
      </p:sp>
    </p:spTree>
    <p:extLst>
      <p:ext uri="{BB962C8B-B14F-4D97-AF65-F5344CB8AC3E}">
        <p14:creationId xmlns:p14="http://schemas.microsoft.com/office/powerpoint/2010/main" val="3376817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3795</TotalTime>
  <Words>192</Words>
  <Application>Microsoft Office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Aharoni</vt:lpstr>
      <vt:lpstr>Angsana New</vt:lpstr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andres torres calderon</dc:creator>
  <cp:lastModifiedBy>Daniel SF</cp:lastModifiedBy>
  <cp:revision>146</cp:revision>
  <dcterms:created xsi:type="dcterms:W3CDTF">2020-05-02T17:01:11Z</dcterms:created>
  <dcterms:modified xsi:type="dcterms:W3CDTF">2020-05-12T18:39:34Z</dcterms:modified>
</cp:coreProperties>
</file>