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6" d="100"/>
          <a:sy n="46" d="100"/>
        </p:scale>
        <p:origin x="1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C2F0333-42D0-4EDA-BD05-573B8436CA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5E8B6030-CD6C-4A52-96E9-62E8F7A3E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3B9D163-F4ED-4DFE-9AA0-A44902368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DCB1-4B4D-4186-89BD-05294EAEF881}" type="datetimeFigureOut">
              <a:rPr lang="es-CO" smtClean="0"/>
              <a:t>12/05/2020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82780EB-7F47-4DAD-BF20-0EDBF257F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4EDC7D7-FB06-4417-9A3A-24C1658C5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3DB5-C681-4D90-9E44-6B9404F2952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907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FD46139-CC21-46FA-B4AC-A8A1C5DE7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8685E0E8-14BA-44B6-9464-4D4B967237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0F5333E-FD18-4412-A335-96CB8950A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DCB1-4B4D-4186-89BD-05294EAEF881}" type="datetimeFigureOut">
              <a:rPr lang="es-CO" smtClean="0"/>
              <a:t>12/05/2020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783AC47-056D-452F-BF46-08A4EDB3A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7F6E87B-3279-4B8D-89CF-9ACEE21E0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3DB5-C681-4D90-9E44-6B9404F2952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733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B65933B9-FC02-485C-B27C-6456F89BB6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799E4B43-EAF7-44D8-9426-8C29D27FBD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B3E9003-949A-4569-8D72-65B0B2D0A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DCB1-4B4D-4186-89BD-05294EAEF881}" type="datetimeFigureOut">
              <a:rPr lang="es-CO" smtClean="0"/>
              <a:t>12/05/2020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47928EB-E8F6-4D20-B71B-7C77163B2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1A691B6-8C36-4F93-B50E-14B674234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3DB5-C681-4D90-9E44-6B9404F2952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452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933F423-9D2F-4E10-9EF2-C54B818F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059645D-0E48-4102-A627-F9F7AAF56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BBF1C94-FE51-44A1-A216-11311A7BF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DCB1-4B4D-4186-89BD-05294EAEF881}" type="datetimeFigureOut">
              <a:rPr lang="es-CO" smtClean="0"/>
              <a:t>12/05/2020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7EE05B9-9237-4702-A459-08A107A68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21DAC40-C7B1-44E3-836D-210D2AD70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3DB5-C681-4D90-9E44-6B9404F2952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9590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4203D59-469E-4979-BF55-8439A0D8C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1EDA218-5BF6-4125-9B23-FDDE77C50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98145F9-7B14-41DA-9943-F4E4B1592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DCB1-4B4D-4186-89BD-05294EAEF881}" type="datetimeFigureOut">
              <a:rPr lang="es-CO" smtClean="0"/>
              <a:t>12/05/2020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BB64F58-771D-4E37-9566-8ACB99226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F1583E1-F5B5-4166-9FCA-DDF696ABC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3DB5-C681-4D90-9E44-6B9404F2952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047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3717BA7-C670-48F5-AD5E-40B83F693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6555586-CDCA-4FC5-B1EB-29307B737D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228AFC77-1C57-4473-A6A5-45DE62EA7A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4120BCE-D5E4-471B-A48A-05770701C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DCB1-4B4D-4186-89BD-05294EAEF881}" type="datetimeFigureOut">
              <a:rPr lang="es-CO" smtClean="0"/>
              <a:t>12/05/2020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28B9DB5-098C-43CC-84DE-63CE1C4AE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B7BEA5AD-BBBD-4E82-84EF-B6B9EEDF6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3DB5-C681-4D90-9E44-6B9404F2952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4769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96C1A8-031A-4230-889B-426F6F6F8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3EBD11CE-106A-4319-82E8-308F001EC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4E421BB3-9577-4705-9B7A-95DF4DBFE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BF42C254-5FDC-48FF-9B41-C03EF2C21E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8E0B219D-93A2-406B-A9B3-BFB3CE9987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F73286AB-A8C3-4577-890B-C001C728B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DCB1-4B4D-4186-89BD-05294EAEF881}" type="datetimeFigureOut">
              <a:rPr lang="es-CO" smtClean="0"/>
              <a:t>12/05/2020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31711950-2F28-4A1C-9B42-9A4D587BA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B464232B-12B9-453C-A5B9-B6A384998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3DB5-C681-4D90-9E44-6B9404F2952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4967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96DE490-9956-4F19-8A3B-E0DC41C54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88421A37-0129-4592-9402-F2D60A6AE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DCB1-4B4D-4186-89BD-05294EAEF881}" type="datetimeFigureOut">
              <a:rPr lang="es-CO" smtClean="0"/>
              <a:t>12/05/2020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EFFFD7E6-DC10-426E-90F5-FCBF6ACCA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E241F92F-6547-44FB-8F35-14D48CC74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3DB5-C681-4D90-9E44-6B9404F2952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704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56A63BA5-BF63-4A5F-BEDD-BABA05213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DCB1-4B4D-4186-89BD-05294EAEF881}" type="datetimeFigureOut">
              <a:rPr lang="es-CO" smtClean="0"/>
              <a:t>12/05/2020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35D99244-B564-421D-8A8F-75252B9E0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233819A3-DE31-48F3-8228-37BBD1B1B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3DB5-C681-4D90-9E44-6B9404F2952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5733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11C20AE-6C53-437B-BE3E-725E64541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2B54261-BEB1-40A4-9AFE-49430475A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3C6399EF-2337-477C-93B0-8D1661F33C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9E1AC141-47DA-40C2-BEA3-20ADF643E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DCB1-4B4D-4186-89BD-05294EAEF881}" type="datetimeFigureOut">
              <a:rPr lang="es-CO" smtClean="0"/>
              <a:t>12/05/2020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3F8E3EF-5458-468E-962C-2B2CACE6C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8721F9C-D532-4219-86AF-6B608B462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3DB5-C681-4D90-9E44-6B9404F2952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2400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968562A-3936-4834-9DB5-0703754B8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80B917E8-1EAC-4758-8384-587F89C54E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9DFF126-23FE-4DC2-9B72-48CD1057E2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B1DB5580-E90B-4515-AF5A-52C47C8C1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DCB1-4B4D-4186-89BD-05294EAEF881}" type="datetimeFigureOut">
              <a:rPr lang="es-CO" smtClean="0"/>
              <a:t>12/05/2020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1CA992E2-252F-4888-A412-6163E6D00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CA193ED-7B7C-445D-A429-C114948C4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3DB5-C681-4D90-9E44-6B9404F2952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9569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479625B8-6239-4877-BAE2-6F1921655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8826339E-F1AC-44E2-BD93-E5B80A943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C30B057-993E-4FAA-AA91-41D019B318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2DCB1-4B4D-4186-89BD-05294EAEF881}" type="datetimeFigureOut">
              <a:rPr lang="es-CO" smtClean="0"/>
              <a:t>12/05/2020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D9EDE43-C912-4C46-AF22-B7D82E1D45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88AE209-8E97-4273-BCBA-197B240D10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53DB5-C681-4D90-9E44-6B9404F2952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0431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F61643E0-4FB1-45C2-B40C-5603D079C929}"/>
              </a:ext>
            </a:extLst>
          </p:cNvPr>
          <p:cNvSpPr/>
          <p:nvPr/>
        </p:nvSpPr>
        <p:spPr>
          <a:xfrm>
            <a:off x="1342341" y="207487"/>
            <a:ext cx="9311779" cy="246221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CONTROL FISCAL, CONTROL CIUDADANO Y MORAL DEL FUNCIONARIO PÚBLICO PARA LOGRAR LA TRANSPARENCIA </a:t>
            </a:r>
            <a:r>
              <a:rPr lang="es-CO" sz="1000" b="1" dirty="0">
                <a:latin typeface="Arial" panose="020B0604020202020204" pitchFamily="34" charset="0"/>
                <a:cs typeface="Arial" panose="020B0604020202020204" pitchFamily="34" charset="0"/>
              </a:rPr>
              <a:t>ADMINISTRATIVA</a:t>
            </a:r>
            <a:endParaRPr lang="es-CO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585629B5-9C49-405D-AA95-6DC8DC3D5FF9}"/>
              </a:ext>
            </a:extLst>
          </p:cNvPr>
          <p:cNvSpPr/>
          <p:nvPr/>
        </p:nvSpPr>
        <p:spPr>
          <a:xfrm>
            <a:off x="661436" y="750935"/>
            <a:ext cx="862737" cy="184666"/>
          </a:xfrm>
          <a:prstGeom prst="rect">
            <a:avLst/>
          </a:prstGeom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 sd="910228718">
                  <a:custGeom>
                    <a:avLst/>
                    <a:gdLst>
                      <a:gd name="connsiteX0" fmla="*/ 0 w 1090363"/>
                      <a:gd name="connsiteY0" fmla="*/ 0 h 215444"/>
                      <a:gd name="connsiteX1" fmla="*/ 556085 w 1090363"/>
                      <a:gd name="connsiteY1" fmla="*/ 0 h 215444"/>
                      <a:gd name="connsiteX2" fmla="*/ 1090363 w 1090363"/>
                      <a:gd name="connsiteY2" fmla="*/ 0 h 215444"/>
                      <a:gd name="connsiteX3" fmla="*/ 1090363 w 1090363"/>
                      <a:gd name="connsiteY3" fmla="*/ 215444 h 215444"/>
                      <a:gd name="connsiteX4" fmla="*/ 566989 w 1090363"/>
                      <a:gd name="connsiteY4" fmla="*/ 215444 h 215444"/>
                      <a:gd name="connsiteX5" fmla="*/ 0 w 1090363"/>
                      <a:gd name="connsiteY5" fmla="*/ 215444 h 215444"/>
                      <a:gd name="connsiteX6" fmla="*/ 0 w 1090363"/>
                      <a:gd name="connsiteY6" fmla="*/ 0 h 2154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090363" h="215444" fill="none" extrusionOk="0">
                        <a:moveTo>
                          <a:pt x="0" y="0"/>
                        </a:moveTo>
                        <a:cubicBezTo>
                          <a:pt x="210711" y="-19815"/>
                          <a:pt x="420990" y="31201"/>
                          <a:pt x="556085" y="0"/>
                        </a:cubicBezTo>
                        <a:cubicBezTo>
                          <a:pt x="691180" y="-31201"/>
                          <a:pt x="840444" y="51643"/>
                          <a:pt x="1090363" y="0"/>
                        </a:cubicBezTo>
                        <a:cubicBezTo>
                          <a:pt x="1091190" y="68576"/>
                          <a:pt x="1075785" y="150100"/>
                          <a:pt x="1090363" y="215444"/>
                        </a:cubicBezTo>
                        <a:cubicBezTo>
                          <a:pt x="969088" y="218685"/>
                          <a:pt x="782328" y="209435"/>
                          <a:pt x="566989" y="215444"/>
                        </a:cubicBezTo>
                        <a:cubicBezTo>
                          <a:pt x="351650" y="221453"/>
                          <a:pt x="115861" y="200955"/>
                          <a:pt x="0" y="215444"/>
                        </a:cubicBezTo>
                        <a:cubicBezTo>
                          <a:pt x="-15804" y="121688"/>
                          <a:pt x="516" y="80760"/>
                          <a:pt x="0" y="0"/>
                        </a:cubicBezTo>
                        <a:close/>
                      </a:path>
                      <a:path w="1090363" h="215444" stroke="0" extrusionOk="0">
                        <a:moveTo>
                          <a:pt x="0" y="0"/>
                        </a:moveTo>
                        <a:cubicBezTo>
                          <a:pt x="244518" y="-38870"/>
                          <a:pt x="348967" y="58525"/>
                          <a:pt x="534278" y="0"/>
                        </a:cubicBezTo>
                        <a:cubicBezTo>
                          <a:pt x="719589" y="-58525"/>
                          <a:pt x="888245" y="26414"/>
                          <a:pt x="1090363" y="0"/>
                        </a:cubicBezTo>
                        <a:cubicBezTo>
                          <a:pt x="1114559" y="51435"/>
                          <a:pt x="1070893" y="168304"/>
                          <a:pt x="1090363" y="215444"/>
                        </a:cubicBezTo>
                        <a:cubicBezTo>
                          <a:pt x="919843" y="262949"/>
                          <a:pt x="641035" y="191438"/>
                          <a:pt x="523374" y="215444"/>
                        </a:cubicBezTo>
                        <a:cubicBezTo>
                          <a:pt x="405713" y="239450"/>
                          <a:pt x="225435" y="163347"/>
                          <a:pt x="0" y="215444"/>
                        </a:cubicBezTo>
                        <a:cubicBezTo>
                          <a:pt x="-13081" y="169601"/>
                          <a:pt x="20156" y="4469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r>
              <a:rPr lang="es-MX" sz="600" b="1" dirty="0">
                <a:latin typeface="Arial" panose="020B0604020202020204" pitchFamily="34" charset="0"/>
                <a:cs typeface="Arial" panose="020B0604020202020204" pitchFamily="34" charset="0"/>
              </a:rPr>
              <a:t>CONTROL FISCAL</a:t>
            </a:r>
            <a:endParaRPr lang="es-CO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C2E57703-FFDF-4919-AF96-82A15335C61E}"/>
              </a:ext>
            </a:extLst>
          </p:cNvPr>
          <p:cNvSpPr/>
          <p:nvPr/>
        </p:nvSpPr>
        <p:spPr>
          <a:xfrm>
            <a:off x="195922" y="2203514"/>
            <a:ext cx="2235664" cy="2456570"/>
          </a:xfrm>
          <a:prstGeom prst="rect">
            <a:avLst/>
          </a:prstGeom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 sd="4274674266">
                  <a:custGeom>
                    <a:avLst/>
                    <a:gdLst>
                      <a:gd name="connsiteX0" fmla="*/ 0 w 3101130"/>
                      <a:gd name="connsiteY0" fmla="*/ 0 h 3114892"/>
                      <a:gd name="connsiteX1" fmla="*/ 454832 w 3101130"/>
                      <a:gd name="connsiteY1" fmla="*/ 0 h 3114892"/>
                      <a:gd name="connsiteX2" fmla="*/ 878654 w 3101130"/>
                      <a:gd name="connsiteY2" fmla="*/ 0 h 3114892"/>
                      <a:gd name="connsiteX3" fmla="*/ 1457531 w 3101130"/>
                      <a:gd name="connsiteY3" fmla="*/ 0 h 3114892"/>
                      <a:gd name="connsiteX4" fmla="*/ 1943375 w 3101130"/>
                      <a:gd name="connsiteY4" fmla="*/ 0 h 3114892"/>
                      <a:gd name="connsiteX5" fmla="*/ 2491241 w 3101130"/>
                      <a:gd name="connsiteY5" fmla="*/ 0 h 3114892"/>
                      <a:gd name="connsiteX6" fmla="*/ 3101130 w 3101130"/>
                      <a:gd name="connsiteY6" fmla="*/ 0 h 3114892"/>
                      <a:gd name="connsiteX7" fmla="*/ 3101130 w 3101130"/>
                      <a:gd name="connsiteY7" fmla="*/ 581447 h 3114892"/>
                      <a:gd name="connsiteX8" fmla="*/ 3101130 w 3101130"/>
                      <a:gd name="connsiteY8" fmla="*/ 1069446 h 3114892"/>
                      <a:gd name="connsiteX9" fmla="*/ 3101130 w 3101130"/>
                      <a:gd name="connsiteY9" fmla="*/ 1619744 h 3114892"/>
                      <a:gd name="connsiteX10" fmla="*/ 3101130 w 3101130"/>
                      <a:gd name="connsiteY10" fmla="*/ 2201190 h 3114892"/>
                      <a:gd name="connsiteX11" fmla="*/ 3101130 w 3101130"/>
                      <a:gd name="connsiteY11" fmla="*/ 3114892 h 3114892"/>
                      <a:gd name="connsiteX12" fmla="*/ 2615286 w 3101130"/>
                      <a:gd name="connsiteY12" fmla="*/ 3114892 h 3114892"/>
                      <a:gd name="connsiteX13" fmla="*/ 2129443 w 3101130"/>
                      <a:gd name="connsiteY13" fmla="*/ 3114892 h 3114892"/>
                      <a:gd name="connsiteX14" fmla="*/ 1550565 w 3101130"/>
                      <a:gd name="connsiteY14" fmla="*/ 3114892 h 3114892"/>
                      <a:gd name="connsiteX15" fmla="*/ 1095733 w 3101130"/>
                      <a:gd name="connsiteY15" fmla="*/ 3114892 h 3114892"/>
                      <a:gd name="connsiteX16" fmla="*/ 640900 w 3101130"/>
                      <a:gd name="connsiteY16" fmla="*/ 3114892 h 3114892"/>
                      <a:gd name="connsiteX17" fmla="*/ 0 w 3101130"/>
                      <a:gd name="connsiteY17" fmla="*/ 3114892 h 3114892"/>
                      <a:gd name="connsiteX18" fmla="*/ 0 w 3101130"/>
                      <a:gd name="connsiteY18" fmla="*/ 2564594 h 3114892"/>
                      <a:gd name="connsiteX19" fmla="*/ 0 w 3101130"/>
                      <a:gd name="connsiteY19" fmla="*/ 1983148 h 3114892"/>
                      <a:gd name="connsiteX20" fmla="*/ 0 w 3101130"/>
                      <a:gd name="connsiteY20" fmla="*/ 1495148 h 3114892"/>
                      <a:gd name="connsiteX21" fmla="*/ 0 w 3101130"/>
                      <a:gd name="connsiteY21" fmla="*/ 975999 h 3114892"/>
                      <a:gd name="connsiteX22" fmla="*/ 0 w 3101130"/>
                      <a:gd name="connsiteY22" fmla="*/ 0 h 31148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</a:cxnLst>
                    <a:rect l="l" t="t" r="r" b="b"/>
                    <a:pathLst>
                      <a:path w="3101130" h="3114892" fill="none" extrusionOk="0">
                        <a:moveTo>
                          <a:pt x="0" y="0"/>
                        </a:moveTo>
                        <a:cubicBezTo>
                          <a:pt x="148940" y="-31497"/>
                          <a:pt x="324378" y="25871"/>
                          <a:pt x="454832" y="0"/>
                        </a:cubicBezTo>
                        <a:cubicBezTo>
                          <a:pt x="585286" y="-25871"/>
                          <a:pt x="721508" y="38088"/>
                          <a:pt x="878654" y="0"/>
                        </a:cubicBezTo>
                        <a:cubicBezTo>
                          <a:pt x="1035800" y="-38088"/>
                          <a:pt x="1175165" y="60942"/>
                          <a:pt x="1457531" y="0"/>
                        </a:cubicBezTo>
                        <a:cubicBezTo>
                          <a:pt x="1739897" y="-60942"/>
                          <a:pt x="1713024" y="45257"/>
                          <a:pt x="1943375" y="0"/>
                        </a:cubicBezTo>
                        <a:cubicBezTo>
                          <a:pt x="2173726" y="-45257"/>
                          <a:pt x="2338216" y="13370"/>
                          <a:pt x="2491241" y="0"/>
                        </a:cubicBezTo>
                        <a:cubicBezTo>
                          <a:pt x="2644266" y="-13370"/>
                          <a:pt x="2958885" y="72706"/>
                          <a:pt x="3101130" y="0"/>
                        </a:cubicBezTo>
                        <a:cubicBezTo>
                          <a:pt x="3146289" y="164640"/>
                          <a:pt x="3063378" y="385334"/>
                          <a:pt x="3101130" y="581447"/>
                        </a:cubicBezTo>
                        <a:cubicBezTo>
                          <a:pt x="3138882" y="777560"/>
                          <a:pt x="3065597" y="829488"/>
                          <a:pt x="3101130" y="1069446"/>
                        </a:cubicBezTo>
                        <a:cubicBezTo>
                          <a:pt x="3136663" y="1309404"/>
                          <a:pt x="3068653" y="1502223"/>
                          <a:pt x="3101130" y="1619744"/>
                        </a:cubicBezTo>
                        <a:cubicBezTo>
                          <a:pt x="3133607" y="1737265"/>
                          <a:pt x="3078711" y="1926564"/>
                          <a:pt x="3101130" y="2201190"/>
                        </a:cubicBezTo>
                        <a:cubicBezTo>
                          <a:pt x="3123549" y="2475816"/>
                          <a:pt x="3011568" y="2855494"/>
                          <a:pt x="3101130" y="3114892"/>
                        </a:cubicBezTo>
                        <a:cubicBezTo>
                          <a:pt x="2918591" y="3138074"/>
                          <a:pt x="2853877" y="3103196"/>
                          <a:pt x="2615286" y="3114892"/>
                        </a:cubicBezTo>
                        <a:cubicBezTo>
                          <a:pt x="2376695" y="3126588"/>
                          <a:pt x="2231337" y="3092577"/>
                          <a:pt x="2129443" y="3114892"/>
                        </a:cubicBezTo>
                        <a:cubicBezTo>
                          <a:pt x="2027549" y="3137207"/>
                          <a:pt x="1703155" y="3055683"/>
                          <a:pt x="1550565" y="3114892"/>
                        </a:cubicBezTo>
                        <a:cubicBezTo>
                          <a:pt x="1397975" y="3174101"/>
                          <a:pt x="1231723" y="3072059"/>
                          <a:pt x="1095733" y="3114892"/>
                        </a:cubicBezTo>
                        <a:cubicBezTo>
                          <a:pt x="959743" y="3157725"/>
                          <a:pt x="771994" y="3106227"/>
                          <a:pt x="640900" y="3114892"/>
                        </a:cubicBezTo>
                        <a:cubicBezTo>
                          <a:pt x="509806" y="3123557"/>
                          <a:pt x="247924" y="3038989"/>
                          <a:pt x="0" y="3114892"/>
                        </a:cubicBezTo>
                        <a:cubicBezTo>
                          <a:pt x="-51194" y="2914696"/>
                          <a:pt x="35586" y="2824210"/>
                          <a:pt x="0" y="2564594"/>
                        </a:cubicBezTo>
                        <a:cubicBezTo>
                          <a:pt x="-35586" y="2304978"/>
                          <a:pt x="37968" y="2138176"/>
                          <a:pt x="0" y="1983148"/>
                        </a:cubicBezTo>
                        <a:cubicBezTo>
                          <a:pt x="-37968" y="1828120"/>
                          <a:pt x="35225" y="1597991"/>
                          <a:pt x="0" y="1495148"/>
                        </a:cubicBezTo>
                        <a:cubicBezTo>
                          <a:pt x="-35225" y="1392305"/>
                          <a:pt x="30617" y="1144442"/>
                          <a:pt x="0" y="975999"/>
                        </a:cubicBezTo>
                        <a:cubicBezTo>
                          <a:pt x="-30617" y="807556"/>
                          <a:pt x="100116" y="426435"/>
                          <a:pt x="0" y="0"/>
                        </a:cubicBezTo>
                        <a:close/>
                      </a:path>
                      <a:path w="3101130" h="3114892" stroke="0" extrusionOk="0">
                        <a:moveTo>
                          <a:pt x="0" y="0"/>
                        </a:moveTo>
                        <a:cubicBezTo>
                          <a:pt x="192868" y="-64827"/>
                          <a:pt x="424468" y="60613"/>
                          <a:pt x="578878" y="0"/>
                        </a:cubicBezTo>
                        <a:cubicBezTo>
                          <a:pt x="733288" y="-60613"/>
                          <a:pt x="822919" y="23015"/>
                          <a:pt x="1064721" y="0"/>
                        </a:cubicBezTo>
                        <a:cubicBezTo>
                          <a:pt x="1306523" y="-23015"/>
                          <a:pt x="1339639" y="19088"/>
                          <a:pt x="1581576" y="0"/>
                        </a:cubicBezTo>
                        <a:cubicBezTo>
                          <a:pt x="1823514" y="-19088"/>
                          <a:pt x="1831793" y="14448"/>
                          <a:pt x="2067420" y="0"/>
                        </a:cubicBezTo>
                        <a:cubicBezTo>
                          <a:pt x="2303047" y="-14448"/>
                          <a:pt x="2457022" y="66503"/>
                          <a:pt x="2646298" y="0"/>
                        </a:cubicBezTo>
                        <a:cubicBezTo>
                          <a:pt x="2835574" y="-66503"/>
                          <a:pt x="2935163" y="34325"/>
                          <a:pt x="3101130" y="0"/>
                        </a:cubicBezTo>
                        <a:cubicBezTo>
                          <a:pt x="3142930" y="118420"/>
                          <a:pt x="3075699" y="315091"/>
                          <a:pt x="3101130" y="488000"/>
                        </a:cubicBezTo>
                        <a:cubicBezTo>
                          <a:pt x="3126561" y="660909"/>
                          <a:pt x="3097885" y="859122"/>
                          <a:pt x="3101130" y="1069446"/>
                        </a:cubicBezTo>
                        <a:cubicBezTo>
                          <a:pt x="3104375" y="1279770"/>
                          <a:pt x="3051524" y="1362497"/>
                          <a:pt x="3101130" y="1526297"/>
                        </a:cubicBezTo>
                        <a:cubicBezTo>
                          <a:pt x="3150736" y="1690097"/>
                          <a:pt x="3053473" y="1811694"/>
                          <a:pt x="3101130" y="1983148"/>
                        </a:cubicBezTo>
                        <a:cubicBezTo>
                          <a:pt x="3148787" y="2154602"/>
                          <a:pt x="3064039" y="2329234"/>
                          <a:pt x="3101130" y="2502297"/>
                        </a:cubicBezTo>
                        <a:cubicBezTo>
                          <a:pt x="3138221" y="2675360"/>
                          <a:pt x="3071121" y="2819198"/>
                          <a:pt x="3101130" y="3114892"/>
                        </a:cubicBezTo>
                        <a:cubicBezTo>
                          <a:pt x="2909737" y="3148701"/>
                          <a:pt x="2848892" y="3106377"/>
                          <a:pt x="2677309" y="3114892"/>
                        </a:cubicBezTo>
                        <a:cubicBezTo>
                          <a:pt x="2505726" y="3123407"/>
                          <a:pt x="2228513" y="3098502"/>
                          <a:pt x="2098431" y="3114892"/>
                        </a:cubicBezTo>
                        <a:cubicBezTo>
                          <a:pt x="1968349" y="3131282"/>
                          <a:pt x="1815042" y="3074608"/>
                          <a:pt x="1612588" y="3114892"/>
                        </a:cubicBezTo>
                        <a:cubicBezTo>
                          <a:pt x="1410134" y="3155176"/>
                          <a:pt x="1316077" y="3060940"/>
                          <a:pt x="1064721" y="3114892"/>
                        </a:cubicBezTo>
                        <a:cubicBezTo>
                          <a:pt x="813365" y="3168844"/>
                          <a:pt x="730117" y="3100897"/>
                          <a:pt x="578878" y="3114892"/>
                        </a:cubicBezTo>
                        <a:cubicBezTo>
                          <a:pt x="427639" y="3128887"/>
                          <a:pt x="260538" y="3076270"/>
                          <a:pt x="0" y="3114892"/>
                        </a:cubicBezTo>
                        <a:cubicBezTo>
                          <a:pt x="-2691" y="2989020"/>
                          <a:pt x="47017" y="2869769"/>
                          <a:pt x="0" y="2626892"/>
                        </a:cubicBezTo>
                        <a:cubicBezTo>
                          <a:pt x="-47017" y="2384015"/>
                          <a:pt x="9803" y="2234523"/>
                          <a:pt x="0" y="2107744"/>
                        </a:cubicBezTo>
                        <a:cubicBezTo>
                          <a:pt x="-9803" y="1980965"/>
                          <a:pt x="61287" y="1780913"/>
                          <a:pt x="0" y="1588595"/>
                        </a:cubicBezTo>
                        <a:cubicBezTo>
                          <a:pt x="-61287" y="1396277"/>
                          <a:pt x="16470" y="1292419"/>
                          <a:pt x="0" y="1162893"/>
                        </a:cubicBezTo>
                        <a:cubicBezTo>
                          <a:pt x="-16470" y="1033367"/>
                          <a:pt x="43755" y="891254"/>
                          <a:pt x="0" y="706042"/>
                        </a:cubicBezTo>
                        <a:cubicBezTo>
                          <a:pt x="-43755" y="520830"/>
                          <a:pt x="20301" y="33966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Constitución Política de 1991;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Ley 106 de 1993,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Ley 42 de 1993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Ley 136 de 1994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Ley 166 de 1994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Ley 142 de 1994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Ley 330 de 1996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Ley 489 de 1998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Decreto 1142 de 1999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Decreto 1144 de 1999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Decreto 1143 de 1999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Decreto 267 de 2000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Decreto Ley 272 de 2000 (Estructura y funciones)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Decreto 1142 de 1999.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Ley 610 de 2000 (Procesos de responsabilidad fiscal)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Resolución 5131 de 2000 (Proceso de responsabilidad fiscal, control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posterior, investigación preliminar).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Resolución 83 de 2000 (Proceso de Responsabilidad Fiscal)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Decreto 1133 de 1986,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Decreto 1122 de 1986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Ley 617 de 2000.</a:t>
            </a:r>
            <a:endParaRPr lang="es-CO" sz="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B80F45BF-D8BA-41E1-9224-D914B80CC495}"/>
              </a:ext>
            </a:extLst>
          </p:cNvPr>
          <p:cNvSpPr/>
          <p:nvPr/>
        </p:nvSpPr>
        <p:spPr>
          <a:xfrm>
            <a:off x="457947" y="5135708"/>
            <a:ext cx="1589714" cy="776816"/>
          </a:xfrm>
          <a:prstGeom prst="rect">
            <a:avLst/>
          </a:prstGeom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 sd="3550862135">
                  <a:custGeom>
                    <a:avLst/>
                    <a:gdLst>
                      <a:gd name="connsiteX0" fmla="*/ 0 w 1589714"/>
                      <a:gd name="connsiteY0" fmla="*/ 0 h 1008481"/>
                      <a:gd name="connsiteX1" fmla="*/ 482213 w 1589714"/>
                      <a:gd name="connsiteY1" fmla="*/ 0 h 1008481"/>
                      <a:gd name="connsiteX2" fmla="*/ 1028015 w 1589714"/>
                      <a:gd name="connsiteY2" fmla="*/ 0 h 1008481"/>
                      <a:gd name="connsiteX3" fmla="*/ 1589714 w 1589714"/>
                      <a:gd name="connsiteY3" fmla="*/ 0 h 1008481"/>
                      <a:gd name="connsiteX4" fmla="*/ 1589714 w 1589714"/>
                      <a:gd name="connsiteY4" fmla="*/ 473986 h 1008481"/>
                      <a:gd name="connsiteX5" fmla="*/ 1589714 w 1589714"/>
                      <a:gd name="connsiteY5" fmla="*/ 1008481 h 1008481"/>
                      <a:gd name="connsiteX6" fmla="*/ 1043912 w 1589714"/>
                      <a:gd name="connsiteY6" fmla="*/ 1008481 h 1008481"/>
                      <a:gd name="connsiteX7" fmla="*/ 561699 w 1589714"/>
                      <a:gd name="connsiteY7" fmla="*/ 1008481 h 1008481"/>
                      <a:gd name="connsiteX8" fmla="*/ 0 w 1589714"/>
                      <a:gd name="connsiteY8" fmla="*/ 1008481 h 1008481"/>
                      <a:gd name="connsiteX9" fmla="*/ 0 w 1589714"/>
                      <a:gd name="connsiteY9" fmla="*/ 524410 h 1008481"/>
                      <a:gd name="connsiteX10" fmla="*/ 0 w 1589714"/>
                      <a:gd name="connsiteY10" fmla="*/ 0 h 10084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589714" h="1008481" fill="none" extrusionOk="0">
                        <a:moveTo>
                          <a:pt x="0" y="0"/>
                        </a:moveTo>
                        <a:cubicBezTo>
                          <a:pt x="206208" y="-47558"/>
                          <a:pt x="385357" y="37643"/>
                          <a:pt x="482213" y="0"/>
                        </a:cubicBezTo>
                        <a:cubicBezTo>
                          <a:pt x="579069" y="-37643"/>
                          <a:pt x="859166" y="28921"/>
                          <a:pt x="1028015" y="0"/>
                        </a:cubicBezTo>
                        <a:cubicBezTo>
                          <a:pt x="1196864" y="-28921"/>
                          <a:pt x="1475199" y="2309"/>
                          <a:pt x="1589714" y="0"/>
                        </a:cubicBezTo>
                        <a:cubicBezTo>
                          <a:pt x="1608494" y="207935"/>
                          <a:pt x="1564460" y="369929"/>
                          <a:pt x="1589714" y="473986"/>
                        </a:cubicBezTo>
                        <a:cubicBezTo>
                          <a:pt x="1614968" y="578043"/>
                          <a:pt x="1581762" y="870339"/>
                          <a:pt x="1589714" y="1008481"/>
                        </a:cubicBezTo>
                        <a:cubicBezTo>
                          <a:pt x="1335552" y="1010569"/>
                          <a:pt x="1172029" y="945546"/>
                          <a:pt x="1043912" y="1008481"/>
                        </a:cubicBezTo>
                        <a:cubicBezTo>
                          <a:pt x="915795" y="1071416"/>
                          <a:pt x="688024" y="1005473"/>
                          <a:pt x="561699" y="1008481"/>
                        </a:cubicBezTo>
                        <a:cubicBezTo>
                          <a:pt x="435374" y="1011489"/>
                          <a:pt x="209572" y="948245"/>
                          <a:pt x="0" y="1008481"/>
                        </a:cubicBezTo>
                        <a:cubicBezTo>
                          <a:pt x="-22463" y="857764"/>
                          <a:pt x="6392" y="742162"/>
                          <a:pt x="0" y="524410"/>
                        </a:cubicBezTo>
                        <a:cubicBezTo>
                          <a:pt x="-6392" y="306658"/>
                          <a:pt x="56340" y="247995"/>
                          <a:pt x="0" y="0"/>
                        </a:cubicBezTo>
                        <a:close/>
                      </a:path>
                      <a:path w="1589714" h="1008481" stroke="0" extrusionOk="0">
                        <a:moveTo>
                          <a:pt x="0" y="0"/>
                        </a:moveTo>
                        <a:cubicBezTo>
                          <a:pt x="192144" y="-6193"/>
                          <a:pt x="273049" y="28636"/>
                          <a:pt x="529905" y="0"/>
                        </a:cubicBezTo>
                        <a:cubicBezTo>
                          <a:pt x="786761" y="-28636"/>
                          <a:pt x="921111" y="10866"/>
                          <a:pt x="1091604" y="0"/>
                        </a:cubicBezTo>
                        <a:cubicBezTo>
                          <a:pt x="1262097" y="-10866"/>
                          <a:pt x="1445758" y="36117"/>
                          <a:pt x="1589714" y="0"/>
                        </a:cubicBezTo>
                        <a:cubicBezTo>
                          <a:pt x="1614002" y="104104"/>
                          <a:pt x="1562338" y="304386"/>
                          <a:pt x="1589714" y="484071"/>
                        </a:cubicBezTo>
                        <a:cubicBezTo>
                          <a:pt x="1617090" y="663756"/>
                          <a:pt x="1579036" y="864852"/>
                          <a:pt x="1589714" y="1008481"/>
                        </a:cubicBezTo>
                        <a:cubicBezTo>
                          <a:pt x="1445258" y="1030769"/>
                          <a:pt x="1277323" y="1003725"/>
                          <a:pt x="1091604" y="1008481"/>
                        </a:cubicBezTo>
                        <a:cubicBezTo>
                          <a:pt x="905885" y="1013237"/>
                          <a:pt x="758643" y="947399"/>
                          <a:pt x="545802" y="1008481"/>
                        </a:cubicBezTo>
                        <a:cubicBezTo>
                          <a:pt x="332961" y="1069563"/>
                          <a:pt x="119661" y="951005"/>
                          <a:pt x="0" y="1008481"/>
                        </a:cubicBezTo>
                        <a:cubicBezTo>
                          <a:pt x="-14133" y="844954"/>
                          <a:pt x="29541" y="710395"/>
                          <a:pt x="0" y="504241"/>
                        </a:cubicBezTo>
                        <a:cubicBezTo>
                          <a:pt x="-29541" y="298087"/>
                          <a:pt x="7741" y="10278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PRINCIPIOS DEL CONTROL FISCAL </a:t>
            </a: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Eficiencia</a:t>
            </a: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Eficacia</a:t>
            </a: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Economía </a:t>
            </a: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Equidad</a:t>
            </a: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valoración de los costos ambientales 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5A9BA02C-FD28-4E58-B4B7-CB03E6D2FEEB}"/>
              </a:ext>
            </a:extLst>
          </p:cNvPr>
          <p:cNvSpPr/>
          <p:nvPr/>
        </p:nvSpPr>
        <p:spPr>
          <a:xfrm>
            <a:off x="2374097" y="723766"/>
            <a:ext cx="2210500" cy="282770"/>
          </a:xfrm>
          <a:prstGeom prst="rect">
            <a:avLst/>
          </a:prstGeom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 sd="3228940567">
                  <a:custGeom>
                    <a:avLst/>
                    <a:gdLst>
                      <a:gd name="connsiteX0" fmla="*/ 0 w 2908183"/>
                      <a:gd name="connsiteY0" fmla="*/ 0 h 218265"/>
                      <a:gd name="connsiteX1" fmla="*/ 552555 w 2908183"/>
                      <a:gd name="connsiteY1" fmla="*/ 0 h 218265"/>
                      <a:gd name="connsiteX2" fmla="*/ 1134191 w 2908183"/>
                      <a:gd name="connsiteY2" fmla="*/ 0 h 218265"/>
                      <a:gd name="connsiteX3" fmla="*/ 1773992 w 2908183"/>
                      <a:gd name="connsiteY3" fmla="*/ 0 h 218265"/>
                      <a:gd name="connsiteX4" fmla="*/ 2326546 w 2908183"/>
                      <a:gd name="connsiteY4" fmla="*/ 0 h 218265"/>
                      <a:gd name="connsiteX5" fmla="*/ 2908183 w 2908183"/>
                      <a:gd name="connsiteY5" fmla="*/ 0 h 218265"/>
                      <a:gd name="connsiteX6" fmla="*/ 2908183 w 2908183"/>
                      <a:gd name="connsiteY6" fmla="*/ 218265 h 218265"/>
                      <a:gd name="connsiteX7" fmla="*/ 2268383 w 2908183"/>
                      <a:gd name="connsiteY7" fmla="*/ 218265 h 218265"/>
                      <a:gd name="connsiteX8" fmla="*/ 1686746 w 2908183"/>
                      <a:gd name="connsiteY8" fmla="*/ 218265 h 218265"/>
                      <a:gd name="connsiteX9" fmla="*/ 1134191 w 2908183"/>
                      <a:gd name="connsiteY9" fmla="*/ 218265 h 218265"/>
                      <a:gd name="connsiteX10" fmla="*/ 552555 w 2908183"/>
                      <a:gd name="connsiteY10" fmla="*/ 218265 h 218265"/>
                      <a:gd name="connsiteX11" fmla="*/ 0 w 2908183"/>
                      <a:gd name="connsiteY11" fmla="*/ 218265 h 218265"/>
                      <a:gd name="connsiteX12" fmla="*/ 0 w 2908183"/>
                      <a:gd name="connsiteY12" fmla="*/ 0 h 21826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908183" h="218265" fill="none" extrusionOk="0">
                        <a:moveTo>
                          <a:pt x="0" y="0"/>
                        </a:moveTo>
                        <a:cubicBezTo>
                          <a:pt x="250313" y="-17391"/>
                          <a:pt x="337386" y="20862"/>
                          <a:pt x="552555" y="0"/>
                        </a:cubicBezTo>
                        <a:cubicBezTo>
                          <a:pt x="767724" y="-20862"/>
                          <a:pt x="897983" y="28937"/>
                          <a:pt x="1134191" y="0"/>
                        </a:cubicBezTo>
                        <a:cubicBezTo>
                          <a:pt x="1370399" y="-28937"/>
                          <a:pt x="1552339" y="29049"/>
                          <a:pt x="1773992" y="0"/>
                        </a:cubicBezTo>
                        <a:cubicBezTo>
                          <a:pt x="1995645" y="-29049"/>
                          <a:pt x="2078630" y="64389"/>
                          <a:pt x="2326546" y="0"/>
                        </a:cubicBezTo>
                        <a:cubicBezTo>
                          <a:pt x="2574462" y="-64389"/>
                          <a:pt x="2715951" y="45955"/>
                          <a:pt x="2908183" y="0"/>
                        </a:cubicBezTo>
                        <a:cubicBezTo>
                          <a:pt x="2932370" y="64607"/>
                          <a:pt x="2904787" y="132425"/>
                          <a:pt x="2908183" y="218265"/>
                        </a:cubicBezTo>
                        <a:cubicBezTo>
                          <a:pt x="2711980" y="290780"/>
                          <a:pt x="2495297" y="208674"/>
                          <a:pt x="2268383" y="218265"/>
                        </a:cubicBezTo>
                        <a:cubicBezTo>
                          <a:pt x="2041469" y="227856"/>
                          <a:pt x="1841289" y="202085"/>
                          <a:pt x="1686746" y="218265"/>
                        </a:cubicBezTo>
                        <a:cubicBezTo>
                          <a:pt x="1532203" y="234445"/>
                          <a:pt x="1380439" y="205494"/>
                          <a:pt x="1134191" y="218265"/>
                        </a:cubicBezTo>
                        <a:cubicBezTo>
                          <a:pt x="887943" y="231036"/>
                          <a:pt x="681934" y="175709"/>
                          <a:pt x="552555" y="218265"/>
                        </a:cubicBezTo>
                        <a:cubicBezTo>
                          <a:pt x="423176" y="260821"/>
                          <a:pt x="141064" y="155166"/>
                          <a:pt x="0" y="218265"/>
                        </a:cubicBezTo>
                        <a:cubicBezTo>
                          <a:pt x="-24919" y="134516"/>
                          <a:pt x="6107" y="71110"/>
                          <a:pt x="0" y="0"/>
                        </a:cubicBezTo>
                        <a:close/>
                      </a:path>
                      <a:path w="2908183" h="218265" stroke="0" extrusionOk="0">
                        <a:moveTo>
                          <a:pt x="0" y="0"/>
                        </a:moveTo>
                        <a:cubicBezTo>
                          <a:pt x="181985" y="-46824"/>
                          <a:pt x="386227" y="52200"/>
                          <a:pt x="494391" y="0"/>
                        </a:cubicBezTo>
                        <a:cubicBezTo>
                          <a:pt x="602555" y="-52200"/>
                          <a:pt x="895883" y="47470"/>
                          <a:pt x="1017864" y="0"/>
                        </a:cubicBezTo>
                        <a:cubicBezTo>
                          <a:pt x="1139845" y="-47470"/>
                          <a:pt x="1412498" y="63647"/>
                          <a:pt x="1657664" y="0"/>
                        </a:cubicBezTo>
                        <a:cubicBezTo>
                          <a:pt x="1902830" y="-63647"/>
                          <a:pt x="2009549" y="47876"/>
                          <a:pt x="2210219" y="0"/>
                        </a:cubicBezTo>
                        <a:cubicBezTo>
                          <a:pt x="2410890" y="-47876"/>
                          <a:pt x="2601179" y="57943"/>
                          <a:pt x="2908183" y="0"/>
                        </a:cubicBezTo>
                        <a:cubicBezTo>
                          <a:pt x="2931853" y="104694"/>
                          <a:pt x="2897700" y="120968"/>
                          <a:pt x="2908183" y="218265"/>
                        </a:cubicBezTo>
                        <a:cubicBezTo>
                          <a:pt x="2777205" y="250935"/>
                          <a:pt x="2597948" y="218153"/>
                          <a:pt x="2413792" y="218265"/>
                        </a:cubicBezTo>
                        <a:cubicBezTo>
                          <a:pt x="2229636" y="218377"/>
                          <a:pt x="1949200" y="146666"/>
                          <a:pt x="1803073" y="218265"/>
                        </a:cubicBezTo>
                        <a:cubicBezTo>
                          <a:pt x="1656946" y="289864"/>
                          <a:pt x="1448384" y="191506"/>
                          <a:pt x="1279601" y="218265"/>
                        </a:cubicBezTo>
                        <a:cubicBezTo>
                          <a:pt x="1110818" y="245024"/>
                          <a:pt x="944317" y="179483"/>
                          <a:pt x="756128" y="218265"/>
                        </a:cubicBezTo>
                        <a:cubicBezTo>
                          <a:pt x="567939" y="257047"/>
                          <a:pt x="164943" y="132448"/>
                          <a:pt x="0" y="218265"/>
                        </a:cubicBezTo>
                        <a:cubicBezTo>
                          <a:pt x="-14756" y="139146"/>
                          <a:pt x="25851" y="6956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CO" sz="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ORGANIZACIÓN DEL SISTEMA DE CONTROL FISCAL EN COLOMBIA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DCDAF3F9-19FF-4527-A86B-2C819007FE19}"/>
              </a:ext>
            </a:extLst>
          </p:cNvPr>
          <p:cNvSpPr/>
          <p:nvPr/>
        </p:nvSpPr>
        <p:spPr>
          <a:xfrm>
            <a:off x="2746435" y="1293101"/>
            <a:ext cx="2008453" cy="1172052"/>
          </a:xfrm>
          <a:prstGeom prst="rect">
            <a:avLst/>
          </a:prstGeom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 sd="2944684567">
                  <a:custGeom>
                    <a:avLst/>
                    <a:gdLst>
                      <a:gd name="connsiteX0" fmla="*/ 0 w 1977006"/>
                      <a:gd name="connsiteY0" fmla="*/ 0 h 1798698"/>
                      <a:gd name="connsiteX1" fmla="*/ 494252 w 1977006"/>
                      <a:gd name="connsiteY1" fmla="*/ 0 h 1798698"/>
                      <a:gd name="connsiteX2" fmla="*/ 1028043 w 1977006"/>
                      <a:gd name="connsiteY2" fmla="*/ 0 h 1798698"/>
                      <a:gd name="connsiteX3" fmla="*/ 1502525 w 1977006"/>
                      <a:gd name="connsiteY3" fmla="*/ 0 h 1798698"/>
                      <a:gd name="connsiteX4" fmla="*/ 1977006 w 1977006"/>
                      <a:gd name="connsiteY4" fmla="*/ 0 h 1798698"/>
                      <a:gd name="connsiteX5" fmla="*/ 1977006 w 1977006"/>
                      <a:gd name="connsiteY5" fmla="*/ 563592 h 1798698"/>
                      <a:gd name="connsiteX6" fmla="*/ 1977006 w 1977006"/>
                      <a:gd name="connsiteY6" fmla="*/ 1109197 h 1798698"/>
                      <a:gd name="connsiteX7" fmla="*/ 1977006 w 1977006"/>
                      <a:gd name="connsiteY7" fmla="*/ 1798698 h 1798698"/>
                      <a:gd name="connsiteX8" fmla="*/ 1462984 w 1977006"/>
                      <a:gd name="connsiteY8" fmla="*/ 1798698 h 1798698"/>
                      <a:gd name="connsiteX9" fmla="*/ 929193 w 1977006"/>
                      <a:gd name="connsiteY9" fmla="*/ 1798698 h 1798698"/>
                      <a:gd name="connsiteX10" fmla="*/ 0 w 1977006"/>
                      <a:gd name="connsiteY10" fmla="*/ 1798698 h 1798698"/>
                      <a:gd name="connsiteX11" fmla="*/ 0 w 1977006"/>
                      <a:gd name="connsiteY11" fmla="*/ 1163158 h 1798698"/>
                      <a:gd name="connsiteX12" fmla="*/ 0 w 1977006"/>
                      <a:gd name="connsiteY12" fmla="*/ 599566 h 1798698"/>
                      <a:gd name="connsiteX13" fmla="*/ 0 w 1977006"/>
                      <a:gd name="connsiteY13" fmla="*/ 0 h 17986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1977006" h="1798698" fill="none" extrusionOk="0">
                        <a:moveTo>
                          <a:pt x="0" y="0"/>
                        </a:moveTo>
                        <a:cubicBezTo>
                          <a:pt x="167007" y="-12871"/>
                          <a:pt x="347995" y="5936"/>
                          <a:pt x="494252" y="0"/>
                        </a:cubicBezTo>
                        <a:cubicBezTo>
                          <a:pt x="640509" y="-5936"/>
                          <a:pt x="885350" y="59496"/>
                          <a:pt x="1028043" y="0"/>
                        </a:cubicBezTo>
                        <a:cubicBezTo>
                          <a:pt x="1170736" y="-59496"/>
                          <a:pt x="1301400" y="55223"/>
                          <a:pt x="1502525" y="0"/>
                        </a:cubicBezTo>
                        <a:cubicBezTo>
                          <a:pt x="1703650" y="-55223"/>
                          <a:pt x="1775267" y="26229"/>
                          <a:pt x="1977006" y="0"/>
                        </a:cubicBezTo>
                        <a:cubicBezTo>
                          <a:pt x="1980330" y="266728"/>
                          <a:pt x="1946267" y="384986"/>
                          <a:pt x="1977006" y="563592"/>
                        </a:cubicBezTo>
                        <a:cubicBezTo>
                          <a:pt x="2007745" y="742198"/>
                          <a:pt x="1933054" y="979051"/>
                          <a:pt x="1977006" y="1109197"/>
                        </a:cubicBezTo>
                        <a:cubicBezTo>
                          <a:pt x="2020958" y="1239343"/>
                          <a:pt x="1928871" y="1487428"/>
                          <a:pt x="1977006" y="1798698"/>
                        </a:cubicBezTo>
                        <a:cubicBezTo>
                          <a:pt x="1858272" y="1850766"/>
                          <a:pt x="1707794" y="1741776"/>
                          <a:pt x="1462984" y="1798698"/>
                        </a:cubicBezTo>
                        <a:cubicBezTo>
                          <a:pt x="1218174" y="1855620"/>
                          <a:pt x="1104734" y="1755928"/>
                          <a:pt x="929193" y="1798698"/>
                        </a:cubicBezTo>
                        <a:cubicBezTo>
                          <a:pt x="753652" y="1841468"/>
                          <a:pt x="301107" y="1694736"/>
                          <a:pt x="0" y="1798698"/>
                        </a:cubicBezTo>
                        <a:cubicBezTo>
                          <a:pt x="-73069" y="1494945"/>
                          <a:pt x="14702" y="1350227"/>
                          <a:pt x="0" y="1163158"/>
                        </a:cubicBezTo>
                        <a:cubicBezTo>
                          <a:pt x="-14702" y="976089"/>
                          <a:pt x="2249" y="876650"/>
                          <a:pt x="0" y="599566"/>
                        </a:cubicBezTo>
                        <a:cubicBezTo>
                          <a:pt x="-2249" y="322482"/>
                          <a:pt x="40363" y="266916"/>
                          <a:pt x="0" y="0"/>
                        </a:cubicBezTo>
                        <a:close/>
                      </a:path>
                      <a:path w="1977006" h="1798698" stroke="0" extrusionOk="0">
                        <a:moveTo>
                          <a:pt x="0" y="0"/>
                        </a:moveTo>
                        <a:cubicBezTo>
                          <a:pt x="133306" y="-4209"/>
                          <a:pt x="358148" y="28470"/>
                          <a:pt x="454711" y="0"/>
                        </a:cubicBezTo>
                        <a:cubicBezTo>
                          <a:pt x="551274" y="-28470"/>
                          <a:pt x="749265" y="18929"/>
                          <a:pt x="948963" y="0"/>
                        </a:cubicBezTo>
                        <a:cubicBezTo>
                          <a:pt x="1148661" y="-18929"/>
                          <a:pt x="1292088" y="56362"/>
                          <a:pt x="1462984" y="0"/>
                        </a:cubicBezTo>
                        <a:cubicBezTo>
                          <a:pt x="1633880" y="-56362"/>
                          <a:pt x="1866375" y="12861"/>
                          <a:pt x="1977006" y="0"/>
                        </a:cubicBezTo>
                        <a:cubicBezTo>
                          <a:pt x="2012455" y="276026"/>
                          <a:pt x="1932169" y="308894"/>
                          <a:pt x="1977006" y="563592"/>
                        </a:cubicBezTo>
                        <a:cubicBezTo>
                          <a:pt x="2021843" y="818290"/>
                          <a:pt x="1975490" y="978963"/>
                          <a:pt x="1977006" y="1127184"/>
                        </a:cubicBezTo>
                        <a:cubicBezTo>
                          <a:pt x="1978522" y="1275405"/>
                          <a:pt x="1968265" y="1519876"/>
                          <a:pt x="1977006" y="1798698"/>
                        </a:cubicBezTo>
                        <a:cubicBezTo>
                          <a:pt x="1856391" y="1842589"/>
                          <a:pt x="1739810" y="1769124"/>
                          <a:pt x="1542065" y="1798698"/>
                        </a:cubicBezTo>
                        <a:cubicBezTo>
                          <a:pt x="1344320" y="1828272"/>
                          <a:pt x="1169172" y="1740210"/>
                          <a:pt x="1008273" y="1798698"/>
                        </a:cubicBezTo>
                        <a:cubicBezTo>
                          <a:pt x="847374" y="1857186"/>
                          <a:pt x="776557" y="1745403"/>
                          <a:pt x="553562" y="1798698"/>
                        </a:cubicBezTo>
                        <a:cubicBezTo>
                          <a:pt x="330567" y="1851993"/>
                          <a:pt x="252389" y="1798252"/>
                          <a:pt x="0" y="1798698"/>
                        </a:cubicBezTo>
                        <a:cubicBezTo>
                          <a:pt x="-62730" y="1539522"/>
                          <a:pt x="43191" y="1464406"/>
                          <a:pt x="0" y="1235106"/>
                        </a:cubicBezTo>
                        <a:cubicBezTo>
                          <a:pt x="-43191" y="1005806"/>
                          <a:pt x="64267" y="801451"/>
                          <a:pt x="0" y="689501"/>
                        </a:cubicBezTo>
                        <a:cubicBezTo>
                          <a:pt x="-64267" y="577551"/>
                          <a:pt x="26663" y="18274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CONTRALORÍA GENERAL DE LA REPUBLICA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Funciones </a:t>
            </a: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Vigilar la gestión fiscal   </a:t>
            </a: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 Financiero</a:t>
            </a: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 de Gestión </a:t>
            </a: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 de resultados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 posterior – selectivo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Autonomía administrativa y financiera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3D6E4C8D-2D6E-473B-9C9A-8F3E02255038}"/>
              </a:ext>
            </a:extLst>
          </p:cNvPr>
          <p:cNvSpPr/>
          <p:nvPr/>
        </p:nvSpPr>
        <p:spPr>
          <a:xfrm>
            <a:off x="2701517" y="2819660"/>
            <a:ext cx="2298584" cy="381579"/>
          </a:xfrm>
          <a:prstGeom prst="rect">
            <a:avLst/>
          </a:prstGeom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 sd="4020601327">
                  <a:custGeom>
                    <a:avLst/>
                    <a:gdLst>
                      <a:gd name="connsiteX0" fmla="*/ 0 w 2298584"/>
                      <a:gd name="connsiteY0" fmla="*/ 0 h 876778"/>
                      <a:gd name="connsiteX1" fmla="*/ 551660 w 2298584"/>
                      <a:gd name="connsiteY1" fmla="*/ 0 h 876778"/>
                      <a:gd name="connsiteX2" fmla="*/ 1126306 w 2298584"/>
                      <a:gd name="connsiteY2" fmla="*/ 0 h 876778"/>
                      <a:gd name="connsiteX3" fmla="*/ 1723938 w 2298584"/>
                      <a:gd name="connsiteY3" fmla="*/ 0 h 876778"/>
                      <a:gd name="connsiteX4" fmla="*/ 2298584 w 2298584"/>
                      <a:gd name="connsiteY4" fmla="*/ 0 h 876778"/>
                      <a:gd name="connsiteX5" fmla="*/ 2298584 w 2298584"/>
                      <a:gd name="connsiteY5" fmla="*/ 429621 h 876778"/>
                      <a:gd name="connsiteX6" fmla="*/ 2298584 w 2298584"/>
                      <a:gd name="connsiteY6" fmla="*/ 876778 h 876778"/>
                      <a:gd name="connsiteX7" fmla="*/ 1723938 w 2298584"/>
                      <a:gd name="connsiteY7" fmla="*/ 876778 h 876778"/>
                      <a:gd name="connsiteX8" fmla="*/ 1149292 w 2298584"/>
                      <a:gd name="connsiteY8" fmla="*/ 876778 h 876778"/>
                      <a:gd name="connsiteX9" fmla="*/ 551660 w 2298584"/>
                      <a:gd name="connsiteY9" fmla="*/ 876778 h 876778"/>
                      <a:gd name="connsiteX10" fmla="*/ 0 w 2298584"/>
                      <a:gd name="connsiteY10" fmla="*/ 876778 h 876778"/>
                      <a:gd name="connsiteX11" fmla="*/ 0 w 2298584"/>
                      <a:gd name="connsiteY11" fmla="*/ 455925 h 876778"/>
                      <a:gd name="connsiteX12" fmla="*/ 0 w 2298584"/>
                      <a:gd name="connsiteY12" fmla="*/ 0 h 8767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298584" h="876778" fill="none" extrusionOk="0">
                        <a:moveTo>
                          <a:pt x="0" y="0"/>
                        </a:moveTo>
                        <a:cubicBezTo>
                          <a:pt x="177288" y="-23805"/>
                          <a:pt x="301718" y="65708"/>
                          <a:pt x="551660" y="0"/>
                        </a:cubicBezTo>
                        <a:cubicBezTo>
                          <a:pt x="801602" y="-65708"/>
                          <a:pt x="935979" y="1606"/>
                          <a:pt x="1126306" y="0"/>
                        </a:cubicBezTo>
                        <a:cubicBezTo>
                          <a:pt x="1316633" y="-1606"/>
                          <a:pt x="1461221" y="11188"/>
                          <a:pt x="1723938" y="0"/>
                        </a:cubicBezTo>
                        <a:cubicBezTo>
                          <a:pt x="1986655" y="-11188"/>
                          <a:pt x="2062372" y="4035"/>
                          <a:pt x="2298584" y="0"/>
                        </a:cubicBezTo>
                        <a:cubicBezTo>
                          <a:pt x="2304966" y="153144"/>
                          <a:pt x="2249277" y="281809"/>
                          <a:pt x="2298584" y="429621"/>
                        </a:cubicBezTo>
                        <a:cubicBezTo>
                          <a:pt x="2347891" y="577433"/>
                          <a:pt x="2259292" y="679585"/>
                          <a:pt x="2298584" y="876778"/>
                        </a:cubicBezTo>
                        <a:cubicBezTo>
                          <a:pt x="2119003" y="894037"/>
                          <a:pt x="1965915" y="835011"/>
                          <a:pt x="1723938" y="876778"/>
                        </a:cubicBezTo>
                        <a:cubicBezTo>
                          <a:pt x="1481961" y="918545"/>
                          <a:pt x="1382681" y="875924"/>
                          <a:pt x="1149292" y="876778"/>
                        </a:cubicBezTo>
                        <a:cubicBezTo>
                          <a:pt x="915903" y="877632"/>
                          <a:pt x="840565" y="869394"/>
                          <a:pt x="551660" y="876778"/>
                        </a:cubicBezTo>
                        <a:cubicBezTo>
                          <a:pt x="262755" y="884162"/>
                          <a:pt x="203962" y="867659"/>
                          <a:pt x="0" y="876778"/>
                        </a:cubicBezTo>
                        <a:cubicBezTo>
                          <a:pt x="-31530" y="763989"/>
                          <a:pt x="41535" y="543720"/>
                          <a:pt x="0" y="455925"/>
                        </a:cubicBezTo>
                        <a:cubicBezTo>
                          <a:pt x="-41535" y="368130"/>
                          <a:pt x="43791" y="197927"/>
                          <a:pt x="0" y="0"/>
                        </a:cubicBezTo>
                        <a:close/>
                      </a:path>
                      <a:path w="2298584" h="876778" stroke="0" extrusionOk="0">
                        <a:moveTo>
                          <a:pt x="0" y="0"/>
                        </a:moveTo>
                        <a:cubicBezTo>
                          <a:pt x="212642" y="-21258"/>
                          <a:pt x="342785" y="70081"/>
                          <a:pt x="597632" y="0"/>
                        </a:cubicBezTo>
                        <a:cubicBezTo>
                          <a:pt x="852479" y="-70081"/>
                          <a:pt x="943921" y="6801"/>
                          <a:pt x="1149292" y="0"/>
                        </a:cubicBezTo>
                        <a:cubicBezTo>
                          <a:pt x="1354663" y="-6801"/>
                          <a:pt x="1484055" y="10027"/>
                          <a:pt x="1700952" y="0"/>
                        </a:cubicBezTo>
                        <a:cubicBezTo>
                          <a:pt x="1917849" y="-10027"/>
                          <a:pt x="2116150" y="20693"/>
                          <a:pt x="2298584" y="0"/>
                        </a:cubicBezTo>
                        <a:cubicBezTo>
                          <a:pt x="2347537" y="152337"/>
                          <a:pt x="2258761" y="279283"/>
                          <a:pt x="2298584" y="420853"/>
                        </a:cubicBezTo>
                        <a:cubicBezTo>
                          <a:pt x="2338407" y="562423"/>
                          <a:pt x="2274677" y="718627"/>
                          <a:pt x="2298584" y="876778"/>
                        </a:cubicBezTo>
                        <a:cubicBezTo>
                          <a:pt x="2086268" y="905888"/>
                          <a:pt x="1977508" y="833814"/>
                          <a:pt x="1792896" y="876778"/>
                        </a:cubicBezTo>
                        <a:cubicBezTo>
                          <a:pt x="1608284" y="919742"/>
                          <a:pt x="1516581" y="847084"/>
                          <a:pt x="1241235" y="876778"/>
                        </a:cubicBezTo>
                        <a:cubicBezTo>
                          <a:pt x="965889" y="906472"/>
                          <a:pt x="834485" y="831527"/>
                          <a:pt x="689575" y="876778"/>
                        </a:cubicBezTo>
                        <a:cubicBezTo>
                          <a:pt x="544665" y="922029"/>
                          <a:pt x="309113" y="835480"/>
                          <a:pt x="0" y="876778"/>
                        </a:cubicBezTo>
                        <a:cubicBezTo>
                          <a:pt x="-34656" y="657021"/>
                          <a:pt x="7181" y="639201"/>
                          <a:pt x="0" y="420853"/>
                        </a:cubicBezTo>
                        <a:cubicBezTo>
                          <a:pt x="-7181" y="202506"/>
                          <a:pt x="34652" y="10056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ELECCIÓN DEL CONTRALOR    </a:t>
            </a: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Congreso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s-CO" sz="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ATRIBUCIONES DEL CONTRALOR </a:t>
            </a: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Art. 268 CP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xmlns="" id="{75C735AB-5741-4D45-878C-F618CDDE6253}"/>
              </a:ext>
            </a:extLst>
          </p:cNvPr>
          <p:cNvSpPr/>
          <p:nvPr/>
        </p:nvSpPr>
        <p:spPr>
          <a:xfrm>
            <a:off x="2646183" y="3578824"/>
            <a:ext cx="2237064" cy="1073243"/>
          </a:xfrm>
          <a:prstGeom prst="rect">
            <a:avLst/>
          </a:prstGeom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 sd="1070018913">
                  <a:custGeom>
                    <a:avLst/>
                    <a:gdLst>
                      <a:gd name="connsiteX0" fmla="*/ 0 w 2237064"/>
                      <a:gd name="connsiteY0" fmla="*/ 0 h 2252348"/>
                      <a:gd name="connsiteX1" fmla="*/ 492154 w 2237064"/>
                      <a:gd name="connsiteY1" fmla="*/ 0 h 2252348"/>
                      <a:gd name="connsiteX2" fmla="*/ 1051420 w 2237064"/>
                      <a:gd name="connsiteY2" fmla="*/ 0 h 2252348"/>
                      <a:gd name="connsiteX3" fmla="*/ 1633057 w 2237064"/>
                      <a:gd name="connsiteY3" fmla="*/ 0 h 2252348"/>
                      <a:gd name="connsiteX4" fmla="*/ 2237064 w 2237064"/>
                      <a:gd name="connsiteY4" fmla="*/ 0 h 2252348"/>
                      <a:gd name="connsiteX5" fmla="*/ 2237064 w 2237064"/>
                      <a:gd name="connsiteY5" fmla="*/ 495517 h 2252348"/>
                      <a:gd name="connsiteX6" fmla="*/ 2237064 w 2237064"/>
                      <a:gd name="connsiteY6" fmla="*/ 1036080 h 2252348"/>
                      <a:gd name="connsiteX7" fmla="*/ 2237064 w 2237064"/>
                      <a:gd name="connsiteY7" fmla="*/ 1576644 h 2252348"/>
                      <a:gd name="connsiteX8" fmla="*/ 2237064 w 2237064"/>
                      <a:gd name="connsiteY8" fmla="*/ 2252348 h 2252348"/>
                      <a:gd name="connsiteX9" fmla="*/ 1744910 w 2237064"/>
                      <a:gd name="connsiteY9" fmla="*/ 2252348 h 2252348"/>
                      <a:gd name="connsiteX10" fmla="*/ 1252756 w 2237064"/>
                      <a:gd name="connsiteY10" fmla="*/ 2252348 h 2252348"/>
                      <a:gd name="connsiteX11" fmla="*/ 715860 w 2237064"/>
                      <a:gd name="connsiteY11" fmla="*/ 2252348 h 2252348"/>
                      <a:gd name="connsiteX12" fmla="*/ 0 w 2237064"/>
                      <a:gd name="connsiteY12" fmla="*/ 2252348 h 2252348"/>
                      <a:gd name="connsiteX13" fmla="*/ 0 w 2237064"/>
                      <a:gd name="connsiteY13" fmla="*/ 1666738 h 2252348"/>
                      <a:gd name="connsiteX14" fmla="*/ 0 w 2237064"/>
                      <a:gd name="connsiteY14" fmla="*/ 1126174 h 2252348"/>
                      <a:gd name="connsiteX15" fmla="*/ 0 w 2237064"/>
                      <a:gd name="connsiteY15" fmla="*/ 585610 h 2252348"/>
                      <a:gd name="connsiteX16" fmla="*/ 0 w 2237064"/>
                      <a:gd name="connsiteY16" fmla="*/ 0 h 22523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237064" h="2252348" fill="none" extrusionOk="0">
                        <a:moveTo>
                          <a:pt x="0" y="0"/>
                        </a:moveTo>
                        <a:cubicBezTo>
                          <a:pt x="118101" y="-9034"/>
                          <a:pt x="248883" y="4025"/>
                          <a:pt x="492154" y="0"/>
                        </a:cubicBezTo>
                        <a:cubicBezTo>
                          <a:pt x="735425" y="-4025"/>
                          <a:pt x="780195" y="60090"/>
                          <a:pt x="1051420" y="0"/>
                        </a:cubicBezTo>
                        <a:cubicBezTo>
                          <a:pt x="1322645" y="-60090"/>
                          <a:pt x="1438573" y="60772"/>
                          <a:pt x="1633057" y="0"/>
                        </a:cubicBezTo>
                        <a:cubicBezTo>
                          <a:pt x="1827541" y="-60772"/>
                          <a:pt x="2113322" y="55255"/>
                          <a:pt x="2237064" y="0"/>
                        </a:cubicBezTo>
                        <a:cubicBezTo>
                          <a:pt x="2288097" y="171112"/>
                          <a:pt x="2200825" y="322541"/>
                          <a:pt x="2237064" y="495517"/>
                        </a:cubicBezTo>
                        <a:cubicBezTo>
                          <a:pt x="2273303" y="668493"/>
                          <a:pt x="2178474" y="816062"/>
                          <a:pt x="2237064" y="1036080"/>
                        </a:cubicBezTo>
                        <a:cubicBezTo>
                          <a:pt x="2295654" y="1256098"/>
                          <a:pt x="2213936" y="1315682"/>
                          <a:pt x="2237064" y="1576644"/>
                        </a:cubicBezTo>
                        <a:cubicBezTo>
                          <a:pt x="2260192" y="1837606"/>
                          <a:pt x="2180148" y="2105785"/>
                          <a:pt x="2237064" y="2252348"/>
                        </a:cubicBezTo>
                        <a:cubicBezTo>
                          <a:pt x="1996481" y="2258575"/>
                          <a:pt x="1975824" y="2208558"/>
                          <a:pt x="1744910" y="2252348"/>
                        </a:cubicBezTo>
                        <a:cubicBezTo>
                          <a:pt x="1513996" y="2296138"/>
                          <a:pt x="1486306" y="2225722"/>
                          <a:pt x="1252756" y="2252348"/>
                        </a:cubicBezTo>
                        <a:cubicBezTo>
                          <a:pt x="1019206" y="2278974"/>
                          <a:pt x="972659" y="2235611"/>
                          <a:pt x="715860" y="2252348"/>
                        </a:cubicBezTo>
                        <a:cubicBezTo>
                          <a:pt x="459061" y="2269085"/>
                          <a:pt x="174374" y="2230559"/>
                          <a:pt x="0" y="2252348"/>
                        </a:cubicBezTo>
                        <a:cubicBezTo>
                          <a:pt x="-25616" y="2066633"/>
                          <a:pt x="64714" y="1784206"/>
                          <a:pt x="0" y="1666738"/>
                        </a:cubicBezTo>
                        <a:cubicBezTo>
                          <a:pt x="-64714" y="1549270"/>
                          <a:pt x="45545" y="1363054"/>
                          <a:pt x="0" y="1126174"/>
                        </a:cubicBezTo>
                        <a:cubicBezTo>
                          <a:pt x="-45545" y="889294"/>
                          <a:pt x="47272" y="851115"/>
                          <a:pt x="0" y="585610"/>
                        </a:cubicBezTo>
                        <a:cubicBezTo>
                          <a:pt x="-47272" y="320105"/>
                          <a:pt x="47521" y="139285"/>
                          <a:pt x="0" y="0"/>
                        </a:cubicBezTo>
                        <a:close/>
                      </a:path>
                      <a:path w="2237064" h="2252348" stroke="0" extrusionOk="0">
                        <a:moveTo>
                          <a:pt x="0" y="0"/>
                        </a:moveTo>
                        <a:cubicBezTo>
                          <a:pt x="184903" y="-44719"/>
                          <a:pt x="408023" y="52436"/>
                          <a:pt x="581637" y="0"/>
                        </a:cubicBezTo>
                        <a:cubicBezTo>
                          <a:pt x="755251" y="-52436"/>
                          <a:pt x="1012481" y="24507"/>
                          <a:pt x="1140903" y="0"/>
                        </a:cubicBezTo>
                        <a:cubicBezTo>
                          <a:pt x="1269325" y="-24507"/>
                          <a:pt x="1443553" y="50259"/>
                          <a:pt x="1633057" y="0"/>
                        </a:cubicBezTo>
                        <a:cubicBezTo>
                          <a:pt x="1822561" y="-50259"/>
                          <a:pt x="1942846" y="43760"/>
                          <a:pt x="2237064" y="0"/>
                        </a:cubicBezTo>
                        <a:cubicBezTo>
                          <a:pt x="2246825" y="182085"/>
                          <a:pt x="2215927" y="283940"/>
                          <a:pt x="2237064" y="563087"/>
                        </a:cubicBezTo>
                        <a:cubicBezTo>
                          <a:pt x="2258201" y="842234"/>
                          <a:pt x="2177989" y="816493"/>
                          <a:pt x="2237064" y="1058604"/>
                        </a:cubicBezTo>
                        <a:cubicBezTo>
                          <a:pt x="2296139" y="1300715"/>
                          <a:pt x="2234872" y="1347263"/>
                          <a:pt x="2237064" y="1621691"/>
                        </a:cubicBezTo>
                        <a:cubicBezTo>
                          <a:pt x="2239256" y="1896119"/>
                          <a:pt x="2168617" y="1942017"/>
                          <a:pt x="2237064" y="2252348"/>
                        </a:cubicBezTo>
                        <a:cubicBezTo>
                          <a:pt x="2113622" y="2258199"/>
                          <a:pt x="1821890" y="2185799"/>
                          <a:pt x="1655427" y="2252348"/>
                        </a:cubicBezTo>
                        <a:cubicBezTo>
                          <a:pt x="1488964" y="2318897"/>
                          <a:pt x="1277376" y="2217075"/>
                          <a:pt x="1140903" y="2252348"/>
                        </a:cubicBezTo>
                        <a:cubicBezTo>
                          <a:pt x="1004430" y="2287621"/>
                          <a:pt x="768492" y="2191649"/>
                          <a:pt x="536895" y="2252348"/>
                        </a:cubicBezTo>
                        <a:cubicBezTo>
                          <a:pt x="305298" y="2313047"/>
                          <a:pt x="242965" y="2207628"/>
                          <a:pt x="0" y="2252348"/>
                        </a:cubicBezTo>
                        <a:cubicBezTo>
                          <a:pt x="-4275" y="2045879"/>
                          <a:pt x="18029" y="1919919"/>
                          <a:pt x="0" y="1666738"/>
                        </a:cubicBezTo>
                        <a:cubicBezTo>
                          <a:pt x="-18029" y="1413557"/>
                          <a:pt x="16397" y="1385107"/>
                          <a:pt x="0" y="1103651"/>
                        </a:cubicBezTo>
                        <a:cubicBezTo>
                          <a:pt x="-16397" y="822195"/>
                          <a:pt x="2324" y="734080"/>
                          <a:pt x="0" y="495517"/>
                        </a:cubicBezTo>
                        <a:cubicBezTo>
                          <a:pt x="-2324" y="256954"/>
                          <a:pt x="19470" y="14732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PROCURADURÍA GENERAL DE LA REPÚBLICA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Funciones</a:t>
            </a: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Vigilar el cumplimiento de la Constitución</a:t>
            </a: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Proteger los derechos humanos junto con el Defensor del pueblo</a:t>
            </a: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Defender los interese de la sociedad</a:t>
            </a: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Vigilar conducta de funcionarios públicos</a:t>
            </a: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Intervenir en procesos – ante autoridades jurídicas o administrativas en defensa del orden jurídico y el patrimonio público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xmlns="" id="{2A9B3106-888B-4CCB-BF15-3CC6B00F909B}"/>
              </a:ext>
            </a:extLst>
          </p:cNvPr>
          <p:cNvSpPr/>
          <p:nvPr/>
        </p:nvSpPr>
        <p:spPr>
          <a:xfrm>
            <a:off x="2746435" y="5044939"/>
            <a:ext cx="1809225" cy="875624"/>
          </a:xfrm>
          <a:prstGeom prst="rect">
            <a:avLst/>
          </a:prstGeom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 sd="3149753458">
                  <a:custGeom>
                    <a:avLst/>
                    <a:gdLst>
                      <a:gd name="connsiteX0" fmla="*/ 0 w 1809225"/>
                      <a:gd name="connsiteY0" fmla="*/ 0 h 1271887"/>
                      <a:gd name="connsiteX1" fmla="*/ 434214 w 1809225"/>
                      <a:gd name="connsiteY1" fmla="*/ 0 h 1271887"/>
                      <a:gd name="connsiteX2" fmla="*/ 904613 w 1809225"/>
                      <a:gd name="connsiteY2" fmla="*/ 0 h 1271887"/>
                      <a:gd name="connsiteX3" fmla="*/ 1338827 w 1809225"/>
                      <a:gd name="connsiteY3" fmla="*/ 0 h 1271887"/>
                      <a:gd name="connsiteX4" fmla="*/ 1809225 w 1809225"/>
                      <a:gd name="connsiteY4" fmla="*/ 0 h 1271887"/>
                      <a:gd name="connsiteX5" fmla="*/ 1809225 w 1809225"/>
                      <a:gd name="connsiteY5" fmla="*/ 411243 h 1271887"/>
                      <a:gd name="connsiteX6" fmla="*/ 1809225 w 1809225"/>
                      <a:gd name="connsiteY6" fmla="*/ 822487 h 1271887"/>
                      <a:gd name="connsiteX7" fmla="*/ 1809225 w 1809225"/>
                      <a:gd name="connsiteY7" fmla="*/ 1271887 h 1271887"/>
                      <a:gd name="connsiteX8" fmla="*/ 1393103 w 1809225"/>
                      <a:gd name="connsiteY8" fmla="*/ 1271887 h 1271887"/>
                      <a:gd name="connsiteX9" fmla="*/ 958889 w 1809225"/>
                      <a:gd name="connsiteY9" fmla="*/ 1271887 h 1271887"/>
                      <a:gd name="connsiteX10" fmla="*/ 488491 w 1809225"/>
                      <a:gd name="connsiteY10" fmla="*/ 1271887 h 1271887"/>
                      <a:gd name="connsiteX11" fmla="*/ 0 w 1809225"/>
                      <a:gd name="connsiteY11" fmla="*/ 1271887 h 1271887"/>
                      <a:gd name="connsiteX12" fmla="*/ 0 w 1809225"/>
                      <a:gd name="connsiteY12" fmla="*/ 860644 h 1271887"/>
                      <a:gd name="connsiteX13" fmla="*/ 0 w 1809225"/>
                      <a:gd name="connsiteY13" fmla="*/ 436681 h 1271887"/>
                      <a:gd name="connsiteX14" fmla="*/ 0 w 1809225"/>
                      <a:gd name="connsiteY14" fmla="*/ 0 h 127188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1809225" h="1271887" fill="none" extrusionOk="0">
                        <a:moveTo>
                          <a:pt x="0" y="0"/>
                        </a:moveTo>
                        <a:cubicBezTo>
                          <a:pt x="182409" y="-49367"/>
                          <a:pt x="294706" y="10879"/>
                          <a:pt x="434214" y="0"/>
                        </a:cubicBezTo>
                        <a:cubicBezTo>
                          <a:pt x="573722" y="-10879"/>
                          <a:pt x="695816" y="38790"/>
                          <a:pt x="904613" y="0"/>
                        </a:cubicBezTo>
                        <a:cubicBezTo>
                          <a:pt x="1113410" y="-38790"/>
                          <a:pt x="1164081" y="44393"/>
                          <a:pt x="1338827" y="0"/>
                        </a:cubicBezTo>
                        <a:cubicBezTo>
                          <a:pt x="1513573" y="-44393"/>
                          <a:pt x="1618734" y="53213"/>
                          <a:pt x="1809225" y="0"/>
                        </a:cubicBezTo>
                        <a:cubicBezTo>
                          <a:pt x="1818597" y="128365"/>
                          <a:pt x="1767417" y="298104"/>
                          <a:pt x="1809225" y="411243"/>
                        </a:cubicBezTo>
                        <a:cubicBezTo>
                          <a:pt x="1851033" y="524382"/>
                          <a:pt x="1791970" y="731310"/>
                          <a:pt x="1809225" y="822487"/>
                        </a:cubicBezTo>
                        <a:cubicBezTo>
                          <a:pt x="1826480" y="913664"/>
                          <a:pt x="1789734" y="1168362"/>
                          <a:pt x="1809225" y="1271887"/>
                        </a:cubicBezTo>
                        <a:cubicBezTo>
                          <a:pt x="1650312" y="1293175"/>
                          <a:pt x="1579113" y="1257720"/>
                          <a:pt x="1393103" y="1271887"/>
                        </a:cubicBezTo>
                        <a:cubicBezTo>
                          <a:pt x="1207093" y="1286054"/>
                          <a:pt x="1095836" y="1265488"/>
                          <a:pt x="958889" y="1271887"/>
                        </a:cubicBezTo>
                        <a:cubicBezTo>
                          <a:pt x="821942" y="1278286"/>
                          <a:pt x="589934" y="1227952"/>
                          <a:pt x="488491" y="1271887"/>
                        </a:cubicBezTo>
                        <a:cubicBezTo>
                          <a:pt x="387048" y="1315822"/>
                          <a:pt x="176943" y="1254994"/>
                          <a:pt x="0" y="1271887"/>
                        </a:cubicBezTo>
                        <a:cubicBezTo>
                          <a:pt x="-27054" y="1070830"/>
                          <a:pt x="5500" y="1024221"/>
                          <a:pt x="0" y="860644"/>
                        </a:cubicBezTo>
                        <a:cubicBezTo>
                          <a:pt x="-5500" y="697067"/>
                          <a:pt x="23278" y="628125"/>
                          <a:pt x="0" y="436681"/>
                        </a:cubicBezTo>
                        <a:cubicBezTo>
                          <a:pt x="-23278" y="245237"/>
                          <a:pt x="50595" y="129053"/>
                          <a:pt x="0" y="0"/>
                        </a:cubicBezTo>
                        <a:close/>
                      </a:path>
                      <a:path w="1809225" h="1271887" stroke="0" extrusionOk="0">
                        <a:moveTo>
                          <a:pt x="0" y="0"/>
                        </a:moveTo>
                        <a:cubicBezTo>
                          <a:pt x="135380" y="-31900"/>
                          <a:pt x="312678" y="15303"/>
                          <a:pt x="470399" y="0"/>
                        </a:cubicBezTo>
                        <a:cubicBezTo>
                          <a:pt x="628120" y="-15303"/>
                          <a:pt x="836365" y="14620"/>
                          <a:pt x="958889" y="0"/>
                        </a:cubicBezTo>
                        <a:cubicBezTo>
                          <a:pt x="1081413" y="-14620"/>
                          <a:pt x="1268425" y="38063"/>
                          <a:pt x="1375011" y="0"/>
                        </a:cubicBezTo>
                        <a:cubicBezTo>
                          <a:pt x="1481597" y="-38063"/>
                          <a:pt x="1685233" y="39299"/>
                          <a:pt x="1809225" y="0"/>
                        </a:cubicBezTo>
                        <a:cubicBezTo>
                          <a:pt x="1832880" y="154069"/>
                          <a:pt x="1766393" y="220667"/>
                          <a:pt x="1809225" y="398525"/>
                        </a:cubicBezTo>
                        <a:cubicBezTo>
                          <a:pt x="1852057" y="576383"/>
                          <a:pt x="1792774" y="630869"/>
                          <a:pt x="1809225" y="784330"/>
                        </a:cubicBezTo>
                        <a:cubicBezTo>
                          <a:pt x="1825676" y="937792"/>
                          <a:pt x="1774986" y="1154212"/>
                          <a:pt x="1809225" y="1271887"/>
                        </a:cubicBezTo>
                        <a:cubicBezTo>
                          <a:pt x="1679372" y="1287122"/>
                          <a:pt x="1552737" y="1258570"/>
                          <a:pt x="1356919" y="1271887"/>
                        </a:cubicBezTo>
                        <a:cubicBezTo>
                          <a:pt x="1161101" y="1285204"/>
                          <a:pt x="1082452" y="1238053"/>
                          <a:pt x="886520" y="1271887"/>
                        </a:cubicBezTo>
                        <a:cubicBezTo>
                          <a:pt x="690588" y="1305721"/>
                          <a:pt x="585953" y="1269149"/>
                          <a:pt x="434214" y="1271887"/>
                        </a:cubicBezTo>
                        <a:cubicBezTo>
                          <a:pt x="282475" y="1274625"/>
                          <a:pt x="113988" y="1243475"/>
                          <a:pt x="0" y="1271887"/>
                        </a:cubicBezTo>
                        <a:cubicBezTo>
                          <a:pt x="-30064" y="1092792"/>
                          <a:pt x="39436" y="1007647"/>
                          <a:pt x="0" y="847925"/>
                        </a:cubicBezTo>
                        <a:cubicBezTo>
                          <a:pt x="-39436" y="688203"/>
                          <a:pt x="43347" y="568654"/>
                          <a:pt x="0" y="436681"/>
                        </a:cubicBezTo>
                        <a:cubicBezTo>
                          <a:pt x="-43347" y="304708"/>
                          <a:pt x="20831" y="19813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DEFENSORÍA DEL PUEBLO – Es parte del Ministerio Público</a:t>
            </a:r>
            <a:endParaRPr lang="es-CO" sz="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Funciones</a:t>
            </a: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Velar por los derechos humanos</a:t>
            </a: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Educar a los colombianos -Autonomía Igualdad Respeto</a:t>
            </a: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Defender a los ciudadanos</a:t>
            </a: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Fortalecer al ciudadano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xmlns="" id="{736214E0-0DE7-41D1-A710-E133BB4B1B0D}"/>
              </a:ext>
            </a:extLst>
          </p:cNvPr>
          <p:cNvSpPr/>
          <p:nvPr/>
        </p:nvSpPr>
        <p:spPr>
          <a:xfrm>
            <a:off x="5011607" y="563928"/>
            <a:ext cx="2425117" cy="579198"/>
          </a:xfrm>
          <a:prstGeom prst="rect">
            <a:avLst/>
          </a:prstGeom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 sd="333150777">
                  <a:custGeom>
                    <a:avLst/>
                    <a:gdLst>
                      <a:gd name="connsiteX0" fmla="*/ 0 w 2673292"/>
                      <a:gd name="connsiteY0" fmla="*/ 0 h 1008481"/>
                      <a:gd name="connsiteX1" fmla="*/ 481193 w 2673292"/>
                      <a:gd name="connsiteY1" fmla="*/ 0 h 1008481"/>
                      <a:gd name="connsiteX2" fmla="*/ 1015851 w 2673292"/>
                      <a:gd name="connsiteY2" fmla="*/ 0 h 1008481"/>
                      <a:gd name="connsiteX3" fmla="*/ 1523776 w 2673292"/>
                      <a:gd name="connsiteY3" fmla="*/ 0 h 1008481"/>
                      <a:gd name="connsiteX4" fmla="*/ 2058435 w 2673292"/>
                      <a:gd name="connsiteY4" fmla="*/ 0 h 1008481"/>
                      <a:gd name="connsiteX5" fmla="*/ 2673292 w 2673292"/>
                      <a:gd name="connsiteY5" fmla="*/ 0 h 1008481"/>
                      <a:gd name="connsiteX6" fmla="*/ 2673292 w 2673292"/>
                      <a:gd name="connsiteY6" fmla="*/ 473986 h 1008481"/>
                      <a:gd name="connsiteX7" fmla="*/ 2673292 w 2673292"/>
                      <a:gd name="connsiteY7" fmla="*/ 1008481 h 1008481"/>
                      <a:gd name="connsiteX8" fmla="*/ 2085168 w 2673292"/>
                      <a:gd name="connsiteY8" fmla="*/ 1008481 h 1008481"/>
                      <a:gd name="connsiteX9" fmla="*/ 1550509 w 2673292"/>
                      <a:gd name="connsiteY9" fmla="*/ 1008481 h 1008481"/>
                      <a:gd name="connsiteX10" fmla="*/ 1069317 w 2673292"/>
                      <a:gd name="connsiteY10" fmla="*/ 1008481 h 1008481"/>
                      <a:gd name="connsiteX11" fmla="*/ 614857 w 2673292"/>
                      <a:gd name="connsiteY11" fmla="*/ 1008481 h 1008481"/>
                      <a:gd name="connsiteX12" fmla="*/ 0 w 2673292"/>
                      <a:gd name="connsiteY12" fmla="*/ 1008481 h 1008481"/>
                      <a:gd name="connsiteX13" fmla="*/ 0 w 2673292"/>
                      <a:gd name="connsiteY13" fmla="*/ 494156 h 1008481"/>
                      <a:gd name="connsiteX14" fmla="*/ 0 w 2673292"/>
                      <a:gd name="connsiteY14" fmla="*/ 0 h 10084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673292" h="1008481" fill="none" extrusionOk="0">
                        <a:moveTo>
                          <a:pt x="0" y="0"/>
                        </a:moveTo>
                        <a:cubicBezTo>
                          <a:pt x="183930" y="-56219"/>
                          <a:pt x="304349" y="20157"/>
                          <a:pt x="481193" y="0"/>
                        </a:cubicBezTo>
                        <a:cubicBezTo>
                          <a:pt x="658037" y="-20157"/>
                          <a:pt x="879550" y="8908"/>
                          <a:pt x="1015851" y="0"/>
                        </a:cubicBezTo>
                        <a:cubicBezTo>
                          <a:pt x="1152152" y="-8908"/>
                          <a:pt x="1378180" y="42890"/>
                          <a:pt x="1523776" y="0"/>
                        </a:cubicBezTo>
                        <a:cubicBezTo>
                          <a:pt x="1669373" y="-42890"/>
                          <a:pt x="1791711" y="58357"/>
                          <a:pt x="2058435" y="0"/>
                        </a:cubicBezTo>
                        <a:cubicBezTo>
                          <a:pt x="2325159" y="-58357"/>
                          <a:pt x="2536228" y="517"/>
                          <a:pt x="2673292" y="0"/>
                        </a:cubicBezTo>
                        <a:cubicBezTo>
                          <a:pt x="2716712" y="136518"/>
                          <a:pt x="2621650" y="276383"/>
                          <a:pt x="2673292" y="473986"/>
                        </a:cubicBezTo>
                        <a:cubicBezTo>
                          <a:pt x="2724934" y="671589"/>
                          <a:pt x="2636479" y="757523"/>
                          <a:pt x="2673292" y="1008481"/>
                        </a:cubicBezTo>
                        <a:cubicBezTo>
                          <a:pt x="2457096" y="1033626"/>
                          <a:pt x="2257221" y="965668"/>
                          <a:pt x="2085168" y="1008481"/>
                        </a:cubicBezTo>
                        <a:cubicBezTo>
                          <a:pt x="1913115" y="1051294"/>
                          <a:pt x="1673683" y="956649"/>
                          <a:pt x="1550509" y="1008481"/>
                        </a:cubicBezTo>
                        <a:cubicBezTo>
                          <a:pt x="1427335" y="1060313"/>
                          <a:pt x="1203236" y="972556"/>
                          <a:pt x="1069317" y="1008481"/>
                        </a:cubicBezTo>
                        <a:cubicBezTo>
                          <a:pt x="935398" y="1044406"/>
                          <a:pt x="789055" y="955535"/>
                          <a:pt x="614857" y="1008481"/>
                        </a:cubicBezTo>
                        <a:cubicBezTo>
                          <a:pt x="440659" y="1061427"/>
                          <a:pt x="162221" y="1001062"/>
                          <a:pt x="0" y="1008481"/>
                        </a:cubicBezTo>
                        <a:cubicBezTo>
                          <a:pt x="-48640" y="902970"/>
                          <a:pt x="16349" y="652665"/>
                          <a:pt x="0" y="494156"/>
                        </a:cubicBezTo>
                        <a:cubicBezTo>
                          <a:pt x="-16349" y="335647"/>
                          <a:pt x="7657" y="137222"/>
                          <a:pt x="0" y="0"/>
                        </a:cubicBezTo>
                        <a:close/>
                      </a:path>
                      <a:path w="2673292" h="1008481" stroke="0" extrusionOk="0">
                        <a:moveTo>
                          <a:pt x="0" y="0"/>
                        </a:moveTo>
                        <a:cubicBezTo>
                          <a:pt x="155554" y="-15417"/>
                          <a:pt x="404740" y="19844"/>
                          <a:pt x="507925" y="0"/>
                        </a:cubicBezTo>
                        <a:cubicBezTo>
                          <a:pt x="611110" y="-19844"/>
                          <a:pt x="798142" y="16967"/>
                          <a:pt x="962385" y="0"/>
                        </a:cubicBezTo>
                        <a:cubicBezTo>
                          <a:pt x="1126628" y="-16967"/>
                          <a:pt x="1273503" y="36533"/>
                          <a:pt x="1416845" y="0"/>
                        </a:cubicBezTo>
                        <a:cubicBezTo>
                          <a:pt x="1560187" y="-36533"/>
                          <a:pt x="1732378" y="47019"/>
                          <a:pt x="1951503" y="0"/>
                        </a:cubicBezTo>
                        <a:cubicBezTo>
                          <a:pt x="2170628" y="-47019"/>
                          <a:pt x="2510074" y="48681"/>
                          <a:pt x="2673292" y="0"/>
                        </a:cubicBezTo>
                        <a:cubicBezTo>
                          <a:pt x="2711595" y="126132"/>
                          <a:pt x="2642604" y="371193"/>
                          <a:pt x="2673292" y="473986"/>
                        </a:cubicBezTo>
                        <a:cubicBezTo>
                          <a:pt x="2703980" y="576779"/>
                          <a:pt x="2647082" y="807215"/>
                          <a:pt x="2673292" y="1008481"/>
                        </a:cubicBezTo>
                        <a:cubicBezTo>
                          <a:pt x="2416198" y="1055360"/>
                          <a:pt x="2381210" y="957413"/>
                          <a:pt x="2111901" y="1008481"/>
                        </a:cubicBezTo>
                        <a:cubicBezTo>
                          <a:pt x="1842592" y="1059549"/>
                          <a:pt x="1797366" y="992042"/>
                          <a:pt x="1630708" y="1008481"/>
                        </a:cubicBezTo>
                        <a:cubicBezTo>
                          <a:pt x="1464050" y="1024920"/>
                          <a:pt x="1286766" y="954938"/>
                          <a:pt x="1149516" y="1008481"/>
                        </a:cubicBezTo>
                        <a:cubicBezTo>
                          <a:pt x="1012266" y="1062024"/>
                          <a:pt x="881228" y="953744"/>
                          <a:pt x="668323" y="1008481"/>
                        </a:cubicBezTo>
                        <a:cubicBezTo>
                          <a:pt x="455418" y="1063218"/>
                          <a:pt x="274797" y="960328"/>
                          <a:pt x="0" y="1008481"/>
                        </a:cubicBezTo>
                        <a:cubicBezTo>
                          <a:pt x="-58633" y="886456"/>
                          <a:pt x="50091" y="746328"/>
                          <a:pt x="0" y="514325"/>
                        </a:cubicBezTo>
                        <a:cubicBezTo>
                          <a:pt x="-50091" y="282322"/>
                          <a:pt x="3464" y="14152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VALORES ÉTICOS Y MORALES DE LA ADMINISTRACIÓN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Honestidad    Responsabilidad Justicia Transparencia Solidaridad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Personas con cargos públicos deben hacerlo bajo estos valores y aplicarlos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xmlns="" id="{E366E933-820A-4EA4-B2D9-322696020B7B}"/>
              </a:ext>
            </a:extLst>
          </p:cNvPr>
          <p:cNvSpPr/>
          <p:nvPr/>
        </p:nvSpPr>
        <p:spPr>
          <a:xfrm>
            <a:off x="5102773" y="1348118"/>
            <a:ext cx="2395050" cy="776816"/>
          </a:xfrm>
          <a:prstGeom prst="rect">
            <a:avLst/>
          </a:prstGeom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 sd="1391840314">
                  <a:custGeom>
                    <a:avLst/>
                    <a:gdLst>
                      <a:gd name="connsiteX0" fmla="*/ 0 w 2673292"/>
                      <a:gd name="connsiteY0" fmla="*/ 0 h 876778"/>
                      <a:gd name="connsiteX1" fmla="*/ 534658 w 2673292"/>
                      <a:gd name="connsiteY1" fmla="*/ 0 h 876778"/>
                      <a:gd name="connsiteX2" fmla="*/ 1122783 w 2673292"/>
                      <a:gd name="connsiteY2" fmla="*/ 0 h 876778"/>
                      <a:gd name="connsiteX3" fmla="*/ 1684174 w 2673292"/>
                      <a:gd name="connsiteY3" fmla="*/ 0 h 876778"/>
                      <a:gd name="connsiteX4" fmla="*/ 2138634 w 2673292"/>
                      <a:gd name="connsiteY4" fmla="*/ 0 h 876778"/>
                      <a:gd name="connsiteX5" fmla="*/ 2673292 w 2673292"/>
                      <a:gd name="connsiteY5" fmla="*/ 0 h 876778"/>
                      <a:gd name="connsiteX6" fmla="*/ 2673292 w 2673292"/>
                      <a:gd name="connsiteY6" fmla="*/ 420853 h 876778"/>
                      <a:gd name="connsiteX7" fmla="*/ 2673292 w 2673292"/>
                      <a:gd name="connsiteY7" fmla="*/ 876778 h 876778"/>
                      <a:gd name="connsiteX8" fmla="*/ 2111901 w 2673292"/>
                      <a:gd name="connsiteY8" fmla="*/ 876778 h 876778"/>
                      <a:gd name="connsiteX9" fmla="*/ 1630708 w 2673292"/>
                      <a:gd name="connsiteY9" fmla="*/ 876778 h 876778"/>
                      <a:gd name="connsiteX10" fmla="*/ 1042584 w 2673292"/>
                      <a:gd name="connsiteY10" fmla="*/ 876778 h 876778"/>
                      <a:gd name="connsiteX11" fmla="*/ 454460 w 2673292"/>
                      <a:gd name="connsiteY11" fmla="*/ 876778 h 876778"/>
                      <a:gd name="connsiteX12" fmla="*/ 0 w 2673292"/>
                      <a:gd name="connsiteY12" fmla="*/ 876778 h 876778"/>
                      <a:gd name="connsiteX13" fmla="*/ 0 w 2673292"/>
                      <a:gd name="connsiteY13" fmla="*/ 429621 h 876778"/>
                      <a:gd name="connsiteX14" fmla="*/ 0 w 2673292"/>
                      <a:gd name="connsiteY14" fmla="*/ 0 h 8767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673292" h="876778" fill="none" extrusionOk="0">
                        <a:moveTo>
                          <a:pt x="0" y="0"/>
                        </a:moveTo>
                        <a:cubicBezTo>
                          <a:pt x="175793" y="-1164"/>
                          <a:pt x="364875" y="3678"/>
                          <a:pt x="534658" y="0"/>
                        </a:cubicBezTo>
                        <a:cubicBezTo>
                          <a:pt x="704441" y="-3678"/>
                          <a:pt x="863917" y="20546"/>
                          <a:pt x="1122783" y="0"/>
                        </a:cubicBezTo>
                        <a:cubicBezTo>
                          <a:pt x="1381650" y="-20546"/>
                          <a:pt x="1560226" y="24558"/>
                          <a:pt x="1684174" y="0"/>
                        </a:cubicBezTo>
                        <a:cubicBezTo>
                          <a:pt x="1808122" y="-24558"/>
                          <a:pt x="1997709" y="10849"/>
                          <a:pt x="2138634" y="0"/>
                        </a:cubicBezTo>
                        <a:cubicBezTo>
                          <a:pt x="2279559" y="-10849"/>
                          <a:pt x="2522349" y="41604"/>
                          <a:pt x="2673292" y="0"/>
                        </a:cubicBezTo>
                        <a:cubicBezTo>
                          <a:pt x="2703251" y="166503"/>
                          <a:pt x="2642741" y="251884"/>
                          <a:pt x="2673292" y="420853"/>
                        </a:cubicBezTo>
                        <a:cubicBezTo>
                          <a:pt x="2703843" y="589822"/>
                          <a:pt x="2631113" y="718158"/>
                          <a:pt x="2673292" y="876778"/>
                        </a:cubicBezTo>
                        <a:cubicBezTo>
                          <a:pt x="2524545" y="907886"/>
                          <a:pt x="2349423" y="863195"/>
                          <a:pt x="2111901" y="876778"/>
                        </a:cubicBezTo>
                        <a:cubicBezTo>
                          <a:pt x="1874379" y="890361"/>
                          <a:pt x="1755805" y="828955"/>
                          <a:pt x="1630708" y="876778"/>
                        </a:cubicBezTo>
                        <a:cubicBezTo>
                          <a:pt x="1505611" y="924601"/>
                          <a:pt x="1266131" y="831721"/>
                          <a:pt x="1042584" y="876778"/>
                        </a:cubicBezTo>
                        <a:cubicBezTo>
                          <a:pt x="819037" y="921835"/>
                          <a:pt x="658256" y="870963"/>
                          <a:pt x="454460" y="876778"/>
                        </a:cubicBezTo>
                        <a:cubicBezTo>
                          <a:pt x="250664" y="882593"/>
                          <a:pt x="152132" y="855774"/>
                          <a:pt x="0" y="876778"/>
                        </a:cubicBezTo>
                        <a:cubicBezTo>
                          <a:pt x="-36797" y="772460"/>
                          <a:pt x="16817" y="624891"/>
                          <a:pt x="0" y="429621"/>
                        </a:cubicBezTo>
                        <a:cubicBezTo>
                          <a:pt x="-16817" y="234351"/>
                          <a:pt x="22527" y="106497"/>
                          <a:pt x="0" y="0"/>
                        </a:cubicBezTo>
                        <a:close/>
                      </a:path>
                      <a:path w="2673292" h="876778" stroke="0" extrusionOk="0">
                        <a:moveTo>
                          <a:pt x="0" y="0"/>
                        </a:moveTo>
                        <a:cubicBezTo>
                          <a:pt x="119241" y="-63212"/>
                          <a:pt x="386194" y="66476"/>
                          <a:pt x="588124" y="0"/>
                        </a:cubicBezTo>
                        <a:cubicBezTo>
                          <a:pt x="790054" y="-66476"/>
                          <a:pt x="858384" y="1135"/>
                          <a:pt x="1042584" y="0"/>
                        </a:cubicBezTo>
                        <a:cubicBezTo>
                          <a:pt x="1226784" y="-1135"/>
                          <a:pt x="1332795" y="4359"/>
                          <a:pt x="1550509" y="0"/>
                        </a:cubicBezTo>
                        <a:cubicBezTo>
                          <a:pt x="1768223" y="-4359"/>
                          <a:pt x="2006184" y="37955"/>
                          <a:pt x="2138634" y="0"/>
                        </a:cubicBezTo>
                        <a:cubicBezTo>
                          <a:pt x="2271085" y="-37955"/>
                          <a:pt x="2534050" y="3863"/>
                          <a:pt x="2673292" y="0"/>
                        </a:cubicBezTo>
                        <a:cubicBezTo>
                          <a:pt x="2684289" y="123018"/>
                          <a:pt x="2631398" y="330647"/>
                          <a:pt x="2673292" y="438389"/>
                        </a:cubicBezTo>
                        <a:cubicBezTo>
                          <a:pt x="2715186" y="546131"/>
                          <a:pt x="2624054" y="677294"/>
                          <a:pt x="2673292" y="876778"/>
                        </a:cubicBezTo>
                        <a:cubicBezTo>
                          <a:pt x="2482243" y="912843"/>
                          <a:pt x="2321476" y="839647"/>
                          <a:pt x="2138634" y="876778"/>
                        </a:cubicBezTo>
                        <a:cubicBezTo>
                          <a:pt x="1955792" y="913909"/>
                          <a:pt x="1793576" y="862901"/>
                          <a:pt x="1550509" y="876778"/>
                        </a:cubicBezTo>
                        <a:cubicBezTo>
                          <a:pt x="1307443" y="890655"/>
                          <a:pt x="1301892" y="865366"/>
                          <a:pt x="1096050" y="876778"/>
                        </a:cubicBezTo>
                        <a:cubicBezTo>
                          <a:pt x="890208" y="888190"/>
                          <a:pt x="744934" y="875013"/>
                          <a:pt x="534658" y="876778"/>
                        </a:cubicBezTo>
                        <a:cubicBezTo>
                          <a:pt x="324382" y="878543"/>
                          <a:pt x="266533" y="835729"/>
                          <a:pt x="0" y="876778"/>
                        </a:cubicBezTo>
                        <a:cubicBezTo>
                          <a:pt x="-27574" y="732449"/>
                          <a:pt x="16945" y="651380"/>
                          <a:pt x="0" y="438389"/>
                        </a:cubicBezTo>
                        <a:cubicBezTo>
                          <a:pt x="-16945" y="225398"/>
                          <a:pt x="37750" y="16761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AUSENCIA DE VALORES EN LA ADMINISTRACIÓN PUBLICA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manifiesta en la corrupción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Falta de control por parte de los órganos de control – No son estrictos</a:t>
            </a:r>
          </a:p>
          <a:p>
            <a:pPr>
              <a:lnSpc>
                <a:spcPct val="107000"/>
              </a:lnSpc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Corrupción por parte de ciertos gobiernos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xmlns="" id="{6C459F92-3A71-4477-83EB-93DA5B58D1F4}"/>
              </a:ext>
            </a:extLst>
          </p:cNvPr>
          <p:cNvSpPr/>
          <p:nvPr/>
        </p:nvSpPr>
        <p:spPr>
          <a:xfrm>
            <a:off x="5253435" y="2298959"/>
            <a:ext cx="2235664" cy="579198"/>
          </a:xfrm>
          <a:prstGeom prst="rect">
            <a:avLst/>
          </a:prstGeom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 sd="2980024203">
                  <a:custGeom>
                    <a:avLst/>
                    <a:gdLst>
                      <a:gd name="connsiteX0" fmla="*/ 0 w 2235664"/>
                      <a:gd name="connsiteY0" fmla="*/ 0 h 1560877"/>
                      <a:gd name="connsiteX1" fmla="*/ 581273 w 2235664"/>
                      <a:gd name="connsiteY1" fmla="*/ 0 h 1560877"/>
                      <a:gd name="connsiteX2" fmla="*/ 1095475 w 2235664"/>
                      <a:gd name="connsiteY2" fmla="*/ 0 h 1560877"/>
                      <a:gd name="connsiteX3" fmla="*/ 1587321 w 2235664"/>
                      <a:gd name="connsiteY3" fmla="*/ 0 h 1560877"/>
                      <a:gd name="connsiteX4" fmla="*/ 2235664 w 2235664"/>
                      <a:gd name="connsiteY4" fmla="*/ 0 h 1560877"/>
                      <a:gd name="connsiteX5" fmla="*/ 2235664 w 2235664"/>
                      <a:gd name="connsiteY5" fmla="*/ 473466 h 1560877"/>
                      <a:gd name="connsiteX6" fmla="*/ 2235664 w 2235664"/>
                      <a:gd name="connsiteY6" fmla="*/ 993758 h 1560877"/>
                      <a:gd name="connsiteX7" fmla="*/ 2235664 w 2235664"/>
                      <a:gd name="connsiteY7" fmla="*/ 1560877 h 1560877"/>
                      <a:gd name="connsiteX8" fmla="*/ 1632035 w 2235664"/>
                      <a:gd name="connsiteY8" fmla="*/ 1560877 h 1560877"/>
                      <a:gd name="connsiteX9" fmla="*/ 1073119 w 2235664"/>
                      <a:gd name="connsiteY9" fmla="*/ 1560877 h 1560877"/>
                      <a:gd name="connsiteX10" fmla="*/ 0 w 2235664"/>
                      <a:gd name="connsiteY10" fmla="*/ 1560877 h 1560877"/>
                      <a:gd name="connsiteX11" fmla="*/ 0 w 2235664"/>
                      <a:gd name="connsiteY11" fmla="*/ 1009367 h 1560877"/>
                      <a:gd name="connsiteX12" fmla="*/ 0 w 2235664"/>
                      <a:gd name="connsiteY12" fmla="*/ 520292 h 1560877"/>
                      <a:gd name="connsiteX13" fmla="*/ 0 w 2235664"/>
                      <a:gd name="connsiteY13" fmla="*/ 0 h 1560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2235664" h="1560877" fill="none" extrusionOk="0">
                        <a:moveTo>
                          <a:pt x="0" y="0"/>
                        </a:moveTo>
                        <a:cubicBezTo>
                          <a:pt x="214354" y="-1163"/>
                          <a:pt x="356256" y="29156"/>
                          <a:pt x="581273" y="0"/>
                        </a:cubicBezTo>
                        <a:cubicBezTo>
                          <a:pt x="806290" y="-29156"/>
                          <a:pt x="959366" y="40445"/>
                          <a:pt x="1095475" y="0"/>
                        </a:cubicBezTo>
                        <a:cubicBezTo>
                          <a:pt x="1231584" y="-40445"/>
                          <a:pt x="1403898" y="31937"/>
                          <a:pt x="1587321" y="0"/>
                        </a:cubicBezTo>
                        <a:cubicBezTo>
                          <a:pt x="1770744" y="-31937"/>
                          <a:pt x="2046203" y="37358"/>
                          <a:pt x="2235664" y="0"/>
                        </a:cubicBezTo>
                        <a:cubicBezTo>
                          <a:pt x="2292133" y="206404"/>
                          <a:pt x="2185148" y="312395"/>
                          <a:pt x="2235664" y="473466"/>
                        </a:cubicBezTo>
                        <a:cubicBezTo>
                          <a:pt x="2286180" y="634537"/>
                          <a:pt x="2190885" y="815261"/>
                          <a:pt x="2235664" y="993758"/>
                        </a:cubicBezTo>
                        <a:cubicBezTo>
                          <a:pt x="2280443" y="1172255"/>
                          <a:pt x="2218632" y="1404116"/>
                          <a:pt x="2235664" y="1560877"/>
                        </a:cubicBezTo>
                        <a:cubicBezTo>
                          <a:pt x="2079273" y="1598864"/>
                          <a:pt x="1905524" y="1554105"/>
                          <a:pt x="1632035" y="1560877"/>
                        </a:cubicBezTo>
                        <a:cubicBezTo>
                          <a:pt x="1358546" y="1567649"/>
                          <a:pt x="1256420" y="1535606"/>
                          <a:pt x="1073119" y="1560877"/>
                        </a:cubicBezTo>
                        <a:cubicBezTo>
                          <a:pt x="889818" y="1586148"/>
                          <a:pt x="487776" y="1437605"/>
                          <a:pt x="0" y="1560877"/>
                        </a:cubicBezTo>
                        <a:cubicBezTo>
                          <a:pt x="-54890" y="1394123"/>
                          <a:pt x="19007" y="1253605"/>
                          <a:pt x="0" y="1009367"/>
                        </a:cubicBezTo>
                        <a:cubicBezTo>
                          <a:pt x="-19007" y="765129"/>
                          <a:pt x="40492" y="711295"/>
                          <a:pt x="0" y="520292"/>
                        </a:cubicBezTo>
                        <a:cubicBezTo>
                          <a:pt x="-40492" y="329289"/>
                          <a:pt x="2724" y="128688"/>
                          <a:pt x="0" y="0"/>
                        </a:cubicBezTo>
                        <a:close/>
                      </a:path>
                      <a:path w="2235664" h="1560877" stroke="0" extrusionOk="0">
                        <a:moveTo>
                          <a:pt x="0" y="0"/>
                        </a:moveTo>
                        <a:cubicBezTo>
                          <a:pt x="102570" y="-56717"/>
                          <a:pt x="276605" y="4780"/>
                          <a:pt x="491846" y="0"/>
                        </a:cubicBezTo>
                        <a:cubicBezTo>
                          <a:pt x="707087" y="-4780"/>
                          <a:pt x="787839" y="15768"/>
                          <a:pt x="1006049" y="0"/>
                        </a:cubicBezTo>
                        <a:cubicBezTo>
                          <a:pt x="1224259" y="-15768"/>
                          <a:pt x="1442705" y="56294"/>
                          <a:pt x="1609678" y="0"/>
                        </a:cubicBezTo>
                        <a:cubicBezTo>
                          <a:pt x="1776651" y="-56294"/>
                          <a:pt x="2108890" y="33933"/>
                          <a:pt x="2235664" y="0"/>
                        </a:cubicBezTo>
                        <a:cubicBezTo>
                          <a:pt x="2278743" y="208045"/>
                          <a:pt x="2212635" y="354575"/>
                          <a:pt x="2235664" y="535901"/>
                        </a:cubicBezTo>
                        <a:cubicBezTo>
                          <a:pt x="2258693" y="717227"/>
                          <a:pt x="2179005" y="863349"/>
                          <a:pt x="2235664" y="1009367"/>
                        </a:cubicBezTo>
                        <a:cubicBezTo>
                          <a:pt x="2292323" y="1155385"/>
                          <a:pt x="2223330" y="1321248"/>
                          <a:pt x="2235664" y="1560877"/>
                        </a:cubicBezTo>
                        <a:cubicBezTo>
                          <a:pt x="2091480" y="1589008"/>
                          <a:pt x="1816292" y="1501483"/>
                          <a:pt x="1632035" y="1560877"/>
                        </a:cubicBezTo>
                        <a:cubicBezTo>
                          <a:pt x="1447778" y="1620271"/>
                          <a:pt x="1312160" y="1529817"/>
                          <a:pt x="1140189" y="1560877"/>
                        </a:cubicBezTo>
                        <a:cubicBezTo>
                          <a:pt x="968218" y="1591937"/>
                          <a:pt x="827230" y="1516654"/>
                          <a:pt x="648343" y="1560877"/>
                        </a:cubicBezTo>
                        <a:cubicBezTo>
                          <a:pt x="469456" y="1605100"/>
                          <a:pt x="279155" y="1486476"/>
                          <a:pt x="0" y="1560877"/>
                        </a:cubicBezTo>
                        <a:cubicBezTo>
                          <a:pt x="-16774" y="1324688"/>
                          <a:pt x="15964" y="1257293"/>
                          <a:pt x="0" y="1040585"/>
                        </a:cubicBezTo>
                        <a:cubicBezTo>
                          <a:pt x="-15964" y="823877"/>
                          <a:pt x="27884" y="659251"/>
                          <a:pt x="0" y="535901"/>
                        </a:cubicBezTo>
                        <a:cubicBezTo>
                          <a:pt x="-27884" y="412551"/>
                          <a:pt x="19155" y="12755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AUSENCIA DE MORALIDAD EN LA ADMINISTRACIÓN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Conductas contrarias a la ética y moral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Conductas </a:t>
            </a:r>
            <a:r>
              <a:rPr lang="es-CO" sz="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anti-valores</a:t>
            </a:r>
            <a:endParaRPr lang="es-CO" sz="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Cobra importancia en la vida política y gestión publica 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xmlns="" id="{05CCA9DB-8CE7-46A9-8A82-15FA7FAA0EDE}"/>
              </a:ext>
            </a:extLst>
          </p:cNvPr>
          <p:cNvSpPr/>
          <p:nvPr/>
        </p:nvSpPr>
        <p:spPr>
          <a:xfrm>
            <a:off x="5125653" y="3119236"/>
            <a:ext cx="2395050" cy="1468479"/>
          </a:xfrm>
          <a:prstGeom prst="rect">
            <a:avLst/>
          </a:prstGeom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 sd="3604429144">
                  <a:custGeom>
                    <a:avLst/>
                    <a:gdLst>
                      <a:gd name="connsiteX0" fmla="*/ 0 w 2614569"/>
                      <a:gd name="connsiteY0" fmla="*/ 0 h 2647456"/>
                      <a:gd name="connsiteX1" fmla="*/ 444477 w 2614569"/>
                      <a:gd name="connsiteY1" fmla="*/ 0 h 2647456"/>
                      <a:gd name="connsiteX2" fmla="*/ 888953 w 2614569"/>
                      <a:gd name="connsiteY2" fmla="*/ 0 h 2647456"/>
                      <a:gd name="connsiteX3" fmla="*/ 1333430 w 2614569"/>
                      <a:gd name="connsiteY3" fmla="*/ 0 h 2647456"/>
                      <a:gd name="connsiteX4" fmla="*/ 1830198 w 2614569"/>
                      <a:gd name="connsiteY4" fmla="*/ 0 h 2647456"/>
                      <a:gd name="connsiteX5" fmla="*/ 2614569 w 2614569"/>
                      <a:gd name="connsiteY5" fmla="*/ 0 h 2647456"/>
                      <a:gd name="connsiteX6" fmla="*/ 2614569 w 2614569"/>
                      <a:gd name="connsiteY6" fmla="*/ 582440 h 2647456"/>
                      <a:gd name="connsiteX7" fmla="*/ 2614569 w 2614569"/>
                      <a:gd name="connsiteY7" fmla="*/ 1164881 h 2647456"/>
                      <a:gd name="connsiteX8" fmla="*/ 2614569 w 2614569"/>
                      <a:gd name="connsiteY8" fmla="*/ 1667897 h 2647456"/>
                      <a:gd name="connsiteX9" fmla="*/ 2614569 w 2614569"/>
                      <a:gd name="connsiteY9" fmla="*/ 2647456 h 2647456"/>
                      <a:gd name="connsiteX10" fmla="*/ 2091655 w 2614569"/>
                      <a:gd name="connsiteY10" fmla="*/ 2647456 h 2647456"/>
                      <a:gd name="connsiteX11" fmla="*/ 1621033 w 2614569"/>
                      <a:gd name="connsiteY11" fmla="*/ 2647456 h 2647456"/>
                      <a:gd name="connsiteX12" fmla="*/ 1098119 w 2614569"/>
                      <a:gd name="connsiteY12" fmla="*/ 2647456 h 2647456"/>
                      <a:gd name="connsiteX13" fmla="*/ 549059 w 2614569"/>
                      <a:gd name="connsiteY13" fmla="*/ 2647456 h 2647456"/>
                      <a:gd name="connsiteX14" fmla="*/ 0 w 2614569"/>
                      <a:gd name="connsiteY14" fmla="*/ 2647456 h 2647456"/>
                      <a:gd name="connsiteX15" fmla="*/ 0 w 2614569"/>
                      <a:gd name="connsiteY15" fmla="*/ 2091490 h 2647456"/>
                      <a:gd name="connsiteX16" fmla="*/ 0 w 2614569"/>
                      <a:gd name="connsiteY16" fmla="*/ 1641423 h 2647456"/>
                      <a:gd name="connsiteX17" fmla="*/ 0 w 2614569"/>
                      <a:gd name="connsiteY17" fmla="*/ 1138406 h 2647456"/>
                      <a:gd name="connsiteX18" fmla="*/ 0 w 2614569"/>
                      <a:gd name="connsiteY18" fmla="*/ 635389 h 2647456"/>
                      <a:gd name="connsiteX19" fmla="*/ 0 w 2614569"/>
                      <a:gd name="connsiteY19" fmla="*/ 0 h 264745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2614569" h="2647456" fill="none" extrusionOk="0">
                        <a:moveTo>
                          <a:pt x="0" y="0"/>
                        </a:moveTo>
                        <a:cubicBezTo>
                          <a:pt x="206767" y="-6000"/>
                          <a:pt x="266407" y="7527"/>
                          <a:pt x="444477" y="0"/>
                        </a:cubicBezTo>
                        <a:cubicBezTo>
                          <a:pt x="622547" y="-7527"/>
                          <a:pt x="772841" y="41464"/>
                          <a:pt x="888953" y="0"/>
                        </a:cubicBezTo>
                        <a:cubicBezTo>
                          <a:pt x="1005065" y="-41464"/>
                          <a:pt x="1152577" y="10949"/>
                          <a:pt x="1333430" y="0"/>
                        </a:cubicBezTo>
                        <a:cubicBezTo>
                          <a:pt x="1514283" y="-10949"/>
                          <a:pt x="1583797" y="41895"/>
                          <a:pt x="1830198" y="0"/>
                        </a:cubicBezTo>
                        <a:cubicBezTo>
                          <a:pt x="2076599" y="-41895"/>
                          <a:pt x="2448305" y="53398"/>
                          <a:pt x="2614569" y="0"/>
                        </a:cubicBezTo>
                        <a:cubicBezTo>
                          <a:pt x="2615545" y="127536"/>
                          <a:pt x="2561375" y="428470"/>
                          <a:pt x="2614569" y="582440"/>
                        </a:cubicBezTo>
                        <a:cubicBezTo>
                          <a:pt x="2667763" y="736410"/>
                          <a:pt x="2559078" y="1020771"/>
                          <a:pt x="2614569" y="1164881"/>
                        </a:cubicBezTo>
                        <a:cubicBezTo>
                          <a:pt x="2670060" y="1308991"/>
                          <a:pt x="2589831" y="1445091"/>
                          <a:pt x="2614569" y="1667897"/>
                        </a:cubicBezTo>
                        <a:cubicBezTo>
                          <a:pt x="2639307" y="1890703"/>
                          <a:pt x="2508110" y="2203027"/>
                          <a:pt x="2614569" y="2647456"/>
                        </a:cubicBezTo>
                        <a:cubicBezTo>
                          <a:pt x="2445565" y="2677067"/>
                          <a:pt x="2344779" y="2636514"/>
                          <a:pt x="2091655" y="2647456"/>
                        </a:cubicBezTo>
                        <a:cubicBezTo>
                          <a:pt x="1838531" y="2658398"/>
                          <a:pt x="1791289" y="2619142"/>
                          <a:pt x="1621033" y="2647456"/>
                        </a:cubicBezTo>
                        <a:cubicBezTo>
                          <a:pt x="1450777" y="2675770"/>
                          <a:pt x="1346874" y="2589043"/>
                          <a:pt x="1098119" y="2647456"/>
                        </a:cubicBezTo>
                        <a:cubicBezTo>
                          <a:pt x="849364" y="2705869"/>
                          <a:pt x="811635" y="2587805"/>
                          <a:pt x="549059" y="2647456"/>
                        </a:cubicBezTo>
                        <a:cubicBezTo>
                          <a:pt x="286483" y="2707107"/>
                          <a:pt x="153807" y="2595292"/>
                          <a:pt x="0" y="2647456"/>
                        </a:cubicBezTo>
                        <a:cubicBezTo>
                          <a:pt x="-43838" y="2517299"/>
                          <a:pt x="7669" y="2236995"/>
                          <a:pt x="0" y="2091490"/>
                        </a:cubicBezTo>
                        <a:cubicBezTo>
                          <a:pt x="-7669" y="1945985"/>
                          <a:pt x="13271" y="1767775"/>
                          <a:pt x="0" y="1641423"/>
                        </a:cubicBezTo>
                        <a:cubicBezTo>
                          <a:pt x="-13271" y="1515071"/>
                          <a:pt x="3671" y="1245746"/>
                          <a:pt x="0" y="1138406"/>
                        </a:cubicBezTo>
                        <a:cubicBezTo>
                          <a:pt x="-3671" y="1031066"/>
                          <a:pt x="53524" y="826802"/>
                          <a:pt x="0" y="635389"/>
                        </a:cubicBezTo>
                        <a:cubicBezTo>
                          <a:pt x="-53524" y="443976"/>
                          <a:pt x="10584" y="179373"/>
                          <a:pt x="0" y="0"/>
                        </a:cubicBezTo>
                        <a:close/>
                      </a:path>
                      <a:path w="2614569" h="2647456" stroke="0" extrusionOk="0">
                        <a:moveTo>
                          <a:pt x="0" y="0"/>
                        </a:moveTo>
                        <a:cubicBezTo>
                          <a:pt x="114983" y="-39481"/>
                          <a:pt x="357987" y="7465"/>
                          <a:pt x="522914" y="0"/>
                        </a:cubicBezTo>
                        <a:cubicBezTo>
                          <a:pt x="687841" y="-7465"/>
                          <a:pt x="798863" y="42755"/>
                          <a:pt x="967391" y="0"/>
                        </a:cubicBezTo>
                        <a:cubicBezTo>
                          <a:pt x="1135919" y="-42755"/>
                          <a:pt x="1257945" y="1451"/>
                          <a:pt x="1464159" y="0"/>
                        </a:cubicBezTo>
                        <a:cubicBezTo>
                          <a:pt x="1670373" y="-1451"/>
                          <a:pt x="1776680" y="46181"/>
                          <a:pt x="1960927" y="0"/>
                        </a:cubicBezTo>
                        <a:cubicBezTo>
                          <a:pt x="2145174" y="-46181"/>
                          <a:pt x="2480924" y="37110"/>
                          <a:pt x="2614569" y="0"/>
                        </a:cubicBezTo>
                        <a:cubicBezTo>
                          <a:pt x="2627099" y="139747"/>
                          <a:pt x="2613045" y="308810"/>
                          <a:pt x="2614569" y="476542"/>
                        </a:cubicBezTo>
                        <a:cubicBezTo>
                          <a:pt x="2616093" y="644274"/>
                          <a:pt x="2591650" y="873889"/>
                          <a:pt x="2614569" y="979559"/>
                        </a:cubicBezTo>
                        <a:cubicBezTo>
                          <a:pt x="2637488" y="1085229"/>
                          <a:pt x="2592962" y="1338198"/>
                          <a:pt x="2614569" y="1509050"/>
                        </a:cubicBezTo>
                        <a:cubicBezTo>
                          <a:pt x="2636176" y="1679902"/>
                          <a:pt x="2601495" y="1793717"/>
                          <a:pt x="2614569" y="2012067"/>
                        </a:cubicBezTo>
                        <a:cubicBezTo>
                          <a:pt x="2627643" y="2230417"/>
                          <a:pt x="2594800" y="2420207"/>
                          <a:pt x="2614569" y="2647456"/>
                        </a:cubicBezTo>
                        <a:cubicBezTo>
                          <a:pt x="2431124" y="2703530"/>
                          <a:pt x="2269979" y="2634381"/>
                          <a:pt x="2039364" y="2647456"/>
                        </a:cubicBezTo>
                        <a:cubicBezTo>
                          <a:pt x="1808749" y="2660531"/>
                          <a:pt x="1711675" y="2605413"/>
                          <a:pt x="1568741" y="2647456"/>
                        </a:cubicBezTo>
                        <a:cubicBezTo>
                          <a:pt x="1425807" y="2689499"/>
                          <a:pt x="1289576" y="2630661"/>
                          <a:pt x="1124265" y="2647456"/>
                        </a:cubicBezTo>
                        <a:cubicBezTo>
                          <a:pt x="958954" y="2664251"/>
                          <a:pt x="701787" y="2641758"/>
                          <a:pt x="549059" y="2647456"/>
                        </a:cubicBezTo>
                        <a:cubicBezTo>
                          <a:pt x="396331" y="2653154"/>
                          <a:pt x="250553" y="2629012"/>
                          <a:pt x="0" y="2647456"/>
                        </a:cubicBezTo>
                        <a:cubicBezTo>
                          <a:pt x="-33690" y="2363050"/>
                          <a:pt x="36853" y="2214358"/>
                          <a:pt x="0" y="2065016"/>
                        </a:cubicBezTo>
                        <a:cubicBezTo>
                          <a:pt x="-36853" y="1915674"/>
                          <a:pt x="45406" y="1683528"/>
                          <a:pt x="0" y="1535524"/>
                        </a:cubicBezTo>
                        <a:cubicBezTo>
                          <a:pt x="-45406" y="1387520"/>
                          <a:pt x="39018" y="1273682"/>
                          <a:pt x="0" y="1032508"/>
                        </a:cubicBezTo>
                        <a:cubicBezTo>
                          <a:pt x="-39018" y="791334"/>
                          <a:pt x="49649" y="714829"/>
                          <a:pt x="0" y="476542"/>
                        </a:cubicBezTo>
                        <a:cubicBezTo>
                          <a:pt x="-49649" y="238255"/>
                          <a:pt x="40110" y="12764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MECANISMOS DE PARTICIPACION CIUDADANA EN EL CONTROL FISCAL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Participación ciudadana en el control fiscal – Estado social de derecho control sobre los recursos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Veedurías – desarrollan tareas de control a la gestión publica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Atención de denuncias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Orientación al ciudadano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Procesos de formación ciudadana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Comité de vigilancia ciudadana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Asesoría y acompañamiento al ciudadano y organizaciones sociales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Audiencias públicas 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xmlns="" id="{7DBD073E-1B1B-47AD-847A-42E6C141EB6C}"/>
              </a:ext>
            </a:extLst>
          </p:cNvPr>
          <p:cNvSpPr/>
          <p:nvPr/>
        </p:nvSpPr>
        <p:spPr>
          <a:xfrm>
            <a:off x="4922705" y="4906880"/>
            <a:ext cx="2311167" cy="579198"/>
          </a:xfrm>
          <a:prstGeom prst="rect">
            <a:avLst/>
          </a:prstGeom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 sd="3929280120">
                  <a:custGeom>
                    <a:avLst/>
                    <a:gdLst>
                      <a:gd name="connsiteX0" fmla="*/ 0 w 2311167"/>
                      <a:gd name="connsiteY0" fmla="*/ 0 h 745076"/>
                      <a:gd name="connsiteX1" fmla="*/ 531568 w 2311167"/>
                      <a:gd name="connsiteY1" fmla="*/ 0 h 745076"/>
                      <a:gd name="connsiteX2" fmla="*/ 1086248 w 2311167"/>
                      <a:gd name="connsiteY2" fmla="*/ 0 h 745076"/>
                      <a:gd name="connsiteX3" fmla="*/ 1687152 w 2311167"/>
                      <a:gd name="connsiteY3" fmla="*/ 0 h 745076"/>
                      <a:gd name="connsiteX4" fmla="*/ 2311167 w 2311167"/>
                      <a:gd name="connsiteY4" fmla="*/ 0 h 745076"/>
                      <a:gd name="connsiteX5" fmla="*/ 2311167 w 2311167"/>
                      <a:gd name="connsiteY5" fmla="*/ 379989 h 745076"/>
                      <a:gd name="connsiteX6" fmla="*/ 2311167 w 2311167"/>
                      <a:gd name="connsiteY6" fmla="*/ 745076 h 745076"/>
                      <a:gd name="connsiteX7" fmla="*/ 1756487 w 2311167"/>
                      <a:gd name="connsiteY7" fmla="*/ 745076 h 745076"/>
                      <a:gd name="connsiteX8" fmla="*/ 1201807 w 2311167"/>
                      <a:gd name="connsiteY8" fmla="*/ 745076 h 745076"/>
                      <a:gd name="connsiteX9" fmla="*/ 670238 w 2311167"/>
                      <a:gd name="connsiteY9" fmla="*/ 745076 h 745076"/>
                      <a:gd name="connsiteX10" fmla="*/ 0 w 2311167"/>
                      <a:gd name="connsiteY10" fmla="*/ 745076 h 745076"/>
                      <a:gd name="connsiteX11" fmla="*/ 0 w 2311167"/>
                      <a:gd name="connsiteY11" fmla="*/ 387440 h 745076"/>
                      <a:gd name="connsiteX12" fmla="*/ 0 w 2311167"/>
                      <a:gd name="connsiteY12" fmla="*/ 0 h 7450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311167" h="745076" fill="none" extrusionOk="0">
                        <a:moveTo>
                          <a:pt x="0" y="0"/>
                        </a:moveTo>
                        <a:cubicBezTo>
                          <a:pt x="207686" y="-2421"/>
                          <a:pt x="290023" y="42448"/>
                          <a:pt x="531568" y="0"/>
                        </a:cubicBezTo>
                        <a:cubicBezTo>
                          <a:pt x="773113" y="-42448"/>
                          <a:pt x="894324" y="9791"/>
                          <a:pt x="1086248" y="0"/>
                        </a:cubicBezTo>
                        <a:cubicBezTo>
                          <a:pt x="1278172" y="-9791"/>
                          <a:pt x="1472962" y="43401"/>
                          <a:pt x="1687152" y="0"/>
                        </a:cubicBezTo>
                        <a:cubicBezTo>
                          <a:pt x="1901342" y="-43401"/>
                          <a:pt x="2167247" y="58585"/>
                          <a:pt x="2311167" y="0"/>
                        </a:cubicBezTo>
                        <a:cubicBezTo>
                          <a:pt x="2354937" y="130288"/>
                          <a:pt x="2271538" y="194048"/>
                          <a:pt x="2311167" y="379989"/>
                        </a:cubicBezTo>
                        <a:cubicBezTo>
                          <a:pt x="2350796" y="565930"/>
                          <a:pt x="2272943" y="614430"/>
                          <a:pt x="2311167" y="745076"/>
                        </a:cubicBezTo>
                        <a:cubicBezTo>
                          <a:pt x="2154778" y="803569"/>
                          <a:pt x="1871786" y="715851"/>
                          <a:pt x="1756487" y="745076"/>
                        </a:cubicBezTo>
                        <a:cubicBezTo>
                          <a:pt x="1641188" y="774301"/>
                          <a:pt x="1418125" y="714687"/>
                          <a:pt x="1201807" y="745076"/>
                        </a:cubicBezTo>
                        <a:cubicBezTo>
                          <a:pt x="985489" y="775465"/>
                          <a:pt x="830500" y="688927"/>
                          <a:pt x="670238" y="745076"/>
                        </a:cubicBezTo>
                        <a:cubicBezTo>
                          <a:pt x="509976" y="801225"/>
                          <a:pt x="240314" y="726795"/>
                          <a:pt x="0" y="745076"/>
                        </a:cubicBezTo>
                        <a:cubicBezTo>
                          <a:pt x="-3772" y="575006"/>
                          <a:pt x="11481" y="549571"/>
                          <a:pt x="0" y="387440"/>
                        </a:cubicBezTo>
                        <a:cubicBezTo>
                          <a:pt x="-11481" y="225309"/>
                          <a:pt x="44511" y="189174"/>
                          <a:pt x="0" y="0"/>
                        </a:cubicBezTo>
                        <a:close/>
                      </a:path>
                      <a:path w="2311167" h="745076" stroke="0" extrusionOk="0">
                        <a:moveTo>
                          <a:pt x="0" y="0"/>
                        </a:moveTo>
                        <a:cubicBezTo>
                          <a:pt x="149069" y="-60680"/>
                          <a:pt x="381811" y="5702"/>
                          <a:pt x="577792" y="0"/>
                        </a:cubicBezTo>
                        <a:cubicBezTo>
                          <a:pt x="773773" y="-5702"/>
                          <a:pt x="926009" y="50971"/>
                          <a:pt x="1132472" y="0"/>
                        </a:cubicBezTo>
                        <a:cubicBezTo>
                          <a:pt x="1338935" y="-50971"/>
                          <a:pt x="1449128" y="24916"/>
                          <a:pt x="1687152" y="0"/>
                        </a:cubicBezTo>
                        <a:cubicBezTo>
                          <a:pt x="1925176" y="-24916"/>
                          <a:pt x="2040926" y="57617"/>
                          <a:pt x="2311167" y="0"/>
                        </a:cubicBezTo>
                        <a:cubicBezTo>
                          <a:pt x="2340393" y="76405"/>
                          <a:pt x="2303736" y="244294"/>
                          <a:pt x="2311167" y="365087"/>
                        </a:cubicBezTo>
                        <a:cubicBezTo>
                          <a:pt x="2318598" y="485880"/>
                          <a:pt x="2265970" y="662956"/>
                          <a:pt x="2311167" y="745076"/>
                        </a:cubicBezTo>
                        <a:cubicBezTo>
                          <a:pt x="2159643" y="772664"/>
                          <a:pt x="1860151" y="677726"/>
                          <a:pt x="1733375" y="745076"/>
                        </a:cubicBezTo>
                        <a:cubicBezTo>
                          <a:pt x="1606599" y="812426"/>
                          <a:pt x="1313459" y="715854"/>
                          <a:pt x="1178695" y="745076"/>
                        </a:cubicBezTo>
                        <a:cubicBezTo>
                          <a:pt x="1043931" y="774298"/>
                          <a:pt x="756879" y="736633"/>
                          <a:pt x="600903" y="745076"/>
                        </a:cubicBezTo>
                        <a:cubicBezTo>
                          <a:pt x="444927" y="753519"/>
                          <a:pt x="162104" y="723808"/>
                          <a:pt x="0" y="745076"/>
                        </a:cubicBezTo>
                        <a:cubicBezTo>
                          <a:pt x="-10566" y="577675"/>
                          <a:pt x="10530" y="559089"/>
                          <a:pt x="0" y="394890"/>
                        </a:cubicBezTo>
                        <a:cubicBezTo>
                          <a:pt x="-10530" y="230691"/>
                          <a:pt x="1837" y="18794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Participación ciudadana incrementa la confianza y credibilidad en las instituciones y los gobernantes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 fiscal participativo – Denuncias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Contribuye a la formación de ciudadanos solidarios, informados y organizados 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xmlns="" id="{8F44A5C8-E890-407D-94AE-652BCDA05573}"/>
              </a:ext>
            </a:extLst>
          </p:cNvPr>
          <p:cNvSpPr/>
          <p:nvPr/>
        </p:nvSpPr>
        <p:spPr>
          <a:xfrm>
            <a:off x="5035106" y="5826071"/>
            <a:ext cx="2406241" cy="777521"/>
          </a:xfrm>
          <a:prstGeom prst="rect">
            <a:avLst/>
          </a:prstGeom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 sd="2051981153">
                  <a:custGeom>
                    <a:avLst/>
                    <a:gdLst>
                      <a:gd name="connsiteX0" fmla="*/ 0 w 2406241"/>
                      <a:gd name="connsiteY0" fmla="*/ 0 h 1005660"/>
                      <a:gd name="connsiteX1" fmla="*/ 457186 w 2406241"/>
                      <a:gd name="connsiteY1" fmla="*/ 0 h 1005660"/>
                      <a:gd name="connsiteX2" fmla="*/ 914372 w 2406241"/>
                      <a:gd name="connsiteY2" fmla="*/ 0 h 1005660"/>
                      <a:gd name="connsiteX3" fmla="*/ 1347495 w 2406241"/>
                      <a:gd name="connsiteY3" fmla="*/ 0 h 1005660"/>
                      <a:gd name="connsiteX4" fmla="*/ 1828743 w 2406241"/>
                      <a:gd name="connsiteY4" fmla="*/ 0 h 1005660"/>
                      <a:gd name="connsiteX5" fmla="*/ 2406241 w 2406241"/>
                      <a:gd name="connsiteY5" fmla="*/ 0 h 1005660"/>
                      <a:gd name="connsiteX6" fmla="*/ 2406241 w 2406241"/>
                      <a:gd name="connsiteY6" fmla="*/ 472660 h 1005660"/>
                      <a:gd name="connsiteX7" fmla="*/ 2406241 w 2406241"/>
                      <a:gd name="connsiteY7" fmla="*/ 1005660 h 1005660"/>
                      <a:gd name="connsiteX8" fmla="*/ 1900930 w 2406241"/>
                      <a:gd name="connsiteY8" fmla="*/ 1005660 h 1005660"/>
                      <a:gd name="connsiteX9" fmla="*/ 1371557 w 2406241"/>
                      <a:gd name="connsiteY9" fmla="*/ 1005660 h 1005660"/>
                      <a:gd name="connsiteX10" fmla="*/ 842184 w 2406241"/>
                      <a:gd name="connsiteY10" fmla="*/ 1005660 h 1005660"/>
                      <a:gd name="connsiteX11" fmla="*/ 0 w 2406241"/>
                      <a:gd name="connsiteY11" fmla="*/ 1005660 h 1005660"/>
                      <a:gd name="connsiteX12" fmla="*/ 0 w 2406241"/>
                      <a:gd name="connsiteY12" fmla="*/ 502830 h 1005660"/>
                      <a:gd name="connsiteX13" fmla="*/ 0 w 2406241"/>
                      <a:gd name="connsiteY13" fmla="*/ 0 h 100566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2406241" h="1005660" fill="none" extrusionOk="0">
                        <a:moveTo>
                          <a:pt x="0" y="0"/>
                        </a:moveTo>
                        <a:cubicBezTo>
                          <a:pt x="100846" y="-33649"/>
                          <a:pt x="318522" y="42334"/>
                          <a:pt x="457186" y="0"/>
                        </a:cubicBezTo>
                        <a:cubicBezTo>
                          <a:pt x="595850" y="-42334"/>
                          <a:pt x="689664" y="42327"/>
                          <a:pt x="914372" y="0"/>
                        </a:cubicBezTo>
                        <a:cubicBezTo>
                          <a:pt x="1139080" y="-42327"/>
                          <a:pt x="1256562" y="15092"/>
                          <a:pt x="1347495" y="0"/>
                        </a:cubicBezTo>
                        <a:cubicBezTo>
                          <a:pt x="1438428" y="-15092"/>
                          <a:pt x="1600084" y="51418"/>
                          <a:pt x="1828743" y="0"/>
                        </a:cubicBezTo>
                        <a:cubicBezTo>
                          <a:pt x="2057402" y="-51418"/>
                          <a:pt x="2243635" y="53982"/>
                          <a:pt x="2406241" y="0"/>
                        </a:cubicBezTo>
                        <a:cubicBezTo>
                          <a:pt x="2436096" y="125348"/>
                          <a:pt x="2360573" y="343729"/>
                          <a:pt x="2406241" y="472660"/>
                        </a:cubicBezTo>
                        <a:cubicBezTo>
                          <a:pt x="2451909" y="601591"/>
                          <a:pt x="2393204" y="743837"/>
                          <a:pt x="2406241" y="1005660"/>
                        </a:cubicBezTo>
                        <a:cubicBezTo>
                          <a:pt x="2265530" y="1008718"/>
                          <a:pt x="2063414" y="951371"/>
                          <a:pt x="1900930" y="1005660"/>
                        </a:cubicBezTo>
                        <a:cubicBezTo>
                          <a:pt x="1738446" y="1059949"/>
                          <a:pt x="1614902" y="992295"/>
                          <a:pt x="1371557" y="1005660"/>
                        </a:cubicBezTo>
                        <a:cubicBezTo>
                          <a:pt x="1128212" y="1019025"/>
                          <a:pt x="1037126" y="961361"/>
                          <a:pt x="842184" y="1005660"/>
                        </a:cubicBezTo>
                        <a:cubicBezTo>
                          <a:pt x="647242" y="1049959"/>
                          <a:pt x="277637" y="910441"/>
                          <a:pt x="0" y="1005660"/>
                        </a:cubicBezTo>
                        <a:cubicBezTo>
                          <a:pt x="-11915" y="760150"/>
                          <a:pt x="29317" y="609350"/>
                          <a:pt x="0" y="502830"/>
                        </a:cubicBezTo>
                        <a:cubicBezTo>
                          <a:pt x="-29317" y="396310"/>
                          <a:pt x="57209" y="205594"/>
                          <a:pt x="0" y="0"/>
                        </a:cubicBezTo>
                        <a:close/>
                      </a:path>
                      <a:path w="2406241" h="1005660" stroke="0" extrusionOk="0">
                        <a:moveTo>
                          <a:pt x="0" y="0"/>
                        </a:moveTo>
                        <a:cubicBezTo>
                          <a:pt x="208325" y="-57384"/>
                          <a:pt x="269134" y="57984"/>
                          <a:pt x="505311" y="0"/>
                        </a:cubicBezTo>
                        <a:cubicBezTo>
                          <a:pt x="741488" y="-57984"/>
                          <a:pt x="879907" y="1128"/>
                          <a:pt x="1034684" y="0"/>
                        </a:cubicBezTo>
                        <a:cubicBezTo>
                          <a:pt x="1189461" y="-1128"/>
                          <a:pt x="1254857" y="15714"/>
                          <a:pt x="1467807" y="0"/>
                        </a:cubicBezTo>
                        <a:cubicBezTo>
                          <a:pt x="1680757" y="-15714"/>
                          <a:pt x="1793555" y="37135"/>
                          <a:pt x="1924993" y="0"/>
                        </a:cubicBezTo>
                        <a:cubicBezTo>
                          <a:pt x="2056431" y="-37135"/>
                          <a:pt x="2237980" y="51056"/>
                          <a:pt x="2406241" y="0"/>
                        </a:cubicBezTo>
                        <a:cubicBezTo>
                          <a:pt x="2424728" y="218522"/>
                          <a:pt x="2365089" y="330342"/>
                          <a:pt x="2406241" y="492773"/>
                        </a:cubicBezTo>
                        <a:cubicBezTo>
                          <a:pt x="2447393" y="655204"/>
                          <a:pt x="2350799" y="882885"/>
                          <a:pt x="2406241" y="1005660"/>
                        </a:cubicBezTo>
                        <a:cubicBezTo>
                          <a:pt x="2235585" y="1025562"/>
                          <a:pt x="2086344" y="984064"/>
                          <a:pt x="1924993" y="1005660"/>
                        </a:cubicBezTo>
                        <a:cubicBezTo>
                          <a:pt x="1763642" y="1027256"/>
                          <a:pt x="1640039" y="983083"/>
                          <a:pt x="1443745" y="1005660"/>
                        </a:cubicBezTo>
                        <a:cubicBezTo>
                          <a:pt x="1247451" y="1028237"/>
                          <a:pt x="1139005" y="969459"/>
                          <a:pt x="1034684" y="1005660"/>
                        </a:cubicBezTo>
                        <a:cubicBezTo>
                          <a:pt x="930363" y="1041861"/>
                          <a:pt x="779284" y="962882"/>
                          <a:pt x="577498" y="1005660"/>
                        </a:cubicBezTo>
                        <a:cubicBezTo>
                          <a:pt x="375712" y="1048438"/>
                          <a:pt x="266285" y="978282"/>
                          <a:pt x="0" y="1005660"/>
                        </a:cubicBezTo>
                        <a:cubicBezTo>
                          <a:pt x="-15383" y="876405"/>
                          <a:pt x="5030" y="716204"/>
                          <a:pt x="0" y="512887"/>
                        </a:cubicBezTo>
                        <a:cubicBezTo>
                          <a:pt x="-5030" y="309570"/>
                          <a:pt x="10108" y="24264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APORTES DEL CONTROL FISCAL CIUDADANO A LA TRASPARENCIA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Ejercicio participativo del control fiscal ciudadano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Consolida un sistema democrático orientado a transparencia – Rendición de cuentas</a:t>
            </a:r>
          </a:p>
          <a:p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Mayor conciencia de la sociedad</a:t>
            </a:r>
            <a:endParaRPr lang="es-CO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xmlns="" id="{EBE0E4FE-43BD-4BD0-9C00-86AACF4278AD}"/>
              </a:ext>
            </a:extLst>
          </p:cNvPr>
          <p:cNvSpPr/>
          <p:nvPr/>
        </p:nvSpPr>
        <p:spPr>
          <a:xfrm>
            <a:off x="7967794" y="843268"/>
            <a:ext cx="1625901" cy="1172052"/>
          </a:xfrm>
          <a:prstGeom prst="rect">
            <a:avLst/>
          </a:prstGeom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 sd="1770810846">
                  <a:custGeom>
                    <a:avLst/>
                    <a:gdLst>
                      <a:gd name="connsiteX0" fmla="*/ 0 w 2252444"/>
                      <a:gd name="connsiteY0" fmla="*/ 0 h 1403589"/>
                      <a:gd name="connsiteX1" fmla="*/ 518062 w 2252444"/>
                      <a:gd name="connsiteY1" fmla="*/ 0 h 1403589"/>
                      <a:gd name="connsiteX2" fmla="*/ 1126222 w 2252444"/>
                      <a:gd name="connsiteY2" fmla="*/ 0 h 1403589"/>
                      <a:gd name="connsiteX3" fmla="*/ 1734382 w 2252444"/>
                      <a:gd name="connsiteY3" fmla="*/ 0 h 1403589"/>
                      <a:gd name="connsiteX4" fmla="*/ 2252444 w 2252444"/>
                      <a:gd name="connsiteY4" fmla="*/ 0 h 1403589"/>
                      <a:gd name="connsiteX5" fmla="*/ 2252444 w 2252444"/>
                      <a:gd name="connsiteY5" fmla="*/ 425755 h 1403589"/>
                      <a:gd name="connsiteX6" fmla="*/ 2252444 w 2252444"/>
                      <a:gd name="connsiteY6" fmla="*/ 907654 h 1403589"/>
                      <a:gd name="connsiteX7" fmla="*/ 2252444 w 2252444"/>
                      <a:gd name="connsiteY7" fmla="*/ 1403589 h 1403589"/>
                      <a:gd name="connsiteX8" fmla="*/ 1644284 w 2252444"/>
                      <a:gd name="connsiteY8" fmla="*/ 1403589 h 1403589"/>
                      <a:gd name="connsiteX9" fmla="*/ 1126222 w 2252444"/>
                      <a:gd name="connsiteY9" fmla="*/ 1403589 h 1403589"/>
                      <a:gd name="connsiteX10" fmla="*/ 608160 w 2252444"/>
                      <a:gd name="connsiteY10" fmla="*/ 1403589 h 1403589"/>
                      <a:gd name="connsiteX11" fmla="*/ 0 w 2252444"/>
                      <a:gd name="connsiteY11" fmla="*/ 1403589 h 1403589"/>
                      <a:gd name="connsiteX12" fmla="*/ 0 w 2252444"/>
                      <a:gd name="connsiteY12" fmla="*/ 977834 h 1403589"/>
                      <a:gd name="connsiteX13" fmla="*/ 0 w 2252444"/>
                      <a:gd name="connsiteY13" fmla="*/ 509971 h 1403589"/>
                      <a:gd name="connsiteX14" fmla="*/ 0 w 2252444"/>
                      <a:gd name="connsiteY14" fmla="*/ 0 h 14035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252444" h="1403589" fill="none" extrusionOk="0">
                        <a:moveTo>
                          <a:pt x="0" y="0"/>
                        </a:moveTo>
                        <a:cubicBezTo>
                          <a:pt x="129530" y="-1326"/>
                          <a:pt x="278251" y="47102"/>
                          <a:pt x="518062" y="0"/>
                        </a:cubicBezTo>
                        <a:cubicBezTo>
                          <a:pt x="757873" y="-47102"/>
                          <a:pt x="951759" y="20330"/>
                          <a:pt x="1126222" y="0"/>
                        </a:cubicBezTo>
                        <a:cubicBezTo>
                          <a:pt x="1300685" y="-20330"/>
                          <a:pt x="1580826" y="46898"/>
                          <a:pt x="1734382" y="0"/>
                        </a:cubicBezTo>
                        <a:cubicBezTo>
                          <a:pt x="1887938" y="-46898"/>
                          <a:pt x="2105560" y="16549"/>
                          <a:pt x="2252444" y="0"/>
                        </a:cubicBezTo>
                        <a:cubicBezTo>
                          <a:pt x="2274542" y="194608"/>
                          <a:pt x="2237838" y="239569"/>
                          <a:pt x="2252444" y="425755"/>
                        </a:cubicBezTo>
                        <a:cubicBezTo>
                          <a:pt x="2267050" y="611942"/>
                          <a:pt x="2225546" y="732919"/>
                          <a:pt x="2252444" y="907654"/>
                        </a:cubicBezTo>
                        <a:cubicBezTo>
                          <a:pt x="2279342" y="1082389"/>
                          <a:pt x="2219826" y="1179310"/>
                          <a:pt x="2252444" y="1403589"/>
                        </a:cubicBezTo>
                        <a:cubicBezTo>
                          <a:pt x="1951293" y="1427530"/>
                          <a:pt x="1875120" y="1362607"/>
                          <a:pt x="1644284" y="1403589"/>
                        </a:cubicBezTo>
                        <a:cubicBezTo>
                          <a:pt x="1413448" y="1444571"/>
                          <a:pt x="1233711" y="1352973"/>
                          <a:pt x="1126222" y="1403589"/>
                        </a:cubicBezTo>
                        <a:cubicBezTo>
                          <a:pt x="1018733" y="1454205"/>
                          <a:pt x="765414" y="1390285"/>
                          <a:pt x="608160" y="1403589"/>
                        </a:cubicBezTo>
                        <a:cubicBezTo>
                          <a:pt x="450906" y="1416893"/>
                          <a:pt x="246877" y="1379603"/>
                          <a:pt x="0" y="1403589"/>
                        </a:cubicBezTo>
                        <a:cubicBezTo>
                          <a:pt x="-24554" y="1207136"/>
                          <a:pt x="42360" y="1077432"/>
                          <a:pt x="0" y="977834"/>
                        </a:cubicBezTo>
                        <a:cubicBezTo>
                          <a:pt x="-42360" y="878236"/>
                          <a:pt x="21442" y="733009"/>
                          <a:pt x="0" y="509971"/>
                        </a:cubicBezTo>
                        <a:cubicBezTo>
                          <a:pt x="-21442" y="286933"/>
                          <a:pt x="58579" y="117810"/>
                          <a:pt x="0" y="0"/>
                        </a:cubicBezTo>
                        <a:close/>
                      </a:path>
                      <a:path w="2252444" h="1403589" stroke="0" extrusionOk="0">
                        <a:moveTo>
                          <a:pt x="0" y="0"/>
                        </a:moveTo>
                        <a:cubicBezTo>
                          <a:pt x="246261" y="-45629"/>
                          <a:pt x="371041" y="20140"/>
                          <a:pt x="585635" y="0"/>
                        </a:cubicBezTo>
                        <a:cubicBezTo>
                          <a:pt x="800230" y="-20140"/>
                          <a:pt x="1011809" y="36192"/>
                          <a:pt x="1126222" y="0"/>
                        </a:cubicBezTo>
                        <a:cubicBezTo>
                          <a:pt x="1240635" y="-36192"/>
                          <a:pt x="1459040" y="27280"/>
                          <a:pt x="1644284" y="0"/>
                        </a:cubicBezTo>
                        <a:cubicBezTo>
                          <a:pt x="1829528" y="-27280"/>
                          <a:pt x="1989241" y="11499"/>
                          <a:pt x="2252444" y="0"/>
                        </a:cubicBezTo>
                        <a:cubicBezTo>
                          <a:pt x="2289989" y="217630"/>
                          <a:pt x="2207164" y="331126"/>
                          <a:pt x="2252444" y="453827"/>
                        </a:cubicBezTo>
                        <a:cubicBezTo>
                          <a:pt x="2297724" y="576528"/>
                          <a:pt x="2211605" y="837926"/>
                          <a:pt x="2252444" y="949762"/>
                        </a:cubicBezTo>
                        <a:cubicBezTo>
                          <a:pt x="2293283" y="1061599"/>
                          <a:pt x="2236190" y="1249204"/>
                          <a:pt x="2252444" y="1403589"/>
                        </a:cubicBezTo>
                        <a:cubicBezTo>
                          <a:pt x="1974517" y="1447793"/>
                          <a:pt x="1885656" y="1357648"/>
                          <a:pt x="1689333" y="1403589"/>
                        </a:cubicBezTo>
                        <a:cubicBezTo>
                          <a:pt x="1493010" y="1449530"/>
                          <a:pt x="1395910" y="1375498"/>
                          <a:pt x="1103698" y="1403589"/>
                        </a:cubicBezTo>
                        <a:cubicBezTo>
                          <a:pt x="811486" y="1431680"/>
                          <a:pt x="813979" y="1393743"/>
                          <a:pt x="585635" y="1403589"/>
                        </a:cubicBezTo>
                        <a:cubicBezTo>
                          <a:pt x="357291" y="1413435"/>
                          <a:pt x="254999" y="1397843"/>
                          <a:pt x="0" y="1403589"/>
                        </a:cubicBezTo>
                        <a:cubicBezTo>
                          <a:pt x="-44462" y="1171716"/>
                          <a:pt x="4830" y="1014134"/>
                          <a:pt x="0" y="907654"/>
                        </a:cubicBezTo>
                        <a:cubicBezTo>
                          <a:pt x="-4830" y="801175"/>
                          <a:pt x="7749" y="658891"/>
                          <a:pt x="0" y="481899"/>
                        </a:cubicBezTo>
                        <a:cubicBezTo>
                          <a:pt x="-7749" y="304907"/>
                          <a:pt x="43900" y="21979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 ÉTICO LO MORAL Y LO LEGAL EN LA ADMINISTRACIÓN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CO" sz="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 ÉTICO EN EL FUNCIONARIO PUBLICO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Herramienta principal – Comportamiento moral (servidores públicos y políticos)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Logra el bien común – Con cada acto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Fortalece la lucha contra la corrupción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Acto ético – Evitar coimas 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xmlns="" id="{B6B9B3BB-1371-4FE4-A5C1-8D8E028ACB5E}"/>
              </a:ext>
            </a:extLst>
          </p:cNvPr>
          <p:cNvSpPr/>
          <p:nvPr/>
        </p:nvSpPr>
        <p:spPr>
          <a:xfrm>
            <a:off x="8040777" y="2437492"/>
            <a:ext cx="1489148" cy="875624"/>
          </a:xfrm>
          <a:prstGeom prst="rect">
            <a:avLst/>
          </a:prstGeom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 sd="3331648454">
                  <a:custGeom>
                    <a:avLst/>
                    <a:gdLst>
                      <a:gd name="connsiteX0" fmla="*/ 0 w 2614569"/>
                      <a:gd name="connsiteY0" fmla="*/ 0 h 1008481"/>
                      <a:gd name="connsiteX1" fmla="*/ 496768 w 2614569"/>
                      <a:gd name="connsiteY1" fmla="*/ 0 h 1008481"/>
                      <a:gd name="connsiteX2" fmla="*/ 941245 w 2614569"/>
                      <a:gd name="connsiteY2" fmla="*/ 0 h 1008481"/>
                      <a:gd name="connsiteX3" fmla="*/ 1464159 w 2614569"/>
                      <a:gd name="connsiteY3" fmla="*/ 0 h 1008481"/>
                      <a:gd name="connsiteX4" fmla="*/ 2039364 w 2614569"/>
                      <a:gd name="connsiteY4" fmla="*/ 0 h 1008481"/>
                      <a:gd name="connsiteX5" fmla="*/ 2614569 w 2614569"/>
                      <a:gd name="connsiteY5" fmla="*/ 0 h 1008481"/>
                      <a:gd name="connsiteX6" fmla="*/ 2614569 w 2614569"/>
                      <a:gd name="connsiteY6" fmla="*/ 494156 h 1008481"/>
                      <a:gd name="connsiteX7" fmla="*/ 2614569 w 2614569"/>
                      <a:gd name="connsiteY7" fmla="*/ 1008481 h 1008481"/>
                      <a:gd name="connsiteX8" fmla="*/ 2065510 w 2614569"/>
                      <a:gd name="connsiteY8" fmla="*/ 1008481 h 1008481"/>
                      <a:gd name="connsiteX9" fmla="*/ 1542596 w 2614569"/>
                      <a:gd name="connsiteY9" fmla="*/ 1008481 h 1008481"/>
                      <a:gd name="connsiteX10" fmla="*/ 1045828 w 2614569"/>
                      <a:gd name="connsiteY10" fmla="*/ 1008481 h 1008481"/>
                      <a:gd name="connsiteX11" fmla="*/ 549059 w 2614569"/>
                      <a:gd name="connsiteY11" fmla="*/ 1008481 h 1008481"/>
                      <a:gd name="connsiteX12" fmla="*/ 0 w 2614569"/>
                      <a:gd name="connsiteY12" fmla="*/ 1008481 h 1008481"/>
                      <a:gd name="connsiteX13" fmla="*/ 0 w 2614569"/>
                      <a:gd name="connsiteY13" fmla="*/ 494156 h 1008481"/>
                      <a:gd name="connsiteX14" fmla="*/ 0 w 2614569"/>
                      <a:gd name="connsiteY14" fmla="*/ 0 h 10084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614569" h="1008481" fill="none" extrusionOk="0">
                        <a:moveTo>
                          <a:pt x="0" y="0"/>
                        </a:moveTo>
                        <a:cubicBezTo>
                          <a:pt x="151069" y="-1120"/>
                          <a:pt x="370120" y="10643"/>
                          <a:pt x="496768" y="0"/>
                        </a:cubicBezTo>
                        <a:cubicBezTo>
                          <a:pt x="623416" y="-10643"/>
                          <a:pt x="741777" y="1200"/>
                          <a:pt x="941245" y="0"/>
                        </a:cubicBezTo>
                        <a:cubicBezTo>
                          <a:pt x="1140713" y="-1200"/>
                          <a:pt x="1299783" y="20452"/>
                          <a:pt x="1464159" y="0"/>
                        </a:cubicBezTo>
                        <a:cubicBezTo>
                          <a:pt x="1628535" y="-20452"/>
                          <a:pt x="1873446" y="12066"/>
                          <a:pt x="2039364" y="0"/>
                        </a:cubicBezTo>
                        <a:cubicBezTo>
                          <a:pt x="2205283" y="-12066"/>
                          <a:pt x="2368940" y="2715"/>
                          <a:pt x="2614569" y="0"/>
                        </a:cubicBezTo>
                        <a:cubicBezTo>
                          <a:pt x="2632954" y="220097"/>
                          <a:pt x="2605320" y="286700"/>
                          <a:pt x="2614569" y="494156"/>
                        </a:cubicBezTo>
                        <a:cubicBezTo>
                          <a:pt x="2623818" y="701612"/>
                          <a:pt x="2554718" y="768379"/>
                          <a:pt x="2614569" y="1008481"/>
                        </a:cubicBezTo>
                        <a:cubicBezTo>
                          <a:pt x="2428748" y="1033893"/>
                          <a:pt x="2312296" y="983479"/>
                          <a:pt x="2065510" y="1008481"/>
                        </a:cubicBezTo>
                        <a:cubicBezTo>
                          <a:pt x="1818724" y="1033483"/>
                          <a:pt x="1649624" y="1006990"/>
                          <a:pt x="1542596" y="1008481"/>
                        </a:cubicBezTo>
                        <a:cubicBezTo>
                          <a:pt x="1435568" y="1009972"/>
                          <a:pt x="1164537" y="1005775"/>
                          <a:pt x="1045828" y="1008481"/>
                        </a:cubicBezTo>
                        <a:cubicBezTo>
                          <a:pt x="927119" y="1011187"/>
                          <a:pt x="684138" y="992920"/>
                          <a:pt x="549059" y="1008481"/>
                        </a:cubicBezTo>
                        <a:cubicBezTo>
                          <a:pt x="413980" y="1024042"/>
                          <a:pt x="231982" y="953759"/>
                          <a:pt x="0" y="1008481"/>
                        </a:cubicBezTo>
                        <a:cubicBezTo>
                          <a:pt x="-35176" y="784442"/>
                          <a:pt x="21093" y="621604"/>
                          <a:pt x="0" y="494156"/>
                        </a:cubicBezTo>
                        <a:cubicBezTo>
                          <a:pt x="-21093" y="366708"/>
                          <a:pt x="10100" y="230954"/>
                          <a:pt x="0" y="0"/>
                        </a:cubicBezTo>
                        <a:close/>
                      </a:path>
                      <a:path w="2614569" h="1008481" stroke="0" extrusionOk="0">
                        <a:moveTo>
                          <a:pt x="0" y="0"/>
                        </a:moveTo>
                        <a:cubicBezTo>
                          <a:pt x="131333" y="-53430"/>
                          <a:pt x="268146" y="14368"/>
                          <a:pt x="496768" y="0"/>
                        </a:cubicBezTo>
                        <a:cubicBezTo>
                          <a:pt x="725390" y="-14368"/>
                          <a:pt x="903621" y="6176"/>
                          <a:pt x="1045828" y="0"/>
                        </a:cubicBezTo>
                        <a:cubicBezTo>
                          <a:pt x="1188035" y="-6176"/>
                          <a:pt x="1430490" y="53043"/>
                          <a:pt x="1594887" y="0"/>
                        </a:cubicBezTo>
                        <a:cubicBezTo>
                          <a:pt x="1759284" y="-53043"/>
                          <a:pt x="1877316" y="23778"/>
                          <a:pt x="2039364" y="0"/>
                        </a:cubicBezTo>
                        <a:cubicBezTo>
                          <a:pt x="2201412" y="-23778"/>
                          <a:pt x="2353884" y="54693"/>
                          <a:pt x="2614569" y="0"/>
                        </a:cubicBezTo>
                        <a:cubicBezTo>
                          <a:pt x="2619886" y="131527"/>
                          <a:pt x="2568778" y="344721"/>
                          <a:pt x="2614569" y="473986"/>
                        </a:cubicBezTo>
                        <a:cubicBezTo>
                          <a:pt x="2660360" y="603251"/>
                          <a:pt x="2570365" y="877146"/>
                          <a:pt x="2614569" y="1008481"/>
                        </a:cubicBezTo>
                        <a:cubicBezTo>
                          <a:pt x="2435110" y="1011425"/>
                          <a:pt x="2220604" y="971930"/>
                          <a:pt x="2091655" y="1008481"/>
                        </a:cubicBezTo>
                        <a:cubicBezTo>
                          <a:pt x="1962706" y="1045032"/>
                          <a:pt x="1766757" y="996942"/>
                          <a:pt x="1594887" y="1008481"/>
                        </a:cubicBezTo>
                        <a:cubicBezTo>
                          <a:pt x="1423017" y="1020020"/>
                          <a:pt x="1224081" y="997898"/>
                          <a:pt x="1098119" y="1008481"/>
                        </a:cubicBezTo>
                        <a:cubicBezTo>
                          <a:pt x="972157" y="1019064"/>
                          <a:pt x="831858" y="985696"/>
                          <a:pt x="627497" y="1008481"/>
                        </a:cubicBezTo>
                        <a:cubicBezTo>
                          <a:pt x="423136" y="1031266"/>
                          <a:pt x="265321" y="1001044"/>
                          <a:pt x="0" y="1008481"/>
                        </a:cubicBezTo>
                        <a:cubicBezTo>
                          <a:pt x="-2482" y="783342"/>
                          <a:pt x="5601" y="735241"/>
                          <a:pt x="0" y="524410"/>
                        </a:cubicBezTo>
                        <a:cubicBezTo>
                          <a:pt x="-5601" y="313579"/>
                          <a:pt x="10177" y="18837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 MORAL DEL FUNCIONARIO PÚBLICO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Hábitos – morales, religiosos, culturales, sociales, éticos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 no permitan dejarse llevar por situaciones económicas sociales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Parte funcional 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xmlns="" id="{C1F148E3-9D47-4B78-8651-E9391D17983A}"/>
              </a:ext>
            </a:extLst>
          </p:cNvPr>
          <p:cNvSpPr/>
          <p:nvPr/>
        </p:nvSpPr>
        <p:spPr>
          <a:xfrm>
            <a:off x="7861609" y="3831971"/>
            <a:ext cx="2198420" cy="1535292"/>
          </a:xfrm>
          <a:prstGeom prst="rect">
            <a:avLst/>
          </a:prstGeom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 sd="2960132806">
                  <a:custGeom>
                    <a:avLst/>
                    <a:gdLst>
                      <a:gd name="connsiteX0" fmla="*/ 0 w 2252444"/>
                      <a:gd name="connsiteY0" fmla="*/ 0 h 1831655"/>
                      <a:gd name="connsiteX1" fmla="*/ 585635 w 2252444"/>
                      <a:gd name="connsiteY1" fmla="*/ 0 h 1831655"/>
                      <a:gd name="connsiteX2" fmla="*/ 1103698 w 2252444"/>
                      <a:gd name="connsiteY2" fmla="*/ 0 h 1831655"/>
                      <a:gd name="connsiteX3" fmla="*/ 1621760 w 2252444"/>
                      <a:gd name="connsiteY3" fmla="*/ 0 h 1831655"/>
                      <a:gd name="connsiteX4" fmla="*/ 2252444 w 2252444"/>
                      <a:gd name="connsiteY4" fmla="*/ 0 h 1831655"/>
                      <a:gd name="connsiteX5" fmla="*/ 2252444 w 2252444"/>
                      <a:gd name="connsiteY5" fmla="*/ 476230 h 1831655"/>
                      <a:gd name="connsiteX6" fmla="*/ 2252444 w 2252444"/>
                      <a:gd name="connsiteY6" fmla="*/ 915828 h 1831655"/>
                      <a:gd name="connsiteX7" fmla="*/ 2252444 w 2252444"/>
                      <a:gd name="connsiteY7" fmla="*/ 1318792 h 1831655"/>
                      <a:gd name="connsiteX8" fmla="*/ 2252444 w 2252444"/>
                      <a:gd name="connsiteY8" fmla="*/ 1831655 h 1831655"/>
                      <a:gd name="connsiteX9" fmla="*/ 1711857 w 2252444"/>
                      <a:gd name="connsiteY9" fmla="*/ 1831655 h 1831655"/>
                      <a:gd name="connsiteX10" fmla="*/ 1103698 w 2252444"/>
                      <a:gd name="connsiteY10" fmla="*/ 1831655 h 1831655"/>
                      <a:gd name="connsiteX11" fmla="*/ 608160 w 2252444"/>
                      <a:gd name="connsiteY11" fmla="*/ 1831655 h 1831655"/>
                      <a:gd name="connsiteX12" fmla="*/ 0 w 2252444"/>
                      <a:gd name="connsiteY12" fmla="*/ 1831655 h 1831655"/>
                      <a:gd name="connsiteX13" fmla="*/ 0 w 2252444"/>
                      <a:gd name="connsiteY13" fmla="*/ 1337108 h 1831655"/>
                      <a:gd name="connsiteX14" fmla="*/ 0 w 2252444"/>
                      <a:gd name="connsiteY14" fmla="*/ 842561 h 1831655"/>
                      <a:gd name="connsiteX15" fmla="*/ 0 w 2252444"/>
                      <a:gd name="connsiteY15" fmla="*/ 421281 h 1831655"/>
                      <a:gd name="connsiteX16" fmla="*/ 0 w 2252444"/>
                      <a:gd name="connsiteY16" fmla="*/ 0 h 18316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252444" h="1831655" fill="none" extrusionOk="0">
                        <a:moveTo>
                          <a:pt x="0" y="0"/>
                        </a:moveTo>
                        <a:cubicBezTo>
                          <a:pt x="213782" y="-12715"/>
                          <a:pt x="369653" y="54707"/>
                          <a:pt x="585635" y="0"/>
                        </a:cubicBezTo>
                        <a:cubicBezTo>
                          <a:pt x="801618" y="-54707"/>
                          <a:pt x="989438" y="51327"/>
                          <a:pt x="1103698" y="0"/>
                        </a:cubicBezTo>
                        <a:cubicBezTo>
                          <a:pt x="1217958" y="-51327"/>
                          <a:pt x="1425699" y="44223"/>
                          <a:pt x="1621760" y="0"/>
                        </a:cubicBezTo>
                        <a:cubicBezTo>
                          <a:pt x="1817821" y="-44223"/>
                          <a:pt x="2078270" y="4255"/>
                          <a:pt x="2252444" y="0"/>
                        </a:cubicBezTo>
                        <a:cubicBezTo>
                          <a:pt x="2261602" y="180693"/>
                          <a:pt x="2211312" y="377575"/>
                          <a:pt x="2252444" y="476230"/>
                        </a:cubicBezTo>
                        <a:cubicBezTo>
                          <a:pt x="2293576" y="574885"/>
                          <a:pt x="2234203" y="826618"/>
                          <a:pt x="2252444" y="915828"/>
                        </a:cubicBezTo>
                        <a:cubicBezTo>
                          <a:pt x="2270685" y="1005038"/>
                          <a:pt x="2241653" y="1171733"/>
                          <a:pt x="2252444" y="1318792"/>
                        </a:cubicBezTo>
                        <a:cubicBezTo>
                          <a:pt x="2263235" y="1465851"/>
                          <a:pt x="2246554" y="1697124"/>
                          <a:pt x="2252444" y="1831655"/>
                        </a:cubicBezTo>
                        <a:cubicBezTo>
                          <a:pt x="2115880" y="1893838"/>
                          <a:pt x="1829804" y="1814932"/>
                          <a:pt x="1711857" y="1831655"/>
                        </a:cubicBezTo>
                        <a:cubicBezTo>
                          <a:pt x="1593910" y="1848378"/>
                          <a:pt x="1259336" y="1795614"/>
                          <a:pt x="1103698" y="1831655"/>
                        </a:cubicBezTo>
                        <a:cubicBezTo>
                          <a:pt x="948060" y="1867696"/>
                          <a:pt x="724883" y="1783189"/>
                          <a:pt x="608160" y="1831655"/>
                        </a:cubicBezTo>
                        <a:cubicBezTo>
                          <a:pt x="491437" y="1880121"/>
                          <a:pt x="262730" y="1824258"/>
                          <a:pt x="0" y="1831655"/>
                        </a:cubicBezTo>
                        <a:cubicBezTo>
                          <a:pt x="-36920" y="1674980"/>
                          <a:pt x="57981" y="1576755"/>
                          <a:pt x="0" y="1337108"/>
                        </a:cubicBezTo>
                        <a:cubicBezTo>
                          <a:pt x="-57981" y="1097461"/>
                          <a:pt x="22842" y="1075964"/>
                          <a:pt x="0" y="842561"/>
                        </a:cubicBezTo>
                        <a:cubicBezTo>
                          <a:pt x="-22842" y="609158"/>
                          <a:pt x="7222" y="555278"/>
                          <a:pt x="0" y="421281"/>
                        </a:cubicBezTo>
                        <a:cubicBezTo>
                          <a:pt x="-7222" y="287284"/>
                          <a:pt x="3645" y="156339"/>
                          <a:pt x="0" y="0"/>
                        </a:cubicBezTo>
                        <a:close/>
                      </a:path>
                      <a:path w="2252444" h="1831655" stroke="0" extrusionOk="0">
                        <a:moveTo>
                          <a:pt x="0" y="0"/>
                        </a:moveTo>
                        <a:cubicBezTo>
                          <a:pt x="103590" y="-13140"/>
                          <a:pt x="372950" y="36049"/>
                          <a:pt x="495538" y="0"/>
                        </a:cubicBezTo>
                        <a:cubicBezTo>
                          <a:pt x="618126" y="-36049"/>
                          <a:pt x="788684" y="50617"/>
                          <a:pt x="1081173" y="0"/>
                        </a:cubicBezTo>
                        <a:cubicBezTo>
                          <a:pt x="1373662" y="-50617"/>
                          <a:pt x="1451944" y="51594"/>
                          <a:pt x="1621760" y="0"/>
                        </a:cubicBezTo>
                        <a:cubicBezTo>
                          <a:pt x="1791576" y="-51594"/>
                          <a:pt x="2092926" y="19873"/>
                          <a:pt x="2252444" y="0"/>
                        </a:cubicBezTo>
                        <a:cubicBezTo>
                          <a:pt x="2309634" y="215482"/>
                          <a:pt x="2235580" y="312031"/>
                          <a:pt x="2252444" y="494547"/>
                        </a:cubicBezTo>
                        <a:cubicBezTo>
                          <a:pt x="2269308" y="677063"/>
                          <a:pt x="2206958" y="785293"/>
                          <a:pt x="2252444" y="934144"/>
                        </a:cubicBezTo>
                        <a:cubicBezTo>
                          <a:pt x="2297930" y="1082995"/>
                          <a:pt x="2248635" y="1261063"/>
                          <a:pt x="2252444" y="1373741"/>
                        </a:cubicBezTo>
                        <a:cubicBezTo>
                          <a:pt x="2256253" y="1486419"/>
                          <a:pt x="2219933" y="1723556"/>
                          <a:pt x="2252444" y="1831655"/>
                        </a:cubicBezTo>
                        <a:cubicBezTo>
                          <a:pt x="2141247" y="1866725"/>
                          <a:pt x="1978052" y="1824875"/>
                          <a:pt x="1756906" y="1831655"/>
                        </a:cubicBezTo>
                        <a:cubicBezTo>
                          <a:pt x="1535760" y="1838435"/>
                          <a:pt x="1350559" y="1829483"/>
                          <a:pt x="1148746" y="1831655"/>
                        </a:cubicBezTo>
                        <a:cubicBezTo>
                          <a:pt x="946933" y="1833827"/>
                          <a:pt x="884395" y="1808394"/>
                          <a:pt x="630684" y="1831655"/>
                        </a:cubicBezTo>
                        <a:cubicBezTo>
                          <a:pt x="376973" y="1854916"/>
                          <a:pt x="231583" y="1802792"/>
                          <a:pt x="0" y="1831655"/>
                        </a:cubicBezTo>
                        <a:cubicBezTo>
                          <a:pt x="-31876" y="1646120"/>
                          <a:pt x="41399" y="1525482"/>
                          <a:pt x="0" y="1410374"/>
                        </a:cubicBezTo>
                        <a:cubicBezTo>
                          <a:pt x="-41399" y="1295266"/>
                          <a:pt x="39515" y="1048829"/>
                          <a:pt x="0" y="952461"/>
                        </a:cubicBezTo>
                        <a:cubicBezTo>
                          <a:pt x="-39515" y="856093"/>
                          <a:pt x="14355" y="724304"/>
                          <a:pt x="0" y="549497"/>
                        </a:cubicBezTo>
                        <a:cubicBezTo>
                          <a:pt x="-14355" y="374690"/>
                          <a:pt x="53327" y="14110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ETICA Y MORAL – BASE DE LA TRANSPARENCIA ADMINISTRATIVA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Principios de los funcionarios: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Objetividad – Responsabilidad – Transparencia Honestidad – Liderazgo – Rendición de cuentas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ética y la moral elementos importantes para orientar el comportamiento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Impiden actuar corruptamente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 estructuras sólidas para la protección de los fines del estado social de derecho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xmlns="" id="{FAE00508-4715-4BAF-9DD0-C12E91DCD31F}"/>
              </a:ext>
            </a:extLst>
          </p:cNvPr>
          <p:cNvSpPr/>
          <p:nvPr/>
        </p:nvSpPr>
        <p:spPr>
          <a:xfrm>
            <a:off x="554527" y="1331497"/>
            <a:ext cx="1332451" cy="183961"/>
          </a:xfrm>
          <a:prstGeom prst="rect">
            <a:avLst/>
          </a:prstGeom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 sd="591123766">
                  <a:custGeom>
                    <a:avLst/>
                    <a:gdLst>
                      <a:gd name="connsiteX0" fmla="*/ 0 w 1332451"/>
                      <a:gd name="connsiteY0" fmla="*/ 0 h 349968"/>
                      <a:gd name="connsiteX1" fmla="*/ 470799 w 1332451"/>
                      <a:gd name="connsiteY1" fmla="*/ 0 h 349968"/>
                      <a:gd name="connsiteX2" fmla="*/ 874976 w 1332451"/>
                      <a:gd name="connsiteY2" fmla="*/ 0 h 349968"/>
                      <a:gd name="connsiteX3" fmla="*/ 1332451 w 1332451"/>
                      <a:gd name="connsiteY3" fmla="*/ 0 h 349968"/>
                      <a:gd name="connsiteX4" fmla="*/ 1332451 w 1332451"/>
                      <a:gd name="connsiteY4" fmla="*/ 349968 h 349968"/>
                      <a:gd name="connsiteX5" fmla="*/ 874976 w 1332451"/>
                      <a:gd name="connsiteY5" fmla="*/ 349968 h 349968"/>
                      <a:gd name="connsiteX6" fmla="*/ 430826 w 1332451"/>
                      <a:gd name="connsiteY6" fmla="*/ 349968 h 349968"/>
                      <a:gd name="connsiteX7" fmla="*/ 0 w 1332451"/>
                      <a:gd name="connsiteY7" fmla="*/ 349968 h 349968"/>
                      <a:gd name="connsiteX8" fmla="*/ 0 w 1332451"/>
                      <a:gd name="connsiteY8" fmla="*/ 0 h 3499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332451" h="349968" fill="none" extrusionOk="0">
                        <a:moveTo>
                          <a:pt x="0" y="0"/>
                        </a:moveTo>
                        <a:cubicBezTo>
                          <a:pt x="177374" y="-18898"/>
                          <a:pt x="272788" y="49735"/>
                          <a:pt x="470799" y="0"/>
                        </a:cubicBezTo>
                        <a:cubicBezTo>
                          <a:pt x="668810" y="-49735"/>
                          <a:pt x="763996" y="10337"/>
                          <a:pt x="874976" y="0"/>
                        </a:cubicBezTo>
                        <a:cubicBezTo>
                          <a:pt x="985956" y="-10337"/>
                          <a:pt x="1110250" y="3453"/>
                          <a:pt x="1332451" y="0"/>
                        </a:cubicBezTo>
                        <a:cubicBezTo>
                          <a:pt x="1360464" y="121751"/>
                          <a:pt x="1290598" y="269690"/>
                          <a:pt x="1332451" y="349968"/>
                        </a:cubicBezTo>
                        <a:cubicBezTo>
                          <a:pt x="1182914" y="360846"/>
                          <a:pt x="988701" y="303562"/>
                          <a:pt x="874976" y="349968"/>
                        </a:cubicBezTo>
                        <a:cubicBezTo>
                          <a:pt x="761252" y="396374"/>
                          <a:pt x="595276" y="309452"/>
                          <a:pt x="430826" y="349968"/>
                        </a:cubicBezTo>
                        <a:cubicBezTo>
                          <a:pt x="266376" y="390484"/>
                          <a:pt x="167620" y="301402"/>
                          <a:pt x="0" y="349968"/>
                        </a:cubicBezTo>
                        <a:cubicBezTo>
                          <a:pt x="-11658" y="227019"/>
                          <a:pt x="33632" y="102572"/>
                          <a:pt x="0" y="0"/>
                        </a:cubicBezTo>
                        <a:close/>
                      </a:path>
                      <a:path w="1332451" h="349968" stroke="0" extrusionOk="0">
                        <a:moveTo>
                          <a:pt x="0" y="0"/>
                        </a:moveTo>
                        <a:cubicBezTo>
                          <a:pt x="111856" y="-42029"/>
                          <a:pt x="257671" y="12499"/>
                          <a:pt x="457475" y="0"/>
                        </a:cubicBezTo>
                        <a:cubicBezTo>
                          <a:pt x="657280" y="-12499"/>
                          <a:pt x="713776" y="16639"/>
                          <a:pt x="874976" y="0"/>
                        </a:cubicBezTo>
                        <a:cubicBezTo>
                          <a:pt x="1036176" y="-16639"/>
                          <a:pt x="1163714" y="49459"/>
                          <a:pt x="1332451" y="0"/>
                        </a:cubicBezTo>
                        <a:cubicBezTo>
                          <a:pt x="1371257" y="121871"/>
                          <a:pt x="1295759" y="192364"/>
                          <a:pt x="1332451" y="349968"/>
                        </a:cubicBezTo>
                        <a:cubicBezTo>
                          <a:pt x="1145068" y="383498"/>
                          <a:pt x="1033073" y="326565"/>
                          <a:pt x="914950" y="349968"/>
                        </a:cubicBezTo>
                        <a:cubicBezTo>
                          <a:pt x="796827" y="373371"/>
                          <a:pt x="564867" y="296866"/>
                          <a:pt x="444150" y="349968"/>
                        </a:cubicBezTo>
                        <a:cubicBezTo>
                          <a:pt x="323433" y="403070"/>
                          <a:pt x="210901" y="323123"/>
                          <a:pt x="0" y="349968"/>
                        </a:cubicBezTo>
                        <a:cubicBezTo>
                          <a:pt x="-40041" y="204011"/>
                          <a:pt x="21524" y="14294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LEGISLACIÓN COLOMBIANA </a:t>
            </a:r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xmlns="" id="{8308872C-2FFD-4FF0-B43D-257D890AC1D3}"/>
              </a:ext>
            </a:extLst>
          </p:cNvPr>
          <p:cNvCxnSpPr>
            <a:cxnSpLocks/>
            <a:stCxn id="25" idx="2"/>
          </p:cNvCxnSpPr>
          <p:nvPr/>
        </p:nvCxnSpPr>
        <p:spPr>
          <a:xfrm flipH="1">
            <a:off x="1220752" y="1515458"/>
            <a:ext cx="1" cy="666963"/>
          </a:xfrm>
          <a:prstGeom prst="straightConnector1">
            <a:avLst/>
          </a:prstGeom>
          <a:ln w="3175">
            <a:tailEnd type="triangle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xmlns="" id="{F10A0026-DDFF-492B-83B3-67F70C0E8958}"/>
              </a:ext>
            </a:extLst>
          </p:cNvPr>
          <p:cNvCxnSpPr>
            <a:cxnSpLocks/>
          </p:cNvCxnSpPr>
          <p:nvPr/>
        </p:nvCxnSpPr>
        <p:spPr>
          <a:xfrm>
            <a:off x="1092804" y="4657285"/>
            <a:ext cx="0" cy="423470"/>
          </a:xfrm>
          <a:prstGeom prst="straightConnector1">
            <a:avLst/>
          </a:prstGeom>
          <a:ln w="3175">
            <a:tailEnd type="triangle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xmlns="" id="{C24BCFD4-2844-4B85-A5CA-4D8E786C185A}"/>
              </a:ext>
            </a:extLst>
          </p:cNvPr>
          <p:cNvCxnSpPr>
            <a:stCxn id="3" idx="2"/>
            <a:endCxn id="25" idx="0"/>
          </p:cNvCxnSpPr>
          <p:nvPr/>
        </p:nvCxnSpPr>
        <p:spPr>
          <a:xfrm>
            <a:off x="1092805" y="935601"/>
            <a:ext cx="127948" cy="395896"/>
          </a:xfrm>
          <a:prstGeom prst="straightConnector1">
            <a:avLst/>
          </a:prstGeom>
          <a:ln w="3175">
            <a:tailEnd type="triangle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xmlns="" id="{9D1060CE-A1F4-42D0-A6B7-98FC4B7E3FAF}"/>
              </a:ext>
            </a:extLst>
          </p:cNvPr>
          <p:cNvCxnSpPr>
            <a:cxnSpLocks/>
            <a:stCxn id="3" idx="3"/>
            <a:endCxn id="9" idx="1"/>
          </p:cNvCxnSpPr>
          <p:nvPr/>
        </p:nvCxnSpPr>
        <p:spPr>
          <a:xfrm>
            <a:off x="1524173" y="843268"/>
            <a:ext cx="849924" cy="21883"/>
          </a:xfrm>
          <a:prstGeom prst="straightConnector1">
            <a:avLst/>
          </a:prstGeom>
          <a:ln w="3175">
            <a:tailEnd type="triangle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xmlns="" id="{53A9AA87-A224-4B40-BCAD-B614E9C4E8A2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3479347" y="1006536"/>
            <a:ext cx="0" cy="265561"/>
          </a:xfrm>
          <a:prstGeom prst="line">
            <a:avLst/>
          </a:prstGeom>
          <a:ln w="3175"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xmlns="" id="{FDF3542E-56DC-4A4F-8152-E94ED7CD0C4E}"/>
              </a:ext>
            </a:extLst>
          </p:cNvPr>
          <p:cNvCxnSpPr>
            <a:cxnSpLocks/>
          </p:cNvCxnSpPr>
          <p:nvPr/>
        </p:nvCxnSpPr>
        <p:spPr>
          <a:xfrm>
            <a:off x="3744537" y="2465153"/>
            <a:ext cx="0" cy="369650"/>
          </a:xfrm>
          <a:prstGeom prst="line">
            <a:avLst/>
          </a:prstGeom>
          <a:ln w="3175"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xmlns="" id="{0900C3C0-C8D6-4AA3-A447-9AD443BD9236}"/>
              </a:ext>
            </a:extLst>
          </p:cNvPr>
          <p:cNvCxnSpPr>
            <a:cxnSpLocks/>
          </p:cNvCxnSpPr>
          <p:nvPr/>
        </p:nvCxnSpPr>
        <p:spPr>
          <a:xfrm>
            <a:off x="3483792" y="3216527"/>
            <a:ext cx="0" cy="369231"/>
          </a:xfrm>
          <a:prstGeom prst="line">
            <a:avLst/>
          </a:prstGeom>
          <a:ln w="3175"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xmlns="" id="{D0468260-53EB-48B0-BF29-AC4EAA64AA19}"/>
              </a:ext>
            </a:extLst>
          </p:cNvPr>
          <p:cNvCxnSpPr>
            <a:cxnSpLocks/>
          </p:cNvCxnSpPr>
          <p:nvPr/>
        </p:nvCxnSpPr>
        <p:spPr>
          <a:xfrm>
            <a:off x="3479347" y="4652067"/>
            <a:ext cx="0" cy="362297"/>
          </a:xfrm>
          <a:prstGeom prst="line">
            <a:avLst/>
          </a:prstGeom>
          <a:ln w="3175"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xmlns="" id="{E7AAFAAA-4ECD-4E8C-8AB0-5E2855E9E52C}"/>
              </a:ext>
            </a:extLst>
          </p:cNvPr>
          <p:cNvCxnSpPr>
            <a:cxnSpLocks/>
            <a:stCxn id="10" idx="3"/>
            <a:endCxn id="14" idx="1"/>
          </p:cNvCxnSpPr>
          <p:nvPr/>
        </p:nvCxnSpPr>
        <p:spPr>
          <a:xfrm flipV="1">
            <a:off x="4754888" y="853527"/>
            <a:ext cx="256719" cy="1025600"/>
          </a:xfrm>
          <a:prstGeom prst="line">
            <a:avLst/>
          </a:prstGeom>
          <a:ln w="3175"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xmlns="" id="{61B7BEA3-0C79-41EA-A6DF-730F9AEBE2CE}"/>
              </a:ext>
            </a:extLst>
          </p:cNvPr>
          <p:cNvCxnSpPr>
            <a:cxnSpLocks/>
          </p:cNvCxnSpPr>
          <p:nvPr/>
        </p:nvCxnSpPr>
        <p:spPr>
          <a:xfrm>
            <a:off x="5948388" y="1143126"/>
            <a:ext cx="0" cy="188371"/>
          </a:xfrm>
          <a:prstGeom prst="line">
            <a:avLst/>
          </a:prstGeom>
          <a:ln w="3175"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xmlns="" id="{45161FC6-0A22-49B1-89DF-307E3BE86C01}"/>
              </a:ext>
            </a:extLst>
          </p:cNvPr>
          <p:cNvCxnSpPr>
            <a:cxnSpLocks/>
          </p:cNvCxnSpPr>
          <p:nvPr/>
        </p:nvCxnSpPr>
        <p:spPr>
          <a:xfrm flipH="1">
            <a:off x="6078288" y="2124934"/>
            <a:ext cx="1" cy="162123"/>
          </a:xfrm>
          <a:prstGeom prst="line">
            <a:avLst/>
          </a:prstGeom>
          <a:ln w="3175"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xmlns="" id="{90EC9984-7514-4713-9CFF-A58335C48F00}"/>
              </a:ext>
            </a:extLst>
          </p:cNvPr>
          <p:cNvCxnSpPr>
            <a:cxnSpLocks/>
          </p:cNvCxnSpPr>
          <p:nvPr/>
        </p:nvCxnSpPr>
        <p:spPr>
          <a:xfrm>
            <a:off x="6096000" y="2875304"/>
            <a:ext cx="0" cy="238382"/>
          </a:xfrm>
          <a:prstGeom prst="line">
            <a:avLst/>
          </a:prstGeom>
          <a:ln w="3175"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xmlns="" id="{ABA5FC0F-6060-434C-9A95-2D3AD816E9A8}"/>
              </a:ext>
            </a:extLst>
          </p:cNvPr>
          <p:cNvCxnSpPr/>
          <p:nvPr/>
        </p:nvCxnSpPr>
        <p:spPr>
          <a:xfrm>
            <a:off x="5670958" y="4599617"/>
            <a:ext cx="0" cy="310116"/>
          </a:xfrm>
          <a:prstGeom prst="line">
            <a:avLst/>
          </a:prstGeom>
          <a:ln w="3175"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xmlns="" id="{ADCD4CE9-C99F-489C-A24F-73CC2B87C171}"/>
              </a:ext>
            </a:extLst>
          </p:cNvPr>
          <p:cNvCxnSpPr>
            <a:cxnSpLocks/>
          </p:cNvCxnSpPr>
          <p:nvPr/>
        </p:nvCxnSpPr>
        <p:spPr>
          <a:xfrm>
            <a:off x="6034023" y="5509882"/>
            <a:ext cx="0" cy="272714"/>
          </a:xfrm>
          <a:prstGeom prst="line">
            <a:avLst/>
          </a:prstGeom>
          <a:ln w="3175"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: angular 79">
            <a:extLst>
              <a:ext uri="{FF2B5EF4-FFF2-40B4-BE49-F238E27FC236}">
                <a16:creationId xmlns:a16="http://schemas.microsoft.com/office/drawing/2014/main" xmlns="" id="{631C220D-29B8-4FE5-82C3-6D7994B80CE2}"/>
              </a:ext>
            </a:extLst>
          </p:cNvPr>
          <p:cNvCxnSpPr>
            <a:cxnSpLocks/>
          </p:cNvCxnSpPr>
          <p:nvPr/>
        </p:nvCxnSpPr>
        <p:spPr>
          <a:xfrm flipV="1">
            <a:off x="7509976" y="1052875"/>
            <a:ext cx="427320" cy="5067848"/>
          </a:xfrm>
          <a:prstGeom prst="bentConnector3">
            <a:avLst>
              <a:gd name="adj1" fmla="val 50000"/>
            </a:avLst>
          </a:prstGeom>
          <a:ln w="3175">
            <a:tailEnd type="triangle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87">
            <a:extLst>
              <a:ext uri="{FF2B5EF4-FFF2-40B4-BE49-F238E27FC236}">
                <a16:creationId xmlns:a16="http://schemas.microsoft.com/office/drawing/2014/main" xmlns="" id="{6C0ABB9A-ABB5-4080-A9A3-720ABEE232FD}"/>
              </a:ext>
            </a:extLst>
          </p:cNvPr>
          <p:cNvCxnSpPr>
            <a:cxnSpLocks/>
            <a:stCxn id="12" idx="3"/>
            <a:endCxn id="19" idx="1"/>
          </p:cNvCxnSpPr>
          <p:nvPr/>
        </p:nvCxnSpPr>
        <p:spPr>
          <a:xfrm flipV="1">
            <a:off x="4883247" y="3853476"/>
            <a:ext cx="242406" cy="261970"/>
          </a:xfrm>
          <a:prstGeom prst="line">
            <a:avLst/>
          </a:prstGeom>
          <a:ln w="3175"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cto 92">
            <a:extLst>
              <a:ext uri="{FF2B5EF4-FFF2-40B4-BE49-F238E27FC236}">
                <a16:creationId xmlns:a16="http://schemas.microsoft.com/office/drawing/2014/main" xmlns="" id="{87702892-69DA-4CF7-9FD7-F6CF47E0F5F2}"/>
              </a:ext>
            </a:extLst>
          </p:cNvPr>
          <p:cNvCxnSpPr>
            <a:cxnSpLocks/>
            <a:endCxn id="23" idx="0"/>
          </p:cNvCxnSpPr>
          <p:nvPr/>
        </p:nvCxnSpPr>
        <p:spPr>
          <a:xfrm>
            <a:off x="8780744" y="2031940"/>
            <a:ext cx="4607" cy="405552"/>
          </a:xfrm>
          <a:prstGeom prst="line">
            <a:avLst/>
          </a:prstGeom>
          <a:ln w="3175"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cto 94">
            <a:extLst>
              <a:ext uri="{FF2B5EF4-FFF2-40B4-BE49-F238E27FC236}">
                <a16:creationId xmlns:a16="http://schemas.microsoft.com/office/drawing/2014/main" xmlns="" id="{A1E43F61-56C3-4AEA-9358-E8E5289DDAAB}"/>
              </a:ext>
            </a:extLst>
          </p:cNvPr>
          <p:cNvCxnSpPr>
            <a:cxnSpLocks/>
            <a:stCxn id="23" idx="2"/>
          </p:cNvCxnSpPr>
          <p:nvPr/>
        </p:nvCxnSpPr>
        <p:spPr>
          <a:xfrm flipH="1">
            <a:off x="8780744" y="3313116"/>
            <a:ext cx="4607" cy="467910"/>
          </a:xfrm>
          <a:prstGeom prst="line">
            <a:avLst/>
          </a:prstGeom>
          <a:ln w="3175"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ángulo 97">
            <a:extLst>
              <a:ext uri="{FF2B5EF4-FFF2-40B4-BE49-F238E27FC236}">
                <a16:creationId xmlns:a16="http://schemas.microsoft.com/office/drawing/2014/main" xmlns="" id="{E1437A46-E852-45DF-A676-EB2CF9921014}"/>
              </a:ext>
            </a:extLst>
          </p:cNvPr>
          <p:cNvSpPr/>
          <p:nvPr/>
        </p:nvSpPr>
        <p:spPr>
          <a:xfrm>
            <a:off x="10252911" y="843268"/>
            <a:ext cx="1244462" cy="1468479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ÁMBITO DE LA BUENA ADMINISTRACIÓN PÚBLICA COLOMBIA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Tres grandes problemas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Una gran corrupción administrativa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s-CO" sz="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Falta de ver a la transparencia administrativa como bien público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s-CO" sz="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Debilidad de una legislación</a:t>
            </a:r>
          </a:p>
        </p:txBody>
      </p:sp>
      <p:sp>
        <p:nvSpPr>
          <p:cNvPr id="99" name="Rectángulo 98">
            <a:extLst>
              <a:ext uri="{FF2B5EF4-FFF2-40B4-BE49-F238E27FC236}">
                <a16:creationId xmlns:a16="http://schemas.microsoft.com/office/drawing/2014/main" xmlns="" id="{28092722-998C-41AC-A78D-30BF374D43E0}"/>
              </a:ext>
            </a:extLst>
          </p:cNvPr>
          <p:cNvSpPr/>
          <p:nvPr/>
        </p:nvSpPr>
        <p:spPr>
          <a:xfrm>
            <a:off x="10673252" y="3040649"/>
            <a:ext cx="1321067" cy="1962525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LIBRAR LA CORRUPCIÓN DESDE: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s-CO" sz="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Democracia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s-CO" sz="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Espacios académicos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s-CO" sz="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Convertirse en una cultura y un estilo de vida de todos los Colombianos y en especial del Funcionario Público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s-CO" sz="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Fortalecer el control fiscal para la protección de esos recursos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s-CO" sz="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CO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Nuevos mecanismos de participación ciudadana</a:t>
            </a:r>
          </a:p>
        </p:txBody>
      </p:sp>
      <p:cxnSp>
        <p:nvCxnSpPr>
          <p:cNvPr id="112" name="Conector recto 111">
            <a:extLst>
              <a:ext uri="{FF2B5EF4-FFF2-40B4-BE49-F238E27FC236}">
                <a16:creationId xmlns:a16="http://schemas.microsoft.com/office/drawing/2014/main" xmlns="" id="{2A8045C3-6EA9-4363-A0C3-2B466C4243F7}"/>
              </a:ext>
            </a:extLst>
          </p:cNvPr>
          <p:cNvCxnSpPr>
            <a:cxnSpLocks/>
            <a:stCxn id="98" idx="2"/>
          </p:cNvCxnSpPr>
          <p:nvPr/>
        </p:nvCxnSpPr>
        <p:spPr>
          <a:xfrm>
            <a:off x="10875142" y="2311747"/>
            <a:ext cx="0" cy="698702"/>
          </a:xfrm>
          <a:prstGeom prst="line">
            <a:avLst/>
          </a:prstGeom>
          <a:ln w="3175"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de flecha 113">
            <a:extLst>
              <a:ext uri="{FF2B5EF4-FFF2-40B4-BE49-F238E27FC236}">
                <a16:creationId xmlns:a16="http://schemas.microsoft.com/office/drawing/2014/main" xmlns="" id="{4572F98F-C29F-4E4F-949A-BA994A149560}"/>
              </a:ext>
            </a:extLst>
          </p:cNvPr>
          <p:cNvCxnSpPr>
            <a:stCxn id="22" idx="3"/>
          </p:cNvCxnSpPr>
          <p:nvPr/>
        </p:nvCxnSpPr>
        <p:spPr>
          <a:xfrm flipV="1">
            <a:off x="9593695" y="1423477"/>
            <a:ext cx="598929" cy="5817"/>
          </a:xfrm>
          <a:prstGeom prst="straightConnector1">
            <a:avLst/>
          </a:prstGeom>
          <a:ln w="3175">
            <a:tailEnd type="triangle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ector recto de flecha 115">
            <a:extLst>
              <a:ext uri="{FF2B5EF4-FFF2-40B4-BE49-F238E27FC236}">
                <a16:creationId xmlns:a16="http://schemas.microsoft.com/office/drawing/2014/main" xmlns="" id="{45D868EA-1395-4431-9939-42FA340BA239}"/>
              </a:ext>
            </a:extLst>
          </p:cNvPr>
          <p:cNvCxnSpPr>
            <a:cxnSpLocks/>
            <a:stCxn id="24" idx="0"/>
          </p:cNvCxnSpPr>
          <p:nvPr/>
        </p:nvCxnSpPr>
        <p:spPr>
          <a:xfrm flipV="1">
            <a:off x="8960819" y="3258619"/>
            <a:ext cx="1693301" cy="579786"/>
          </a:xfrm>
          <a:prstGeom prst="straightConnector1">
            <a:avLst/>
          </a:prstGeom>
          <a:ln w="3175">
            <a:tailEnd type="triangle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ángulo 119">
            <a:extLst>
              <a:ext uri="{FF2B5EF4-FFF2-40B4-BE49-F238E27FC236}">
                <a16:creationId xmlns:a16="http://schemas.microsoft.com/office/drawing/2014/main" xmlns="" id="{C546D79F-B6E3-43A9-99D1-7F3CACEA2A5F}"/>
              </a:ext>
            </a:extLst>
          </p:cNvPr>
          <p:cNvSpPr/>
          <p:nvPr/>
        </p:nvSpPr>
        <p:spPr>
          <a:xfrm>
            <a:off x="101980" y="6388148"/>
            <a:ext cx="448261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800" dirty="0"/>
              <a:t>https://repositorio.unal.edu.co/handle/unal/75343</a:t>
            </a:r>
          </a:p>
        </p:txBody>
      </p:sp>
    </p:spTree>
    <p:extLst>
      <p:ext uri="{BB962C8B-B14F-4D97-AF65-F5344CB8AC3E}">
        <p14:creationId xmlns:p14="http://schemas.microsoft.com/office/powerpoint/2010/main" val="30060028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351</Words>
  <Application>Microsoft Office PowerPoint</Application>
  <PresentationFormat>Panorámica</PresentationFormat>
  <Paragraphs>132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Daniel SF</cp:lastModifiedBy>
  <cp:revision>26</cp:revision>
  <dcterms:created xsi:type="dcterms:W3CDTF">2020-05-07T00:36:44Z</dcterms:created>
  <dcterms:modified xsi:type="dcterms:W3CDTF">2020-05-12T18:36:37Z</dcterms:modified>
</cp:coreProperties>
</file>