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6" d="100"/>
          <a:sy n="46" d="100"/>
        </p:scale>
        <p:origin x="1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753FE39-F4FD-4AE8-B815-9DE9547F48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33B347C-D984-4315-A821-59EDAA3C2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F744552-665A-4D46-8FDB-56328419D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B2CB-D6E6-491E-8EA3-E9E84AF07F7E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6D94101-8375-4A71-A6D1-71EF6A4E7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1C63D53-2F95-4B0A-8157-68AF735FE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5760-9776-48AD-BAFD-5009665E9E3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767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08BA870-D633-415C-BF20-059D7B242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7D79A572-2854-4D76-AADA-FC6D27D558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24FAB4B-CAD6-4926-AEBB-AC394639C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B2CB-D6E6-491E-8EA3-E9E84AF07F7E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DC05A1D-6ACA-4FD1-A5CC-050D3B958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3FBDE52-6E3B-4160-BC06-53438182B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5760-9776-48AD-BAFD-5009665E9E3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9894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E0955451-C0A6-4E6F-BC5A-C0734D033E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9A087B99-C478-4027-9007-C40333F1DF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6AECDE2D-BBE0-4AEC-A4BC-3C5571090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B2CB-D6E6-491E-8EA3-E9E84AF07F7E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5739230-275B-413E-9762-4F02C51F3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0344E75-1E8E-4841-BC33-9C4EAB35B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5760-9776-48AD-BAFD-5009665E9E3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2300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775A17A-EDF5-473A-97D5-577FED53E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5C039C6-C362-41C8-88A3-F32353EDB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830C5CC-BCC7-423D-A7C5-3505240A9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B2CB-D6E6-491E-8EA3-E9E84AF07F7E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5B0A724-8506-4221-BBE0-D7195E3BA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7C35568-EEE3-4289-9246-D053A2005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5760-9776-48AD-BAFD-5009665E9E3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71403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B3130B5-93D8-4F67-B056-5EA4EC594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F7824C7C-2737-4177-99B3-5B66D3243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5FC42C7-4EBE-44BC-B3B0-7CD80B4CA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B2CB-D6E6-491E-8EA3-E9E84AF07F7E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FC490A1-1CD9-4083-925B-5137551FD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C81BB7B-7C77-4896-A977-5E3A53E64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5760-9776-48AD-BAFD-5009665E9E3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9448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080CC66-57DE-4DCA-AEAC-D92B1811B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1D2D7E1-9C43-4CA9-97E1-29461380E8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4E3238A3-3237-4554-B73C-D8CE7AFA71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D164743F-B795-48AC-ABB2-C28905D72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B2CB-D6E6-491E-8EA3-E9E84AF07F7E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9252AF23-8018-42D9-BA29-D73420F8C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CA4C482-8289-4B5C-8851-9959221CB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5760-9776-48AD-BAFD-5009665E9E3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5573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2E45F96-03D3-4FA4-800C-7FF7C08CF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31C3EC02-E37D-4200-85BA-9E96BC876F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02F2F622-C4D4-48C1-85E3-55FBDC5574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83F66798-C575-4DC7-9E3B-75ADA10E40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80B39372-D023-46B3-932A-33D3136CBE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7DC728D6-9045-43C5-9B72-0ED2440ED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B2CB-D6E6-491E-8EA3-E9E84AF07F7E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514A803D-E0AD-4C27-95D9-F2D781D4E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F76DB4D7-7B25-481E-8FA9-1FF1FCBF6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5760-9776-48AD-BAFD-5009665E9E3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6162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4A1B624-0468-4BA0-97A6-0461A2997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C4A275F3-D5BE-42D3-81FD-3B5CD98E5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B2CB-D6E6-491E-8EA3-E9E84AF07F7E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51EE7E37-7149-46BC-B0F3-E77976435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D553DE55-DD51-4040-9B5E-24C96705C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5760-9776-48AD-BAFD-5009665E9E3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1109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EF520372-39FE-46DA-AE58-8555729A4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B2CB-D6E6-491E-8EA3-E9E84AF07F7E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EF9E5B29-50FA-49CD-9934-A57B8E3C1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D69D40F0-2C5D-4539-9405-D25DD804E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5760-9776-48AD-BAFD-5009665E9E3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7470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7BD7BC3-C82E-407E-B8CE-E28276578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16C3CE5-0690-45D2-B4B7-D3F5BAEA41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F64C049-08B3-4BE1-9081-F201FEDC82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DDCF5FF4-C35B-414C-BAAF-E52AAF762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B2CB-D6E6-491E-8EA3-E9E84AF07F7E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FB01F0E2-42F4-428B-9E85-2A8845427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3EF9D584-43CA-4DE5-B3A9-F1E26FAD4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5760-9776-48AD-BAFD-5009665E9E3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81868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B7E0FB8-3FBB-4A96-9329-1423E7EDE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DEFBEF25-EE48-45C1-BEDA-D2D89957CA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538DD3BF-1D28-4C08-87B6-0EC0DBC238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40FADBD-36C6-4BE0-AB40-12E187D06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B2CB-D6E6-491E-8EA3-E9E84AF07F7E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FC99BEB4-A471-4724-BEC5-13F80A2DC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FDD68DFB-D26B-4372-B3A9-C04B57E19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5760-9776-48AD-BAFD-5009665E9E3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5455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6D07E595-866D-44B7-AB74-2F61DBBE6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1E2BAA58-797C-43EC-8CFD-2E13DF04BC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6EEF3C4-4B64-4190-A77B-FFEB734C9D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4B2CB-D6E6-491E-8EA3-E9E84AF07F7E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C1090A0-C526-4AA3-82CE-1D61598AFE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D65F05B-90EB-4A95-9A6D-3D23AC3C51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C5760-9776-48AD-BAFD-5009665E9E3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55208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HP\Downloads\funciones%20jurisdiccionales%20contralorias%20(1).pd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8163DFE7-99CD-472C-B2B1-5C4D9E3DDD77}"/>
              </a:ext>
            </a:extLst>
          </p:cNvPr>
          <p:cNvSpPr/>
          <p:nvPr/>
        </p:nvSpPr>
        <p:spPr>
          <a:xfrm>
            <a:off x="1051316" y="119371"/>
            <a:ext cx="9680895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sz="1200" b="1" dirty="0"/>
              <a:t>FUNCIONES JURISDICCIONALES EN CABEZA DE LAS CONTRALORÍAS PARA LA REALIZACIÓN EFECTIVA DEL CONTROL FISCAL</a:t>
            </a:r>
            <a:endParaRPr lang="es-CO" sz="1200" b="1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A946A189-233A-4F9C-848B-24E1F1CF738C}"/>
              </a:ext>
            </a:extLst>
          </p:cNvPr>
          <p:cNvSpPr/>
          <p:nvPr/>
        </p:nvSpPr>
        <p:spPr>
          <a:xfrm>
            <a:off x="38431" y="6642556"/>
            <a:ext cx="417885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dirty="0">
                <a:hlinkClick r:id="rId2"/>
              </a:rPr>
              <a:t>file:///C:/Users/HP/Downloads/funciones%20jurisdiccionales%20contralorias%20(1).pdf</a:t>
            </a:r>
            <a:endParaRPr lang="es-CO" sz="8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19BB323E-5BCA-4FAD-A08A-A413F96CB6A7}"/>
              </a:ext>
            </a:extLst>
          </p:cNvPr>
          <p:cNvSpPr/>
          <p:nvPr/>
        </p:nvSpPr>
        <p:spPr>
          <a:xfrm>
            <a:off x="360095" y="1309335"/>
            <a:ext cx="2222540" cy="4816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 hace la Contraloría para proteger los recursos públicos a través de un tramite – proceso responsabilidad fiscal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85BC2AAA-0FF9-4BC8-9C51-0E5C77AE3C69}"/>
              </a:ext>
            </a:extLst>
          </p:cNvPr>
          <p:cNvSpPr/>
          <p:nvPr/>
        </p:nvSpPr>
        <p:spPr>
          <a:xfrm>
            <a:off x="505142" y="638475"/>
            <a:ext cx="909223" cy="2182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 FISCAL 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DBEAF145-46B2-42F6-A16E-D817E522C384}"/>
              </a:ext>
            </a:extLst>
          </p:cNvPr>
          <p:cNvSpPr/>
          <p:nvPr/>
        </p:nvSpPr>
        <p:spPr>
          <a:xfrm>
            <a:off x="351269" y="2678716"/>
            <a:ext cx="1951839" cy="7450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dirty="0"/>
              <a:t>PROCESO RESPONSABILIDAD FISCAL </a:t>
            </a: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Art. 1 Ley 610/2000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Tiene varias etapas para garantizar el debido proceso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17525908-4291-4A5D-894E-5B70AE00F71B}"/>
              </a:ext>
            </a:extLst>
          </p:cNvPr>
          <p:cNvSpPr/>
          <p:nvPr/>
        </p:nvSpPr>
        <p:spPr>
          <a:xfrm>
            <a:off x="354754" y="3586986"/>
            <a:ext cx="1571505" cy="3499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Persigue la reparación del daño contra el patrimonio público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xmlns="" id="{DC11C528-6549-49A1-ABBB-1E359E74D0F6}"/>
              </a:ext>
            </a:extLst>
          </p:cNvPr>
          <p:cNvSpPr/>
          <p:nvPr/>
        </p:nvSpPr>
        <p:spPr>
          <a:xfrm>
            <a:off x="3127544" y="592139"/>
            <a:ext cx="5493276" cy="3499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PROCESO ADMINISTRATIVO DE RESPONSABILIDAD FISCAL ORDINARIO Y VERBAL SUMARIO COMO FORMA DE CONCRETAR LA RESPONSABILIDAD FISCAL</a:t>
            </a: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xmlns="" id="{EB84139E-B7F9-45EA-8FEF-BB9377460E4D}"/>
              </a:ext>
            </a:extLst>
          </p:cNvPr>
          <p:cNvSpPr/>
          <p:nvPr/>
        </p:nvSpPr>
        <p:spPr>
          <a:xfrm>
            <a:off x="2564136" y="2012566"/>
            <a:ext cx="1349695" cy="2182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Conducta dolosa o culposa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xmlns="" id="{55374D2C-A07B-4B16-B739-7D8045CFC194}"/>
              </a:ext>
            </a:extLst>
          </p:cNvPr>
          <p:cNvSpPr/>
          <p:nvPr/>
        </p:nvSpPr>
        <p:spPr>
          <a:xfrm>
            <a:off x="3965735" y="2019221"/>
            <a:ext cx="914033" cy="2182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Daño patrimonial</a:t>
            </a: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xmlns="" id="{68CD2438-4BF5-4E94-ADE1-E7AE0FEFF386}"/>
              </a:ext>
            </a:extLst>
          </p:cNvPr>
          <p:cNvSpPr/>
          <p:nvPr/>
        </p:nvSpPr>
        <p:spPr>
          <a:xfrm>
            <a:off x="4961491" y="2011668"/>
            <a:ext cx="684803" cy="2182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Nexo causal</a:t>
            </a:r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xmlns="" id="{B2AAEDC9-40F0-4FD7-83EF-05325F56D957}"/>
              </a:ext>
            </a:extLst>
          </p:cNvPr>
          <p:cNvSpPr/>
          <p:nvPr/>
        </p:nvSpPr>
        <p:spPr>
          <a:xfrm>
            <a:off x="3875967" y="2557261"/>
            <a:ext cx="1003801" cy="2182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Acto administrativo</a:t>
            </a: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xmlns="" id="{781550D2-0640-4EAC-A59F-6A3154280BA0}"/>
              </a:ext>
            </a:extLst>
          </p:cNvPr>
          <p:cNvSpPr/>
          <p:nvPr/>
        </p:nvSpPr>
        <p:spPr>
          <a:xfrm>
            <a:off x="4061375" y="1535067"/>
            <a:ext cx="694421" cy="2182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ELEMENTOS</a:t>
            </a:r>
          </a:p>
        </p:txBody>
      </p:sp>
      <p:cxnSp>
        <p:nvCxnSpPr>
          <p:cNvPr id="44" name="Conector recto de flecha 43">
            <a:extLst>
              <a:ext uri="{FF2B5EF4-FFF2-40B4-BE49-F238E27FC236}">
                <a16:creationId xmlns:a16="http://schemas.microsoft.com/office/drawing/2014/main" xmlns="" id="{DBA01A4A-4B9D-4D82-8143-0D5BEE2BB1C3}"/>
              </a:ext>
            </a:extLst>
          </p:cNvPr>
          <p:cNvCxnSpPr>
            <a:cxnSpLocks/>
            <a:stCxn id="42" idx="2"/>
            <a:endCxn id="37" idx="0"/>
          </p:cNvCxnSpPr>
          <p:nvPr/>
        </p:nvCxnSpPr>
        <p:spPr>
          <a:xfrm flipH="1">
            <a:off x="3238984" y="1753332"/>
            <a:ext cx="1169602" cy="259234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de flecha 45">
            <a:extLst>
              <a:ext uri="{FF2B5EF4-FFF2-40B4-BE49-F238E27FC236}">
                <a16:creationId xmlns:a16="http://schemas.microsoft.com/office/drawing/2014/main" xmlns="" id="{0E089A80-8F88-49D2-AFB1-CEE96EF1A860}"/>
              </a:ext>
            </a:extLst>
          </p:cNvPr>
          <p:cNvCxnSpPr>
            <a:cxnSpLocks/>
            <a:stCxn id="42" idx="2"/>
            <a:endCxn id="38" idx="0"/>
          </p:cNvCxnSpPr>
          <p:nvPr/>
        </p:nvCxnSpPr>
        <p:spPr>
          <a:xfrm>
            <a:off x="4408586" y="1753332"/>
            <a:ext cx="14166" cy="265889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de flecha 47">
            <a:extLst>
              <a:ext uri="{FF2B5EF4-FFF2-40B4-BE49-F238E27FC236}">
                <a16:creationId xmlns:a16="http://schemas.microsoft.com/office/drawing/2014/main" xmlns="" id="{5452EF6A-5EB2-440C-A320-F6C09FD7F5C1}"/>
              </a:ext>
            </a:extLst>
          </p:cNvPr>
          <p:cNvCxnSpPr>
            <a:cxnSpLocks/>
            <a:stCxn id="42" idx="2"/>
            <a:endCxn id="39" idx="0"/>
          </p:cNvCxnSpPr>
          <p:nvPr/>
        </p:nvCxnSpPr>
        <p:spPr>
          <a:xfrm>
            <a:off x="4408586" y="1753332"/>
            <a:ext cx="895307" cy="258336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ángulo 61">
            <a:extLst>
              <a:ext uri="{FF2B5EF4-FFF2-40B4-BE49-F238E27FC236}">
                <a16:creationId xmlns:a16="http://schemas.microsoft.com/office/drawing/2014/main" xmlns="" id="{FBF7304B-4115-405D-AB3C-D962DE917732}"/>
              </a:ext>
            </a:extLst>
          </p:cNvPr>
          <p:cNvSpPr/>
          <p:nvPr/>
        </p:nvSpPr>
        <p:spPr>
          <a:xfrm>
            <a:off x="3132768" y="2996907"/>
            <a:ext cx="1121535" cy="6133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Estima si existe o no una responsabilidad fiscal en cabeza del gestor fiscal</a:t>
            </a:r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xmlns="" id="{3CE90D68-34F5-4B26-BACA-EC940E54A73D}"/>
              </a:ext>
            </a:extLst>
          </p:cNvPr>
          <p:cNvSpPr/>
          <p:nvPr/>
        </p:nvSpPr>
        <p:spPr>
          <a:xfrm>
            <a:off x="4419127" y="2953626"/>
            <a:ext cx="1255318" cy="2182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Puede tener o no efectos </a:t>
            </a:r>
          </a:p>
        </p:txBody>
      </p:sp>
      <p:cxnSp>
        <p:nvCxnSpPr>
          <p:cNvPr id="65" name="Conector recto de flecha 64">
            <a:extLst>
              <a:ext uri="{FF2B5EF4-FFF2-40B4-BE49-F238E27FC236}">
                <a16:creationId xmlns:a16="http://schemas.microsoft.com/office/drawing/2014/main" xmlns="" id="{C70E1859-9571-4F52-AFE7-6E15A3F237B7}"/>
              </a:ext>
            </a:extLst>
          </p:cNvPr>
          <p:cNvCxnSpPr>
            <a:cxnSpLocks/>
            <a:stCxn id="41" idx="2"/>
            <a:endCxn id="62" idx="0"/>
          </p:cNvCxnSpPr>
          <p:nvPr/>
        </p:nvCxnSpPr>
        <p:spPr>
          <a:xfrm flipH="1">
            <a:off x="3693536" y="2775526"/>
            <a:ext cx="684332" cy="221381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cto de flecha 66">
            <a:extLst>
              <a:ext uri="{FF2B5EF4-FFF2-40B4-BE49-F238E27FC236}">
                <a16:creationId xmlns:a16="http://schemas.microsoft.com/office/drawing/2014/main" xmlns="" id="{E7090962-55CD-4856-8843-7AE596B72028}"/>
              </a:ext>
            </a:extLst>
          </p:cNvPr>
          <p:cNvCxnSpPr>
            <a:cxnSpLocks/>
            <a:stCxn id="41" idx="2"/>
            <a:endCxn id="63" idx="0"/>
          </p:cNvCxnSpPr>
          <p:nvPr/>
        </p:nvCxnSpPr>
        <p:spPr>
          <a:xfrm>
            <a:off x="4377868" y="2775526"/>
            <a:ext cx="668918" cy="178100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ángulo 76">
            <a:extLst>
              <a:ext uri="{FF2B5EF4-FFF2-40B4-BE49-F238E27FC236}">
                <a16:creationId xmlns:a16="http://schemas.microsoft.com/office/drawing/2014/main" xmlns="" id="{B5171608-F51C-4556-91A5-9F160AFE588D}"/>
              </a:ext>
            </a:extLst>
          </p:cNvPr>
          <p:cNvSpPr/>
          <p:nvPr/>
        </p:nvSpPr>
        <p:spPr>
          <a:xfrm>
            <a:off x="5018330" y="3413360"/>
            <a:ext cx="1272329" cy="6133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la posibilidad de ser demandado ante la jurisdicción contenciosa administrativa</a:t>
            </a:r>
          </a:p>
        </p:txBody>
      </p:sp>
      <p:sp>
        <p:nvSpPr>
          <p:cNvPr id="88" name="Rectángulo 87">
            <a:extLst>
              <a:ext uri="{FF2B5EF4-FFF2-40B4-BE49-F238E27FC236}">
                <a16:creationId xmlns:a16="http://schemas.microsoft.com/office/drawing/2014/main" xmlns="" id="{2B6C4A06-337F-4671-BC38-AE2B68EACE9E}"/>
              </a:ext>
            </a:extLst>
          </p:cNvPr>
          <p:cNvSpPr/>
          <p:nvPr/>
        </p:nvSpPr>
        <p:spPr>
          <a:xfrm>
            <a:off x="6608300" y="3585359"/>
            <a:ext cx="1272329" cy="6133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Suspende la ejecución del acto administrativo y el trámite de jurisdicción coactiva</a:t>
            </a:r>
          </a:p>
        </p:txBody>
      </p:sp>
      <p:sp>
        <p:nvSpPr>
          <p:cNvPr id="92" name="Rectángulo 91">
            <a:extLst>
              <a:ext uri="{FF2B5EF4-FFF2-40B4-BE49-F238E27FC236}">
                <a16:creationId xmlns:a16="http://schemas.microsoft.com/office/drawing/2014/main" xmlns="" id="{23855461-22AA-4F03-AB33-DA9A12021B63}"/>
              </a:ext>
            </a:extLst>
          </p:cNvPr>
          <p:cNvSpPr/>
          <p:nvPr/>
        </p:nvSpPr>
        <p:spPr>
          <a:xfrm>
            <a:off x="347859" y="4148723"/>
            <a:ext cx="2247012" cy="12136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Podrá iniciarse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oficio, como consecuencia del ejercicio del control fiscal, por parte de las contralorías,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solicitud de la misma entidad, o por denuncias o quejas presentadas por la ciudadanía, de conformidad con lo establecido en el artículo 8 de la Ley 610 de 2000.</a:t>
            </a:r>
            <a:endParaRPr lang="es-CO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1" name="Rectángulo 100">
            <a:extLst>
              <a:ext uri="{FF2B5EF4-FFF2-40B4-BE49-F238E27FC236}">
                <a16:creationId xmlns:a16="http://schemas.microsoft.com/office/drawing/2014/main" xmlns="" id="{543DD04E-0672-4BCD-BAF5-E9ECFDCA890F}"/>
              </a:ext>
            </a:extLst>
          </p:cNvPr>
          <p:cNvSpPr/>
          <p:nvPr/>
        </p:nvSpPr>
        <p:spPr>
          <a:xfrm>
            <a:off x="8206211" y="1046495"/>
            <a:ext cx="2246941" cy="10520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solidFill>
                  <a:srgbClr val="4B4949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VERBAL - </a:t>
            </a:r>
            <a:r>
              <a:rPr lang="es-CO" sz="800" dirty="0"/>
              <a:t>Ley 1474/2000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solidFill>
                  <a:srgbClr val="4B4949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Desarrollo rápido y expedita</a:t>
            </a:r>
            <a:endParaRPr lang="es-CO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solidFill>
                  <a:srgbClr val="4B4949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Presente los elementos se puede proferir un auto de apertura e imputación </a:t>
            </a:r>
            <a:endParaRPr lang="es-CO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solidFill>
                  <a:srgbClr val="4B4949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Avance a la celeridad del proceso de RF</a:t>
            </a:r>
            <a:endParaRPr lang="es-CO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4" name="Rectángulo 103">
            <a:extLst>
              <a:ext uri="{FF2B5EF4-FFF2-40B4-BE49-F238E27FC236}">
                <a16:creationId xmlns:a16="http://schemas.microsoft.com/office/drawing/2014/main" xmlns="" id="{18CFEA5D-7E1F-49BC-B37E-F20F69B14ED9}"/>
              </a:ext>
            </a:extLst>
          </p:cNvPr>
          <p:cNvSpPr/>
          <p:nvPr/>
        </p:nvSpPr>
        <p:spPr>
          <a:xfrm>
            <a:off x="3171401" y="1172281"/>
            <a:ext cx="670376" cy="215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ORDINARIO</a:t>
            </a:r>
            <a:endParaRPr lang="es-CO" sz="800" dirty="0"/>
          </a:p>
        </p:txBody>
      </p:sp>
      <p:sp>
        <p:nvSpPr>
          <p:cNvPr id="134" name="Rectángulo 133">
            <a:extLst>
              <a:ext uri="{FF2B5EF4-FFF2-40B4-BE49-F238E27FC236}">
                <a16:creationId xmlns:a16="http://schemas.microsoft.com/office/drawing/2014/main" xmlns="" id="{30D76730-76C1-454B-A522-EFD877B00AFD}"/>
              </a:ext>
            </a:extLst>
          </p:cNvPr>
          <p:cNvSpPr/>
          <p:nvPr/>
        </p:nvSpPr>
        <p:spPr>
          <a:xfrm>
            <a:off x="7015219" y="2282687"/>
            <a:ext cx="1928594" cy="3499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solidFill>
                  <a:srgbClr val="4B494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DIFERENCIAS ENTRE EL PROCESO ORDINARIO VERBAL</a:t>
            </a:r>
            <a:endParaRPr lang="es-CO" sz="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36" name="Conector recto de flecha 135">
            <a:extLst>
              <a:ext uri="{FF2B5EF4-FFF2-40B4-BE49-F238E27FC236}">
                <a16:creationId xmlns:a16="http://schemas.microsoft.com/office/drawing/2014/main" xmlns="" id="{64BEB502-D284-48D0-B20D-331FBF93CFC3}"/>
              </a:ext>
            </a:extLst>
          </p:cNvPr>
          <p:cNvCxnSpPr>
            <a:cxnSpLocks/>
            <a:stCxn id="36" idx="2"/>
            <a:endCxn id="134" idx="1"/>
          </p:cNvCxnSpPr>
          <p:nvPr/>
        </p:nvCxnSpPr>
        <p:spPr>
          <a:xfrm>
            <a:off x="5874182" y="942107"/>
            <a:ext cx="1141037" cy="1515564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ectángulo 138">
            <a:extLst>
              <a:ext uri="{FF2B5EF4-FFF2-40B4-BE49-F238E27FC236}">
                <a16:creationId xmlns:a16="http://schemas.microsoft.com/office/drawing/2014/main" xmlns="" id="{13F65783-5A43-444C-A77E-1488125B2DA2}"/>
              </a:ext>
            </a:extLst>
          </p:cNvPr>
          <p:cNvSpPr/>
          <p:nvPr/>
        </p:nvSpPr>
        <p:spPr>
          <a:xfrm>
            <a:off x="8259320" y="3051254"/>
            <a:ext cx="1814459" cy="8476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Verbal  - Certeza para proferir de manera inmediata en un mismo acto la apertura e imputación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el ordinario se dan por separado dichos actos</a:t>
            </a:r>
          </a:p>
        </p:txBody>
      </p:sp>
      <p:sp>
        <p:nvSpPr>
          <p:cNvPr id="157" name="Rectángulo 156">
            <a:extLst>
              <a:ext uri="{FF2B5EF4-FFF2-40B4-BE49-F238E27FC236}">
                <a16:creationId xmlns:a16="http://schemas.microsoft.com/office/drawing/2014/main" xmlns="" id="{60E49600-A071-482F-A5E8-3D297BF0B053}"/>
              </a:ext>
            </a:extLst>
          </p:cNvPr>
          <p:cNvSpPr/>
          <p:nvPr/>
        </p:nvSpPr>
        <p:spPr>
          <a:xfrm>
            <a:off x="2991271" y="3895332"/>
            <a:ext cx="1404529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fallo puede ser sin responsabilidad fiscal </a:t>
            </a:r>
            <a:endParaRPr lang="es-CO" sz="800" dirty="0"/>
          </a:p>
        </p:txBody>
      </p:sp>
      <p:cxnSp>
        <p:nvCxnSpPr>
          <p:cNvPr id="159" name="Conector recto de flecha 158">
            <a:extLst>
              <a:ext uri="{FF2B5EF4-FFF2-40B4-BE49-F238E27FC236}">
                <a16:creationId xmlns:a16="http://schemas.microsoft.com/office/drawing/2014/main" xmlns="" id="{ACAD3B08-96F1-44A7-9FFB-45F9AA8A1A48}"/>
              </a:ext>
            </a:extLst>
          </p:cNvPr>
          <p:cNvCxnSpPr>
            <a:cxnSpLocks/>
            <a:stCxn id="62" idx="2"/>
            <a:endCxn id="157" idx="0"/>
          </p:cNvCxnSpPr>
          <p:nvPr/>
        </p:nvCxnSpPr>
        <p:spPr>
          <a:xfrm>
            <a:off x="3693536" y="3610280"/>
            <a:ext cx="0" cy="285052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Rectángulo 166">
            <a:extLst>
              <a:ext uri="{FF2B5EF4-FFF2-40B4-BE49-F238E27FC236}">
                <a16:creationId xmlns:a16="http://schemas.microsoft.com/office/drawing/2014/main" xmlns="" id="{FEDAF5F6-5FE2-44B8-80A5-C726A2E24164}"/>
              </a:ext>
            </a:extLst>
          </p:cNvPr>
          <p:cNvSpPr/>
          <p:nvPr/>
        </p:nvSpPr>
        <p:spPr>
          <a:xfrm>
            <a:off x="2653667" y="4572375"/>
            <a:ext cx="2102129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órgano de control debe explicar las razones por las que no hubo mérito para declarar la responsabilidad patrimonial en cabeza del gestor fiscal que estaba siendo investigado</a:t>
            </a:r>
            <a:endParaRPr lang="es-CO" sz="800" dirty="0"/>
          </a:p>
        </p:txBody>
      </p:sp>
      <p:cxnSp>
        <p:nvCxnSpPr>
          <p:cNvPr id="169" name="Conector recto de flecha 168">
            <a:extLst>
              <a:ext uri="{FF2B5EF4-FFF2-40B4-BE49-F238E27FC236}">
                <a16:creationId xmlns:a16="http://schemas.microsoft.com/office/drawing/2014/main" xmlns="" id="{349E5930-9910-4E69-82AA-522E402620B3}"/>
              </a:ext>
            </a:extLst>
          </p:cNvPr>
          <p:cNvCxnSpPr>
            <a:cxnSpLocks/>
            <a:stCxn id="157" idx="2"/>
            <a:endCxn id="167" idx="0"/>
          </p:cNvCxnSpPr>
          <p:nvPr/>
        </p:nvCxnSpPr>
        <p:spPr>
          <a:xfrm>
            <a:off x="3693536" y="4233886"/>
            <a:ext cx="11196" cy="338489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Rectángulo 169">
            <a:extLst>
              <a:ext uri="{FF2B5EF4-FFF2-40B4-BE49-F238E27FC236}">
                <a16:creationId xmlns:a16="http://schemas.microsoft.com/office/drawing/2014/main" xmlns="" id="{3DB624C0-8FA7-4882-A8D5-5F4137A058A6}"/>
              </a:ext>
            </a:extLst>
          </p:cNvPr>
          <p:cNvSpPr/>
          <p:nvPr/>
        </p:nvSpPr>
        <p:spPr>
          <a:xfrm>
            <a:off x="2678002" y="5371800"/>
            <a:ext cx="2074121" cy="3499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el  fallo con responsabilidad fiscal deben cumplirse los tres elementos de la RF</a:t>
            </a:r>
          </a:p>
        </p:txBody>
      </p:sp>
      <p:sp>
        <p:nvSpPr>
          <p:cNvPr id="173" name="Rectángulo 172">
            <a:extLst>
              <a:ext uri="{FF2B5EF4-FFF2-40B4-BE49-F238E27FC236}">
                <a16:creationId xmlns:a16="http://schemas.microsoft.com/office/drawing/2014/main" xmlns="" id="{10737366-2BA9-493A-ADE9-B927440C4014}"/>
              </a:ext>
            </a:extLst>
          </p:cNvPr>
          <p:cNvSpPr/>
          <p:nvPr/>
        </p:nvSpPr>
        <p:spPr>
          <a:xfrm>
            <a:off x="2758182" y="5983629"/>
            <a:ext cx="2531883" cy="5842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Indemnización a favor del estado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Abre la posibilidad de que el acto sea demandado ante la Jurisdicción Contenciosa Administrativa</a:t>
            </a:r>
          </a:p>
        </p:txBody>
      </p:sp>
      <p:cxnSp>
        <p:nvCxnSpPr>
          <p:cNvPr id="178" name="Conector recto de flecha 177">
            <a:extLst>
              <a:ext uri="{FF2B5EF4-FFF2-40B4-BE49-F238E27FC236}">
                <a16:creationId xmlns:a16="http://schemas.microsoft.com/office/drawing/2014/main" xmlns="" id="{DCE71410-5AA4-445D-8280-96A4DBBED7FC}"/>
              </a:ext>
            </a:extLst>
          </p:cNvPr>
          <p:cNvCxnSpPr>
            <a:cxnSpLocks/>
            <a:stCxn id="170" idx="2"/>
            <a:endCxn id="173" idx="0"/>
          </p:cNvCxnSpPr>
          <p:nvPr/>
        </p:nvCxnSpPr>
        <p:spPr>
          <a:xfrm>
            <a:off x="3715063" y="5721768"/>
            <a:ext cx="309061" cy="261861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ector recto de flecha 187">
            <a:extLst>
              <a:ext uri="{FF2B5EF4-FFF2-40B4-BE49-F238E27FC236}">
                <a16:creationId xmlns:a16="http://schemas.microsoft.com/office/drawing/2014/main" xmlns="" id="{EDE23C5B-993C-4755-B87E-D2ACC0B3E411}"/>
              </a:ext>
            </a:extLst>
          </p:cNvPr>
          <p:cNvCxnSpPr>
            <a:cxnSpLocks/>
            <a:stCxn id="167" idx="2"/>
            <a:endCxn id="170" idx="0"/>
          </p:cNvCxnSpPr>
          <p:nvPr/>
        </p:nvCxnSpPr>
        <p:spPr>
          <a:xfrm>
            <a:off x="3704732" y="5157150"/>
            <a:ext cx="10331" cy="214650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ector recto de flecha 190">
            <a:extLst>
              <a:ext uri="{FF2B5EF4-FFF2-40B4-BE49-F238E27FC236}">
                <a16:creationId xmlns:a16="http://schemas.microsoft.com/office/drawing/2014/main" xmlns="" id="{66B67F3C-B963-4CEA-BD51-5A27F2D14656}"/>
              </a:ext>
            </a:extLst>
          </p:cNvPr>
          <p:cNvCxnSpPr>
            <a:cxnSpLocks/>
            <a:stCxn id="36" idx="2"/>
            <a:endCxn id="104" idx="3"/>
          </p:cNvCxnSpPr>
          <p:nvPr/>
        </p:nvCxnSpPr>
        <p:spPr>
          <a:xfrm flipH="1">
            <a:off x="3841777" y="942107"/>
            <a:ext cx="2032405" cy="337896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ector recto de flecha 192">
            <a:extLst>
              <a:ext uri="{FF2B5EF4-FFF2-40B4-BE49-F238E27FC236}">
                <a16:creationId xmlns:a16="http://schemas.microsoft.com/office/drawing/2014/main" xmlns="" id="{79606BE7-F02E-403C-B995-D1BE35FE4DE7}"/>
              </a:ext>
            </a:extLst>
          </p:cNvPr>
          <p:cNvCxnSpPr>
            <a:cxnSpLocks/>
            <a:stCxn id="36" idx="2"/>
            <a:endCxn id="101" idx="1"/>
          </p:cNvCxnSpPr>
          <p:nvPr/>
        </p:nvCxnSpPr>
        <p:spPr>
          <a:xfrm>
            <a:off x="5874182" y="942107"/>
            <a:ext cx="2332029" cy="630398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Rectángulo 201">
            <a:extLst>
              <a:ext uri="{FF2B5EF4-FFF2-40B4-BE49-F238E27FC236}">
                <a16:creationId xmlns:a16="http://schemas.microsoft.com/office/drawing/2014/main" xmlns="" id="{CC8A2C99-C828-4566-B3E1-99F9B90103C3}"/>
              </a:ext>
            </a:extLst>
          </p:cNvPr>
          <p:cNvSpPr/>
          <p:nvPr/>
        </p:nvSpPr>
        <p:spPr>
          <a:xfrm>
            <a:off x="388075" y="1833668"/>
            <a:ext cx="1417376" cy="2182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de carácter administrativo </a:t>
            </a:r>
          </a:p>
        </p:txBody>
      </p:sp>
      <p:sp>
        <p:nvSpPr>
          <p:cNvPr id="203" name="Rectángulo 202">
            <a:extLst>
              <a:ext uri="{FF2B5EF4-FFF2-40B4-BE49-F238E27FC236}">
                <a16:creationId xmlns:a16="http://schemas.microsoft.com/office/drawing/2014/main" xmlns="" id="{0B8EE7C3-D0EC-4412-928B-94C61A814B4E}"/>
              </a:ext>
            </a:extLst>
          </p:cNvPr>
          <p:cNvSpPr/>
          <p:nvPr/>
        </p:nvSpPr>
        <p:spPr>
          <a:xfrm>
            <a:off x="337851" y="2123787"/>
            <a:ext cx="1907380" cy="3499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Sujeto a un control de legalidad por la Jurisdicción contenciosa administrativa</a:t>
            </a:r>
          </a:p>
        </p:txBody>
      </p:sp>
      <p:cxnSp>
        <p:nvCxnSpPr>
          <p:cNvPr id="205" name="Conector recto 204">
            <a:extLst>
              <a:ext uri="{FF2B5EF4-FFF2-40B4-BE49-F238E27FC236}">
                <a16:creationId xmlns:a16="http://schemas.microsoft.com/office/drawing/2014/main" xmlns="" id="{79BEC1C2-5B67-4120-AC9A-E29951EE0C68}"/>
              </a:ext>
            </a:extLst>
          </p:cNvPr>
          <p:cNvCxnSpPr>
            <a:cxnSpLocks/>
          </p:cNvCxnSpPr>
          <p:nvPr/>
        </p:nvCxnSpPr>
        <p:spPr>
          <a:xfrm>
            <a:off x="180321" y="747607"/>
            <a:ext cx="0" cy="1560075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ector recto 209">
            <a:extLst>
              <a:ext uri="{FF2B5EF4-FFF2-40B4-BE49-F238E27FC236}">
                <a16:creationId xmlns:a16="http://schemas.microsoft.com/office/drawing/2014/main" xmlns="" id="{5BF92DEC-22D4-4E32-9702-B4A7E917E398}"/>
              </a:ext>
            </a:extLst>
          </p:cNvPr>
          <p:cNvCxnSpPr>
            <a:cxnSpLocks/>
            <a:endCxn id="5" idx="1"/>
          </p:cNvCxnSpPr>
          <p:nvPr/>
        </p:nvCxnSpPr>
        <p:spPr>
          <a:xfrm flipV="1">
            <a:off x="180321" y="747608"/>
            <a:ext cx="324821" cy="986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ector recto 214">
            <a:extLst>
              <a:ext uri="{FF2B5EF4-FFF2-40B4-BE49-F238E27FC236}">
                <a16:creationId xmlns:a16="http://schemas.microsoft.com/office/drawing/2014/main" xmlns="" id="{30344E99-41B3-4437-844D-B79199D4C708}"/>
              </a:ext>
            </a:extLst>
          </p:cNvPr>
          <p:cNvCxnSpPr/>
          <p:nvPr/>
        </p:nvCxnSpPr>
        <p:spPr>
          <a:xfrm>
            <a:off x="180321" y="2307682"/>
            <a:ext cx="23912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ector recto 216">
            <a:extLst>
              <a:ext uri="{FF2B5EF4-FFF2-40B4-BE49-F238E27FC236}">
                <a16:creationId xmlns:a16="http://schemas.microsoft.com/office/drawing/2014/main" xmlns="" id="{CA317D04-1DC9-426B-A974-72A8FE02F6DA}"/>
              </a:ext>
            </a:extLst>
          </p:cNvPr>
          <p:cNvCxnSpPr>
            <a:cxnSpLocks/>
          </p:cNvCxnSpPr>
          <p:nvPr/>
        </p:nvCxnSpPr>
        <p:spPr>
          <a:xfrm flipV="1">
            <a:off x="180321" y="1115815"/>
            <a:ext cx="149093" cy="2138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ector recto 222">
            <a:extLst>
              <a:ext uri="{FF2B5EF4-FFF2-40B4-BE49-F238E27FC236}">
                <a16:creationId xmlns:a16="http://schemas.microsoft.com/office/drawing/2014/main" xmlns="" id="{7CE1945D-7DEB-4E52-9118-8227C0832456}"/>
              </a:ext>
            </a:extLst>
          </p:cNvPr>
          <p:cNvCxnSpPr>
            <a:cxnSpLocks/>
          </p:cNvCxnSpPr>
          <p:nvPr/>
        </p:nvCxnSpPr>
        <p:spPr>
          <a:xfrm>
            <a:off x="180321" y="1497151"/>
            <a:ext cx="14679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ector recto 225">
            <a:extLst>
              <a:ext uri="{FF2B5EF4-FFF2-40B4-BE49-F238E27FC236}">
                <a16:creationId xmlns:a16="http://schemas.microsoft.com/office/drawing/2014/main" xmlns="" id="{64DA9BFD-1418-488C-A333-2356DE0F5611}"/>
              </a:ext>
            </a:extLst>
          </p:cNvPr>
          <p:cNvCxnSpPr/>
          <p:nvPr/>
        </p:nvCxnSpPr>
        <p:spPr>
          <a:xfrm>
            <a:off x="180321" y="1943498"/>
            <a:ext cx="23912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Rectángulo 226">
            <a:extLst>
              <a:ext uri="{FF2B5EF4-FFF2-40B4-BE49-F238E27FC236}">
                <a16:creationId xmlns:a16="http://schemas.microsoft.com/office/drawing/2014/main" xmlns="" id="{69AE0825-0EF0-4D67-93E6-6287843E316C}"/>
              </a:ext>
            </a:extLst>
          </p:cNvPr>
          <p:cNvSpPr/>
          <p:nvPr/>
        </p:nvSpPr>
        <p:spPr>
          <a:xfrm>
            <a:off x="5160695" y="4340909"/>
            <a:ext cx="1813153" cy="3499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Contraloría una vez dictado el fallo cobra la sanción impuesta</a:t>
            </a:r>
          </a:p>
        </p:txBody>
      </p:sp>
      <p:sp>
        <p:nvSpPr>
          <p:cNvPr id="230" name="Rectángulo 229">
            <a:extLst>
              <a:ext uri="{FF2B5EF4-FFF2-40B4-BE49-F238E27FC236}">
                <a16:creationId xmlns:a16="http://schemas.microsoft.com/office/drawing/2014/main" xmlns="" id="{AEDACB90-6402-4B20-86B4-7E2D55B0621E}"/>
              </a:ext>
            </a:extLst>
          </p:cNvPr>
          <p:cNvSpPr/>
          <p:nvPr/>
        </p:nvSpPr>
        <p:spPr>
          <a:xfrm>
            <a:off x="5360402" y="5174300"/>
            <a:ext cx="1027845" cy="215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Jurisdicción coactiva</a:t>
            </a:r>
            <a:endParaRPr lang="es-CO" sz="800" dirty="0"/>
          </a:p>
        </p:txBody>
      </p:sp>
      <p:cxnSp>
        <p:nvCxnSpPr>
          <p:cNvPr id="233" name="Conector recto de flecha 232">
            <a:extLst>
              <a:ext uri="{FF2B5EF4-FFF2-40B4-BE49-F238E27FC236}">
                <a16:creationId xmlns:a16="http://schemas.microsoft.com/office/drawing/2014/main" xmlns="" id="{0221CD6F-14A0-440F-BC4F-3B33E553CE9D}"/>
              </a:ext>
            </a:extLst>
          </p:cNvPr>
          <p:cNvCxnSpPr>
            <a:cxnSpLocks/>
            <a:stCxn id="227" idx="2"/>
            <a:endCxn id="230" idx="0"/>
          </p:cNvCxnSpPr>
          <p:nvPr/>
        </p:nvCxnSpPr>
        <p:spPr>
          <a:xfrm flipH="1">
            <a:off x="5874325" y="4690877"/>
            <a:ext cx="192947" cy="483423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ector recto 237">
            <a:extLst>
              <a:ext uri="{FF2B5EF4-FFF2-40B4-BE49-F238E27FC236}">
                <a16:creationId xmlns:a16="http://schemas.microsoft.com/office/drawing/2014/main" xmlns="" id="{F78DA974-7E18-4D94-A39E-28C3DC938EAA}"/>
              </a:ext>
            </a:extLst>
          </p:cNvPr>
          <p:cNvCxnSpPr>
            <a:cxnSpLocks/>
          </p:cNvCxnSpPr>
          <p:nvPr/>
        </p:nvCxnSpPr>
        <p:spPr>
          <a:xfrm>
            <a:off x="133165" y="2784111"/>
            <a:ext cx="4914" cy="250327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Conector recto 240">
            <a:extLst>
              <a:ext uri="{FF2B5EF4-FFF2-40B4-BE49-F238E27FC236}">
                <a16:creationId xmlns:a16="http://schemas.microsoft.com/office/drawing/2014/main" xmlns="" id="{8F8B3871-976A-44E6-BA4F-9DD3EFF64048}"/>
              </a:ext>
            </a:extLst>
          </p:cNvPr>
          <p:cNvCxnSpPr/>
          <p:nvPr/>
        </p:nvCxnSpPr>
        <p:spPr>
          <a:xfrm>
            <a:off x="133165" y="2784111"/>
            <a:ext cx="231747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Conector recto 242">
            <a:extLst>
              <a:ext uri="{FF2B5EF4-FFF2-40B4-BE49-F238E27FC236}">
                <a16:creationId xmlns:a16="http://schemas.microsoft.com/office/drawing/2014/main" xmlns="" id="{C111EB5C-19AF-4329-9A53-E65589821D8E}"/>
              </a:ext>
            </a:extLst>
          </p:cNvPr>
          <p:cNvCxnSpPr>
            <a:cxnSpLocks/>
          </p:cNvCxnSpPr>
          <p:nvPr/>
        </p:nvCxnSpPr>
        <p:spPr>
          <a:xfrm>
            <a:off x="133165" y="3165427"/>
            <a:ext cx="197454" cy="2403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Conector recto 246">
            <a:extLst>
              <a:ext uri="{FF2B5EF4-FFF2-40B4-BE49-F238E27FC236}">
                <a16:creationId xmlns:a16="http://schemas.microsoft.com/office/drawing/2014/main" xmlns="" id="{05003088-ED82-450C-BA91-FF8DF1A3F5B7}"/>
              </a:ext>
            </a:extLst>
          </p:cNvPr>
          <p:cNvCxnSpPr>
            <a:cxnSpLocks/>
          </p:cNvCxnSpPr>
          <p:nvPr/>
        </p:nvCxnSpPr>
        <p:spPr>
          <a:xfrm flipV="1">
            <a:off x="137124" y="3690959"/>
            <a:ext cx="282326" cy="1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Conector recto 256">
            <a:extLst>
              <a:ext uri="{FF2B5EF4-FFF2-40B4-BE49-F238E27FC236}">
                <a16:creationId xmlns:a16="http://schemas.microsoft.com/office/drawing/2014/main" xmlns="" id="{3A011435-83BA-4641-B8AD-3837F9475FD0}"/>
              </a:ext>
            </a:extLst>
          </p:cNvPr>
          <p:cNvCxnSpPr>
            <a:cxnSpLocks/>
          </p:cNvCxnSpPr>
          <p:nvPr/>
        </p:nvCxnSpPr>
        <p:spPr>
          <a:xfrm>
            <a:off x="133165" y="4278939"/>
            <a:ext cx="231747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ector recto 260">
            <a:extLst>
              <a:ext uri="{FF2B5EF4-FFF2-40B4-BE49-F238E27FC236}">
                <a16:creationId xmlns:a16="http://schemas.microsoft.com/office/drawing/2014/main" xmlns="" id="{122D2FB7-B336-454F-84D6-A6DE04410140}"/>
              </a:ext>
            </a:extLst>
          </p:cNvPr>
          <p:cNvCxnSpPr>
            <a:cxnSpLocks/>
          </p:cNvCxnSpPr>
          <p:nvPr/>
        </p:nvCxnSpPr>
        <p:spPr>
          <a:xfrm>
            <a:off x="145595" y="5287380"/>
            <a:ext cx="214694" cy="1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Rectángulo 268">
            <a:extLst>
              <a:ext uri="{FF2B5EF4-FFF2-40B4-BE49-F238E27FC236}">
                <a16:creationId xmlns:a16="http://schemas.microsoft.com/office/drawing/2014/main" xmlns="" id="{EB17229F-AE32-4FAE-BE54-6032413D0CDF}"/>
              </a:ext>
            </a:extLst>
          </p:cNvPr>
          <p:cNvSpPr/>
          <p:nvPr/>
        </p:nvSpPr>
        <p:spPr>
          <a:xfrm>
            <a:off x="7166795" y="4549298"/>
            <a:ext cx="131680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MX" sz="800" dirty="0"/>
              <a:t>Surgen dificultades para el cumplimiento de sus dos objetivo</a:t>
            </a:r>
            <a:endParaRPr lang="es-CO" sz="800" dirty="0"/>
          </a:p>
        </p:txBody>
      </p:sp>
      <p:cxnSp>
        <p:nvCxnSpPr>
          <p:cNvPr id="279" name="Conector recto de flecha 278">
            <a:extLst>
              <a:ext uri="{FF2B5EF4-FFF2-40B4-BE49-F238E27FC236}">
                <a16:creationId xmlns:a16="http://schemas.microsoft.com/office/drawing/2014/main" xmlns="" id="{79D38971-C51F-4C08-8CA6-83A2C8D63FA1}"/>
              </a:ext>
            </a:extLst>
          </p:cNvPr>
          <p:cNvCxnSpPr>
            <a:cxnSpLocks/>
            <a:stCxn id="173" idx="3"/>
            <a:endCxn id="283" idx="1"/>
          </p:cNvCxnSpPr>
          <p:nvPr/>
        </p:nvCxnSpPr>
        <p:spPr>
          <a:xfrm flipV="1">
            <a:off x="5290065" y="6130467"/>
            <a:ext cx="1362549" cy="145294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Rectángulo 282">
            <a:extLst>
              <a:ext uri="{FF2B5EF4-FFF2-40B4-BE49-F238E27FC236}">
                <a16:creationId xmlns:a16="http://schemas.microsoft.com/office/drawing/2014/main" xmlns="" id="{1A6BE8B2-33B6-459F-BC82-4934C169F58C}"/>
              </a:ext>
            </a:extLst>
          </p:cNvPr>
          <p:cNvSpPr/>
          <p:nvPr/>
        </p:nvSpPr>
        <p:spPr>
          <a:xfrm>
            <a:off x="6652614" y="5653413"/>
            <a:ext cx="2105540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MX" sz="800" dirty="0"/>
              <a:t>En el marco de una acción de nulidad, que de resultar prospera además de dejar sin efectos el proceso de responsabilidad fiscal y con ello la determinación del responsable, imposibilita el resarcimiento del daño patrimonial, dejando sin razón de ser la labor realizada por este órganos de control</a:t>
            </a:r>
            <a:endParaRPr lang="es-CO" sz="800" dirty="0"/>
          </a:p>
        </p:txBody>
      </p:sp>
      <p:cxnSp>
        <p:nvCxnSpPr>
          <p:cNvPr id="285" name="Conector recto de flecha 284">
            <a:extLst>
              <a:ext uri="{FF2B5EF4-FFF2-40B4-BE49-F238E27FC236}">
                <a16:creationId xmlns:a16="http://schemas.microsoft.com/office/drawing/2014/main" xmlns="" id="{67070678-CC57-4DC0-BC56-4B87EA1B48D5}"/>
              </a:ext>
            </a:extLst>
          </p:cNvPr>
          <p:cNvCxnSpPr>
            <a:cxnSpLocks/>
            <a:stCxn id="283" idx="0"/>
            <a:endCxn id="269" idx="2"/>
          </p:cNvCxnSpPr>
          <p:nvPr/>
        </p:nvCxnSpPr>
        <p:spPr>
          <a:xfrm flipV="1">
            <a:off x="7705384" y="5010963"/>
            <a:ext cx="119814" cy="642450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Conector recto de flecha 286">
            <a:extLst>
              <a:ext uri="{FF2B5EF4-FFF2-40B4-BE49-F238E27FC236}">
                <a16:creationId xmlns:a16="http://schemas.microsoft.com/office/drawing/2014/main" xmlns="" id="{4EB95C1F-5558-4617-AE72-D2FDCB5F5AF2}"/>
              </a:ext>
            </a:extLst>
          </p:cNvPr>
          <p:cNvCxnSpPr>
            <a:cxnSpLocks/>
            <a:stCxn id="283" idx="0"/>
            <a:endCxn id="230" idx="3"/>
          </p:cNvCxnSpPr>
          <p:nvPr/>
        </p:nvCxnSpPr>
        <p:spPr>
          <a:xfrm flipH="1" flipV="1">
            <a:off x="6388247" y="5282022"/>
            <a:ext cx="1317137" cy="371391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ector recto de flecha 289">
            <a:extLst>
              <a:ext uri="{FF2B5EF4-FFF2-40B4-BE49-F238E27FC236}">
                <a16:creationId xmlns:a16="http://schemas.microsoft.com/office/drawing/2014/main" xmlns="" id="{32D11117-64A2-4D85-8A08-505A4921C46C}"/>
              </a:ext>
            </a:extLst>
          </p:cNvPr>
          <p:cNvCxnSpPr>
            <a:cxnSpLocks/>
            <a:stCxn id="283" idx="0"/>
            <a:endCxn id="227" idx="2"/>
          </p:cNvCxnSpPr>
          <p:nvPr/>
        </p:nvCxnSpPr>
        <p:spPr>
          <a:xfrm flipH="1" flipV="1">
            <a:off x="6067272" y="4690877"/>
            <a:ext cx="1638112" cy="962536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2" name="Rectángulo 291">
            <a:extLst>
              <a:ext uri="{FF2B5EF4-FFF2-40B4-BE49-F238E27FC236}">
                <a16:creationId xmlns:a16="http://schemas.microsoft.com/office/drawing/2014/main" xmlns="" id="{69755B63-3BBA-4593-919F-F998B1DFDB62}"/>
              </a:ext>
            </a:extLst>
          </p:cNvPr>
          <p:cNvSpPr/>
          <p:nvPr/>
        </p:nvSpPr>
        <p:spPr>
          <a:xfrm>
            <a:off x="9488831" y="5735384"/>
            <a:ext cx="1814459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MX" sz="800" dirty="0"/>
              <a:t>Estudiar la posibilidad de asignar funciones jurisdiccionales a las Contralorías, de conformidad con lo autorizado por el artículo 116 de la Constitución para obtener el fin perseguido por la misma. </a:t>
            </a:r>
            <a:endParaRPr lang="es-CO" sz="800" dirty="0"/>
          </a:p>
        </p:txBody>
      </p:sp>
      <p:cxnSp>
        <p:nvCxnSpPr>
          <p:cNvPr id="294" name="Conector recto de flecha 293">
            <a:extLst>
              <a:ext uri="{FF2B5EF4-FFF2-40B4-BE49-F238E27FC236}">
                <a16:creationId xmlns:a16="http://schemas.microsoft.com/office/drawing/2014/main" xmlns="" id="{0FE2670D-2B90-4A4E-93D7-7A1A9F1E0084}"/>
              </a:ext>
            </a:extLst>
          </p:cNvPr>
          <p:cNvCxnSpPr>
            <a:cxnSpLocks/>
            <a:stCxn id="283" idx="3"/>
            <a:endCxn id="292" idx="1"/>
          </p:cNvCxnSpPr>
          <p:nvPr/>
        </p:nvCxnSpPr>
        <p:spPr>
          <a:xfrm>
            <a:off x="8758154" y="6130467"/>
            <a:ext cx="730677" cy="20416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5" name="Rectángulo 294">
            <a:extLst>
              <a:ext uri="{FF2B5EF4-FFF2-40B4-BE49-F238E27FC236}">
                <a16:creationId xmlns:a16="http://schemas.microsoft.com/office/drawing/2014/main" xmlns="" id="{4EC66576-70C5-41F1-9AF8-791011FA6123}"/>
              </a:ext>
            </a:extLst>
          </p:cNvPr>
          <p:cNvSpPr/>
          <p:nvPr/>
        </p:nvSpPr>
        <p:spPr>
          <a:xfrm>
            <a:off x="341596" y="887196"/>
            <a:ext cx="2222540" cy="3499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Función administrativa que busca el cumplimiento de los fines del estado.</a:t>
            </a:r>
          </a:p>
        </p:txBody>
      </p:sp>
      <p:sp>
        <p:nvSpPr>
          <p:cNvPr id="343" name="Triángulo isósceles 342">
            <a:extLst>
              <a:ext uri="{FF2B5EF4-FFF2-40B4-BE49-F238E27FC236}">
                <a16:creationId xmlns:a16="http://schemas.microsoft.com/office/drawing/2014/main" xmlns="" id="{7836BD35-9FD5-4844-B007-5F8FBAFEF486}"/>
              </a:ext>
            </a:extLst>
          </p:cNvPr>
          <p:cNvSpPr/>
          <p:nvPr/>
        </p:nvSpPr>
        <p:spPr>
          <a:xfrm rot="10800000">
            <a:off x="3623356" y="2293470"/>
            <a:ext cx="1488391" cy="112904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347" name="Conector: angular 346">
            <a:extLst>
              <a:ext uri="{FF2B5EF4-FFF2-40B4-BE49-F238E27FC236}">
                <a16:creationId xmlns:a16="http://schemas.microsoft.com/office/drawing/2014/main" xmlns="" id="{E0BCFBA5-B6AC-4EB7-874E-A03ABD9B6E15}"/>
              </a:ext>
            </a:extLst>
          </p:cNvPr>
          <p:cNvCxnSpPr>
            <a:cxnSpLocks/>
            <a:stCxn id="63" idx="2"/>
            <a:endCxn id="77" idx="1"/>
          </p:cNvCxnSpPr>
          <p:nvPr/>
        </p:nvCxnSpPr>
        <p:spPr>
          <a:xfrm rot="5400000">
            <a:off x="4758480" y="3431741"/>
            <a:ext cx="548156" cy="28456"/>
          </a:xfrm>
          <a:prstGeom prst="bentConnector4">
            <a:avLst>
              <a:gd name="adj1" fmla="val 22025"/>
              <a:gd name="adj2" fmla="val 90334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Conector: angular 349">
            <a:extLst>
              <a:ext uri="{FF2B5EF4-FFF2-40B4-BE49-F238E27FC236}">
                <a16:creationId xmlns:a16="http://schemas.microsoft.com/office/drawing/2014/main" xmlns="" id="{A455E2F2-322A-42B6-8BC7-C4CE14A813E5}"/>
              </a:ext>
            </a:extLst>
          </p:cNvPr>
          <p:cNvCxnSpPr>
            <a:stCxn id="77" idx="3"/>
            <a:endCxn id="88" idx="0"/>
          </p:cNvCxnSpPr>
          <p:nvPr/>
        </p:nvCxnSpPr>
        <p:spPr>
          <a:xfrm flipV="1">
            <a:off x="6290659" y="3585359"/>
            <a:ext cx="953806" cy="134688"/>
          </a:xfrm>
          <a:prstGeom prst="bentConnector4">
            <a:avLst>
              <a:gd name="adj1" fmla="val 16651"/>
              <a:gd name="adj2" fmla="val 39742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Conector: angular 352">
            <a:extLst>
              <a:ext uri="{FF2B5EF4-FFF2-40B4-BE49-F238E27FC236}">
                <a16:creationId xmlns:a16="http://schemas.microsoft.com/office/drawing/2014/main" xmlns="" id="{4812C476-CF8C-43BA-B81D-C63F45C3733E}"/>
              </a:ext>
            </a:extLst>
          </p:cNvPr>
          <p:cNvCxnSpPr>
            <a:stCxn id="134" idx="2"/>
            <a:endCxn id="139" idx="1"/>
          </p:cNvCxnSpPr>
          <p:nvPr/>
        </p:nvCxnSpPr>
        <p:spPr>
          <a:xfrm rot="16200000" flipH="1">
            <a:off x="7698202" y="2913969"/>
            <a:ext cx="842433" cy="27980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Conector: angular 369">
            <a:extLst>
              <a:ext uri="{FF2B5EF4-FFF2-40B4-BE49-F238E27FC236}">
                <a16:creationId xmlns:a16="http://schemas.microsoft.com/office/drawing/2014/main" xmlns="" id="{637875E5-9DC2-42D8-B336-CC0955A6319C}"/>
              </a:ext>
            </a:extLst>
          </p:cNvPr>
          <p:cNvCxnSpPr>
            <a:stCxn id="170" idx="3"/>
            <a:endCxn id="227" idx="1"/>
          </p:cNvCxnSpPr>
          <p:nvPr/>
        </p:nvCxnSpPr>
        <p:spPr>
          <a:xfrm flipV="1">
            <a:off x="4752123" y="4515893"/>
            <a:ext cx="408572" cy="103089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53368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446</Words>
  <Application>Microsoft Office PowerPoint</Application>
  <PresentationFormat>Panorámica</PresentationFormat>
  <Paragraphs>43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Daniel SF</cp:lastModifiedBy>
  <cp:revision>28</cp:revision>
  <dcterms:created xsi:type="dcterms:W3CDTF">2020-05-08T19:05:16Z</dcterms:created>
  <dcterms:modified xsi:type="dcterms:W3CDTF">2020-05-12T18:42:22Z</dcterms:modified>
</cp:coreProperties>
</file>