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837" r:id="rId4"/>
    <p:sldMasterId id="2147484861" r:id="rId5"/>
  </p:sldMasterIdLst>
  <p:notesMasterIdLst>
    <p:notesMasterId r:id="rId27"/>
  </p:notesMasterIdLst>
  <p:handoutMasterIdLst>
    <p:handoutMasterId r:id="rId28"/>
  </p:handoutMasterIdLst>
  <p:sldIdLst>
    <p:sldId id="260" r:id="rId6"/>
    <p:sldId id="283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5899" autoAdjust="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7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DE082DA0-BCB5-453D-97B2-D2C4E07206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41A1A0A-C7F6-4456-9BF9-307C721113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4713E-E706-4D7A-AAF9-63D10AF1B458}" type="datetime1">
              <a:rPr lang="es-ES" smtClean="0"/>
              <a:t>27/05/2020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262E2DAB-BCF3-45E1-929E-CA9880D834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FAA33D53-9FDC-407B-B6EB-45BC6BA84B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87D03-B515-492A-8759-5D7CECDB1B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8762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5EBD-06A8-4EBF-97DC-D0030EA2E620}" type="datetime1">
              <a:rPr lang="es-ES" noProof="0" smtClean="0"/>
              <a:pPr/>
              <a:t>27/05/2020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noProof="0"/>
              <a:t>Editar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C34B2-7DE2-422F-881E-07040C44B1CB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512997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94824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06099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9103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72359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6050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78589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83845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41829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22873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70601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1088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51997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44492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9345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9287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8092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9197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0919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5070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8120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C34B2-7DE2-422F-881E-07040C44B1CB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9215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D3C4AA-AA13-4F74-8F62-CB6C62128159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684200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06CDFFC-1123-45CA-8C1A-75E8954C588B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047154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485BA9C-F92D-4B79-9575-422A7BAE0FD7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76644299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D3C4AA-AA13-4F74-8F62-CB6C62128159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5867966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485BA9C-F92D-4B79-9575-422A7BAE0FD7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01934473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46EC47F-0F48-4B83-A21D-6B4113DF9AC1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745432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485BA9C-F92D-4B79-9575-422A7BAE0FD7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94377222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E56E050-0000-4934-953E-7FDC234C3B6D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47367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37AA394-03FB-434C-B48A-7EB784FC2FD8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9715756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92AF42E-A8B8-4F7D-AEE1-8975A43CD7C7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8676777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485BA9C-F92D-4B79-9575-422A7BAE0FD7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68162202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485BA9C-F92D-4B79-9575-422A7BAE0FD7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540919154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485BA9C-F92D-4B79-9575-422A7BAE0FD7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573431405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06CDFFC-1123-45CA-8C1A-75E8954C588B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999436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485BA9C-F92D-4B79-9575-422A7BAE0FD7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41932619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46EC47F-0F48-4B83-A21D-6B4113DF9AC1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8696142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485BA9C-F92D-4B79-9575-422A7BAE0FD7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9231078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E56E050-0000-4934-953E-7FDC234C3B6D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361570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37AA394-03FB-434C-B48A-7EB784FC2FD8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873941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92AF42E-A8B8-4F7D-AEE1-8975A43CD7C7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7125461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485BA9C-F92D-4B79-9575-422A7BAE0FD7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66432703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485BA9C-F92D-4B79-9575-422A7BAE0FD7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307607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5485BA9C-F92D-4B79-9575-422A7BAE0FD7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669122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838" r:id="rId1"/>
    <p:sldLayoutId id="2147484839" r:id="rId2"/>
    <p:sldLayoutId id="2147484840" r:id="rId3"/>
    <p:sldLayoutId id="2147484841" r:id="rId4"/>
    <p:sldLayoutId id="2147484842" r:id="rId5"/>
    <p:sldLayoutId id="2147484843" r:id="rId6"/>
    <p:sldLayoutId id="2147484844" r:id="rId7"/>
    <p:sldLayoutId id="2147484845" r:id="rId8"/>
    <p:sldLayoutId id="2147484846" r:id="rId9"/>
    <p:sldLayoutId id="2147484847" r:id="rId10"/>
    <p:sldLayoutId id="214748484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5485BA9C-F92D-4B79-9575-422A7BAE0FD7}" type="datetime1">
              <a:rPr lang="es-ES" noProof="0" smtClean="0"/>
              <a:t>27/05/2020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949145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62" r:id="rId1"/>
    <p:sldLayoutId id="2147484863" r:id="rId2"/>
    <p:sldLayoutId id="2147484864" r:id="rId3"/>
    <p:sldLayoutId id="2147484865" r:id="rId4"/>
    <p:sldLayoutId id="2147484866" r:id="rId5"/>
    <p:sldLayoutId id="2147484867" r:id="rId6"/>
    <p:sldLayoutId id="2147484868" r:id="rId7"/>
    <p:sldLayoutId id="2147484869" r:id="rId8"/>
    <p:sldLayoutId id="2147484870" r:id="rId9"/>
    <p:sldLayoutId id="2147484871" r:id="rId10"/>
    <p:sldLayoutId id="21474848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upo 61">
            <a:extLst>
              <a:ext uri="{FF2B5EF4-FFF2-40B4-BE49-F238E27FC236}">
                <a16:creationId xmlns:a16="http://schemas.microsoft.com/office/drawing/2014/main" xmlns="" id="{6B70B1D5-F5F8-429D-818A-E1CFA491E8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88389" y="5349209"/>
            <a:ext cx="1949574" cy="774857"/>
            <a:chOff x="2810778" y="3168812"/>
            <a:chExt cx="1386596" cy="465716"/>
          </a:xfrm>
        </p:grpSpPr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xmlns="" id="{56964EBE-33D8-40BB-B16A-3066802FB416}"/>
                </a:ext>
              </a:extLst>
            </p:cNvPr>
            <p:cNvSpPr/>
            <p:nvPr/>
          </p:nvSpPr>
          <p:spPr>
            <a:xfrm>
              <a:off x="2810778" y="3168812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MAYO DE 2020</a:t>
              </a:r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xmlns="" id="{DCCA4BC2-1846-46B3-9533-96FEFE089BA1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xmlns="" id="{1D0C17FD-0081-40EF-A9FD-74C7001B88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414218" y="2659062"/>
            <a:ext cx="3523889" cy="683978"/>
            <a:chOff x="4544127" y="3090121"/>
            <a:chExt cx="1388313" cy="544407"/>
          </a:xfrm>
        </p:grpSpPr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xmlns="" id="{889D3686-F316-4353-8E34-486E47731DEA}"/>
                </a:ext>
              </a:extLst>
            </p:cNvPr>
            <p:cNvSpPr/>
            <p:nvPr/>
          </p:nvSpPr>
          <p:spPr>
            <a:xfrm>
              <a:off x="4544127" y="3090121"/>
              <a:ext cx="1368000" cy="509451"/>
            </a:xfrm>
            <a:prstGeom prst="rect">
              <a:avLst/>
            </a:prstGeom>
            <a:solidFill>
              <a:schemeClr val="bg1"/>
            </a:soli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MAPAS CONCEPTUALES</a:t>
              </a:r>
            </a:p>
          </p:txBody>
        </p:sp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xmlns="" id="{59BC051C-564D-4692-A9F7-7318F9F117E2}"/>
                </a:ext>
              </a:extLst>
            </p:cNvPr>
            <p:cNvSpPr/>
            <p:nvPr/>
          </p:nvSpPr>
          <p:spPr>
            <a:xfrm>
              <a:off x="4564440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" name="Conector recto 2" descr="elemento decorativo">
            <a:extLst>
              <a:ext uri="{FF2B5EF4-FFF2-40B4-BE49-F238E27FC236}">
                <a16:creationId xmlns:a16="http://schemas.microsoft.com/office/drawing/2014/main" xmlns="" id="{68933B52-AACC-4940-ABC7-FC6FC0BD52F4}"/>
              </a:ext>
            </a:extLst>
          </p:cNvPr>
          <p:cNvCxnSpPr/>
          <p:nvPr/>
        </p:nvCxnSpPr>
        <p:spPr>
          <a:xfrm>
            <a:off x="1975630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 descr="elemento decorativo">
            <a:extLst>
              <a:ext uri="{FF2B5EF4-FFF2-40B4-BE49-F238E27FC236}">
                <a16:creationId xmlns:a16="http://schemas.microsoft.com/office/drawing/2014/main" xmlns="" id="{6B7B494C-8888-457E-82D1-32EE6B401023}"/>
              </a:ext>
            </a:extLst>
          </p:cNvPr>
          <p:cNvCxnSpPr/>
          <p:nvPr/>
        </p:nvCxnSpPr>
        <p:spPr>
          <a:xfrm>
            <a:off x="3708568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 descr="elemento decorativo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5441506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 descr="elemento decorativo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7174444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 descr="elemento decorativo">
            <a:extLst>
              <a:ext uri="{FF2B5EF4-FFF2-40B4-BE49-F238E27FC236}">
                <a16:creationId xmlns:a16="http://schemas.microsoft.com/office/drawing/2014/main" xmlns="" id="{499176F8-BEEF-4A37-97C9-A7E8592211E9}"/>
              </a:ext>
            </a:extLst>
          </p:cNvPr>
          <p:cNvCxnSpPr/>
          <p:nvPr/>
        </p:nvCxnSpPr>
        <p:spPr>
          <a:xfrm>
            <a:off x="8907382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 descr="elemento decorativo">
            <a:extLst>
              <a:ext uri="{FF2B5EF4-FFF2-40B4-BE49-F238E27FC236}">
                <a16:creationId xmlns:a16="http://schemas.microsoft.com/office/drawing/2014/main" xmlns="" id="{E0A5E395-38A3-4ED8-A1C1-7892BF5B1BE1}"/>
              </a:ext>
            </a:extLst>
          </p:cNvPr>
          <p:cNvCxnSpPr/>
          <p:nvPr/>
        </p:nvCxnSpPr>
        <p:spPr>
          <a:xfrm>
            <a:off x="10640322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ipse 4" descr="elemento decorativo">
            <a:extLst>
              <a:ext uri="{FF2B5EF4-FFF2-40B4-BE49-F238E27FC236}">
                <a16:creationId xmlns:a16="http://schemas.microsoft.com/office/drawing/2014/main" xmlns="" id="{FE3B97CC-2A6D-4550-83BF-6DBCDB836162}"/>
              </a:ext>
            </a:extLst>
          </p:cNvPr>
          <p:cNvSpPr/>
          <p:nvPr/>
        </p:nvSpPr>
        <p:spPr>
          <a:xfrm>
            <a:off x="1918423" y="297899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946393" y="419225"/>
            <a:ext cx="6828227" cy="1070257"/>
            <a:chOff x="3617007" y="1009658"/>
            <a:chExt cx="5386445" cy="531803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3617009" y="1009658"/>
              <a:ext cx="5386443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DIEGO MAURICIO LOPEZ VALENCIA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INVESTIGADOR OPPCF (C) 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3617007" y="1434056"/>
              <a:ext cx="5386445" cy="107405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265052" y="1549900"/>
            <a:ext cx="85961" cy="85961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cxnSp>
        <p:nvCxnSpPr>
          <p:cNvPr id="104" name="Conector recto 103" descr="elemento decorativo">
            <a:extLst>
              <a:ext uri="{FF2B5EF4-FFF2-40B4-BE49-F238E27FC236}">
                <a16:creationId xmlns:a16="http://schemas.microsoft.com/office/drawing/2014/main" xmlns="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5313511" y="2257800"/>
            <a:ext cx="99452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ángulo 114">
            <a:extLst>
              <a:ext uri="{FF2B5EF4-FFF2-40B4-BE49-F238E27FC236}">
                <a16:creationId xmlns:a16="http://schemas.microsoft.com/office/drawing/2014/main" xmlns="" id="{B4E129FB-C131-4057-B5DE-9DD4DAFB51EE}"/>
              </a:ext>
            </a:extLst>
          </p:cNvPr>
          <p:cNvSpPr/>
          <p:nvPr/>
        </p:nvSpPr>
        <p:spPr>
          <a:xfrm>
            <a:off x="3048000" y="3678113"/>
            <a:ext cx="6138029" cy="386129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AUDITORÍA GENERAL DE LA REPÚBLICA</a:t>
            </a:r>
          </a:p>
        </p:txBody>
      </p:sp>
    </p:spTree>
    <p:extLst>
      <p:ext uri="{BB962C8B-B14F-4D97-AF65-F5344CB8AC3E}">
        <p14:creationId xmlns:p14="http://schemas.microsoft.com/office/powerpoint/2010/main" val="4193948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ángulo 47">
            <a:extLst>
              <a:ext uri="{FF2B5EF4-FFF2-40B4-BE49-F238E27FC236}">
                <a16:creationId xmlns:a16="http://schemas.microsoft.com/office/drawing/2014/main" xmlns="" id="{8D3BF366-C6D6-4588-8DC7-E9D4BF741B5D}"/>
              </a:ext>
            </a:extLst>
          </p:cNvPr>
          <p:cNvSpPr/>
          <p:nvPr/>
        </p:nvSpPr>
        <p:spPr>
          <a:xfrm>
            <a:off x="5176770" y="1800521"/>
            <a:ext cx="1731074" cy="205850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Integrado por</a:t>
            </a:r>
          </a:p>
        </p:txBody>
      </p:sp>
      <p:cxnSp>
        <p:nvCxnSpPr>
          <p:cNvPr id="3" name="Conector recto 2" descr="elemento decorativo">
            <a:extLst>
              <a:ext uri="{FF2B5EF4-FFF2-40B4-BE49-F238E27FC236}">
                <a16:creationId xmlns:a16="http://schemas.microsoft.com/office/drawing/2014/main" xmlns="" id="{68933B52-AACC-4940-ABC7-FC6FC0BD52F4}"/>
              </a:ext>
            </a:extLst>
          </p:cNvPr>
          <p:cNvCxnSpPr/>
          <p:nvPr/>
        </p:nvCxnSpPr>
        <p:spPr>
          <a:xfrm>
            <a:off x="1772801" y="594986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 descr="elemento decorativo">
            <a:extLst>
              <a:ext uri="{FF2B5EF4-FFF2-40B4-BE49-F238E27FC236}">
                <a16:creationId xmlns:a16="http://schemas.microsoft.com/office/drawing/2014/main" xmlns="" id="{6B7B494C-8888-457E-82D1-32EE6B401023}"/>
              </a:ext>
            </a:extLst>
          </p:cNvPr>
          <p:cNvCxnSpPr/>
          <p:nvPr/>
        </p:nvCxnSpPr>
        <p:spPr>
          <a:xfrm>
            <a:off x="3505739" y="594986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 descr="elemento decorativo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5123458" y="3965859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 descr="elemento decorativo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6856396" y="3965859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 descr="elemento decorativo">
            <a:extLst>
              <a:ext uri="{FF2B5EF4-FFF2-40B4-BE49-F238E27FC236}">
                <a16:creationId xmlns:a16="http://schemas.microsoft.com/office/drawing/2014/main" xmlns="" id="{499176F8-BEEF-4A37-97C9-A7E8592211E9}"/>
              </a:ext>
            </a:extLst>
          </p:cNvPr>
          <p:cNvCxnSpPr/>
          <p:nvPr/>
        </p:nvCxnSpPr>
        <p:spPr>
          <a:xfrm>
            <a:off x="847141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 descr="elemento decorativo">
            <a:extLst>
              <a:ext uri="{FF2B5EF4-FFF2-40B4-BE49-F238E27FC236}">
                <a16:creationId xmlns:a16="http://schemas.microsoft.com/office/drawing/2014/main" xmlns="" id="{E0A5E395-38A3-4ED8-A1C1-7892BF5B1BE1}"/>
              </a:ext>
            </a:extLst>
          </p:cNvPr>
          <p:cNvCxnSpPr/>
          <p:nvPr/>
        </p:nvCxnSpPr>
        <p:spPr>
          <a:xfrm>
            <a:off x="1020435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ipse 4" descr="elemento decorativo">
            <a:extLst>
              <a:ext uri="{FF2B5EF4-FFF2-40B4-BE49-F238E27FC236}">
                <a16:creationId xmlns:a16="http://schemas.microsoft.com/office/drawing/2014/main" xmlns="" id="{FE3B97CC-2A6D-4550-83BF-6DBCDB836162}"/>
              </a:ext>
            </a:extLst>
          </p:cNvPr>
          <p:cNvSpPr/>
          <p:nvPr/>
        </p:nvSpPr>
        <p:spPr>
          <a:xfrm>
            <a:off x="1715594" y="5691863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871692" y="80192"/>
            <a:ext cx="4505740" cy="1231600"/>
            <a:chOff x="5016000" y="904018"/>
            <a:chExt cx="2160000" cy="647862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5016000" y="904018"/>
              <a:ext cx="2160000" cy="645882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CREACIÓN DE RED LATINOAMERICANA DEL CARIBE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5016000" y="1443880"/>
              <a:ext cx="2160000" cy="108000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821647" y="1860970"/>
            <a:ext cx="85667" cy="79692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cxnSp>
        <p:nvCxnSpPr>
          <p:cNvPr id="104" name="Conector recto 103" descr="elemento decorativo">
            <a:extLst>
              <a:ext uri="{FF2B5EF4-FFF2-40B4-BE49-F238E27FC236}">
                <a16:creationId xmlns:a16="http://schemas.microsoft.com/office/drawing/2014/main" xmlns="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5986584" y="2562601"/>
            <a:ext cx="340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upo 88">
            <a:extLst>
              <a:ext uri="{FF2B5EF4-FFF2-40B4-BE49-F238E27FC236}">
                <a16:creationId xmlns:a16="http://schemas.microsoft.com/office/drawing/2014/main" xmlns="" id="{55A3209A-31C6-43F1-9957-522F094926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360342" y="5050407"/>
            <a:ext cx="3663044" cy="1059995"/>
            <a:chOff x="2810778" y="3168809"/>
            <a:chExt cx="1386596" cy="465719"/>
          </a:xfrm>
        </p:grpSpPr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xmlns="" id="{B099DAA8-440D-4988-B509-5462130BB0D0}"/>
                </a:ext>
              </a:extLst>
            </p:cNvPr>
            <p:cNvSpPr/>
            <p:nvPr/>
          </p:nvSpPr>
          <p:spPr>
            <a:xfrm>
              <a:off x="2810778" y="3168809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Definir estrategias de cooperación para combatir la corrupción</a:t>
              </a:r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xmlns="" id="{6569ACE0-70DB-4A14-9041-3610179CED82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xmlns="" id="{A936CA9F-E020-4CD7-A334-0CC5EA1C1C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6263" y="3000138"/>
            <a:ext cx="939248" cy="441043"/>
            <a:chOff x="4427205" y="4051495"/>
            <a:chExt cx="1505235" cy="498158"/>
          </a:xfrm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xmlns="" id="{E050A4EF-0326-4620-9E71-F0DE2ED1DF3E}"/>
                </a:ext>
              </a:extLst>
            </p:cNvPr>
            <p:cNvSpPr/>
            <p:nvPr/>
          </p:nvSpPr>
          <p:spPr>
            <a:xfrm>
              <a:off x="4427205" y="4051495"/>
              <a:ext cx="1484924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OLACEFS</a:t>
              </a: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xmlns="" id="{450DD984-F2C1-4927-8E2A-F6F532E9D898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4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xmlns="" id="{E79EB451-8F8B-419D-9FC2-71EE359955C5}"/>
              </a:ext>
            </a:extLst>
          </p:cNvPr>
          <p:cNvCxnSpPr>
            <a:cxnSpLocks/>
          </p:cNvCxnSpPr>
          <p:nvPr/>
        </p:nvCxnSpPr>
        <p:spPr>
          <a:xfrm>
            <a:off x="6042307" y="1308029"/>
            <a:ext cx="0" cy="41719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C04F2C49-5B1B-455C-812A-61261C843C66}"/>
              </a:ext>
            </a:extLst>
          </p:cNvPr>
          <p:cNvCxnSpPr>
            <a:cxnSpLocks/>
          </p:cNvCxnSpPr>
          <p:nvPr/>
        </p:nvCxnSpPr>
        <p:spPr>
          <a:xfrm>
            <a:off x="6073846" y="1991434"/>
            <a:ext cx="0" cy="28531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xmlns="" id="{DB29C0AD-7A51-422E-BCD5-240B0A3A837F}"/>
              </a:ext>
            </a:extLst>
          </p:cNvPr>
          <p:cNvCxnSpPr>
            <a:cxnSpLocks/>
          </p:cNvCxnSpPr>
          <p:nvPr/>
        </p:nvCxnSpPr>
        <p:spPr>
          <a:xfrm flipV="1">
            <a:off x="572365" y="2276751"/>
            <a:ext cx="10844536" cy="1493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xmlns="" id="{7A4142A2-F1A4-4C7B-A843-54598F71E1C1}"/>
              </a:ext>
            </a:extLst>
          </p:cNvPr>
          <p:cNvCxnSpPr>
            <a:cxnSpLocks/>
          </p:cNvCxnSpPr>
          <p:nvPr/>
        </p:nvCxnSpPr>
        <p:spPr>
          <a:xfrm>
            <a:off x="576326" y="2309294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Conector recto de flecha 50">
            <a:extLst>
              <a:ext uri="{FF2B5EF4-FFF2-40B4-BE49-F238E27FC236}">
                <a16:creationId xmlns:a16="http://schemas.microsoft.com/office/drawing/2014/main" xmlns="" id="{3F0A7B93-3FFD-489E-BFEB-038DF04061B8}"/>
              </a:ext>
            </a:extLst>
          </p:cNvPr>
          <p:cNvCxnSpPr/>
          <p:nvPr/>
        </p:nvCxnSpPr>
        <p:spPr>
          <a:xfrm>
            <a:off x="1964679" y="2293023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xmlns="" id="{FA868FF6-E2E9-4666-9145-5FA9DCE24944}"/>
              </a:ext>
            </a:extLst>
          </p:cNvPr>
          <p:cNvCxnSpPr/>
          <p:nvPr/>
        </p:nvCxnSpPr>
        <p:spPr>
          <a:xfrm>
            <a:off x="3937781" y="2276751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xmlns="" id="{8BEE6CEC-4209-4375-BAF2-13DB8E0C0131}"/>
              </a:ext>
            </a:extLst>
          </p:cNvPr>
          <p:cNvCxnSpPr/>
          <p:nvPr/>
        </p:nvCxnSpPr>
        <p:spPr>
          <a:xfrm>
            <a:off x="6086686" y="2309294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Conector recto de flecha 53">
            <a:extLst>
              <a:ext uri="{FF2B5EF4-FFF2-40B4-BE49-F238E27FC236}">
                <a16:creationId xmlns:a16="http://schemas.microsoft.com/office/drawing/2014/main" xmlns="" id="{560CFDBB-8682-4FB9-B871-3E257814AF3D}"/>
              </a:ext>
            </a:extLst>
          </p:cNvPr>
          <p:cNvCxnSpPr/>
          <p:nvPr/>
        </p:nvCxnSpPr>
        <p:spPr>
          <a:xfrm>
            <a:off x="7970648" y="2301259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xmlns="" id="{B572DC36-7436-4BCE-84A5-98D055A40C3C}"/>
              </a:ext>
            </a:extLst>
          </p:cNvPr>
          <p:cNvCxnSpPr>
            <a:cxnSpLocks/>
            <a:stCxn id="63" idx="2"/>
          </p:cNvCxnSpPr>
          <p:nvPr/>
        </p:nvCxnSpPr>
        <p:spPr>
          <a:xfrm flipH="1">
            <a:off x="570849" y="3441181"/>
            <a:ext cx="7854" cy="77670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xmlns="" id="{9A72ABF8-9BCF-4914-AB90-AC541E73CD37}"/>
              </a:ext>
            </a:extLst>
          </p:cNvPr>
          <p:cNvCxnSpPr>
            <a:cxnSpLocks/>
          </p:cNvCxnSpPr>
          <p:nvPr/>
        </p:nvCxnSpPr>
        <p:spPr>
          <a:xfrm>
            <a:off x="3956947" y="3573250"/>
            <a:ext cx="0" cy="64463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xmlns="" id="{491DBA60-A23F-4D24-8597-4B31658DF12D}"/>
              </a:ext>
            </a:extLst>
          </p:cNvPr>
          <p:cNvCxnSpPr>
            <a:cxnSpLocks/>
          </p:cNvCxnSpPr>
          <p:nvPr/>
        </p:nvCxnSpPr>
        <p:spPr>
          <a:xfrm>
            <a:off x="6120447" y="3046543"/>
            <a:ext cx="0" cy="119024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xmlns="" id="{D6302276-8B2F-4E88-8A00-FE239F02103C}"/>
              </a:ext>
            </a:extLst>
          </p:cNvPr>
          <p:cNvCxnSpPr>
            <a:cxnSpLocks/>
          </p:cNvCxnSpPr>
          <p:nvPr/>
        </p:nvCxnSpPr>
        <p:spPr>
          <a:xfrm>
            <a:off x="7919697" y="3461173"/>
            <a:ext cx="0" cy="77561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xmlns="" id="{7CB6FBCA-C6B5-435A-B0EA-8D954488189A}"/>
              </a:ext>
            </a:extLst>
          </p:cNvPr>
          <p:cNvCxnSpPr>
            <a:cxnSpLocks/>
          </p:cNvCxnSpPr>
          <p:nvPr/>
        </p:nvCxnSpPr>
        <p:spPr>
          <a:xfrm>
            <a:off x="11416901" y="3634426"/>
            <a:ext cx="0" cy="56710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xmlns="" id="{CFC6BA72-404A-4111-8922-946FBC449706}"/>
              </a:ext>
            </a:extLst>
          </p:cNvPr>
          <p:cNvCxnSpPr>
            <a:cxnSpLocks/>
          </p:cNvCxnSpPr>
          <p:nvPr/>
        </p:nvCxnSpPr>
        <p:spPr>
          <a:xfrm>
            <a:off x="566027" y="4221057"/>
            <a:ext cx="10850874" cy="847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xmlns="" id="{0D09B487-0685-411C-BAF3-A5347EA12560}"/>
              </a:ext>
            </a:extLst>
          </p:cNvPr>
          <p:cNvCxnSpPr/>
          <p:nvPr/>
        </p:nvCxnSpPr>
        <p:spPr>
          <a:xfrm>
            <a:off x="6127536" y="4241292"/>
            <a:ext cx="0" cy="82076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xmlns="" id="{5062DE58-E1E6-422D-93A7-61BB89B544B9}"/>
              </a:ext>
            </a:extLst>
          </p:cNvPr>
          <p:cNvSpPr txBox="1"/>
          <p:nvPr/>
        </p:nvSpPr>
        <p:spPr>
          <a:xfrm>
            <a:off x="151895" y="6395693"/>
            <a:ext cx="11714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Mapa conceptual sobre propuesta para combatir la corrupción en la XXIV Asamblea General de OLACEFS</a:t>
            </a:r>
          </a:p>
        </p:txBody>
      </p:sp>
      <p:grpSp>
        <p:nvGrpSpPr>
          <p:cNvPr id="55" name="Grupo 54">
            <a:extLst>
              <a:ext uri="{FF2B5EF4-FFF2-40B4-BE49-F238E27FC236}">
                <a16:creationId xmlns:a16="http://schemas.microsoft.com/office/drawing/2014/main" xmlns="" id="{2F68BE14-7641-4855-8B15-249B4B9553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163986" y="2990753"/>
            <a:ext cx="1601110" cy="591955"/>
            <a:chOff x="4544127" y="4051493"/>
            <a:chExt cx="1388313" cy="498160"/>
          </a:xfrm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xmlns="" id="{BF00B616-C680-43B5-A984-5243748BAE68}"/>
                </a:ext>
              </a:extLst>
            </p:cNvPr>
            <p:cNvSpPr/>
            <p:nvPr/>
          </p:nvSpPr>
          <p:spPr>
            <a:xfrm>
              <a:off x="4544127" y="4051493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Comunidad de Políticas de América</a:t>
              </a: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xmlns="" id="{02C3CEF9-56B3-4E9A-A42F-6BC3FBC064CF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xmlns="" id="{BAE6392A-C1EE-4521-B6AB-8349774288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1839" y="3020039"/>
            <a:ext cx="2074067" cy="591952"/>
            <a:chOff x="4544127" y="4051495"/>
            <a:chExt cx="1388313" cy="498158"/>
          </a:xfrm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xmlns="" id="{350EF131-DE14-42DA-9958-ED58D047BB5B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Asociación Iberoamericana de Ministerios Públicos</a:t>
              </a:r>
            </a:p>
          </p:txBody>
        </p:sp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xmlns="" id="{A755E8AC-AFFD-4D18-BA8B-66624E4E76EF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xmlns="" id="{8CD50FA1-306D-48B1-9C72-C32EFD1368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969142" y="3003873"/>
            <a:ext cx="1897634" cy="591952"/>
            <a:chOff x="4544127" y="4051495"/>
            <a:chExt cx="1388313" cy="498158"/>
          </a:xfrm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xmlns="" id="{FC08A8AA-BD6F-4D65-9178-BB9B60D01E75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Centro Interamericano de </a:t>
              </a:r>
              <a:r>
                <a:rPr lang="es-ES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AdministraciónTributario</a:t>
              </a:r>
              <a:endPara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xmlns="" id="{051328EE-B0B2-49F7-87A0-303C818D0292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0" name="Grupo 79">
            <a:extLst>
              <a:ext uri="{FF2B5EF4-FFF2-40B4-BE49-F238E27FC236}">
                <a16:creationId xmlns:a16="http://schemas.microsoft.com/office/drawing/2014/main" xmlns="" id="{6F6E32CC-E4EB-4ADB-BC56-FCCBA3FC5D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438402" y="3020130"/>
            <a:ext cx="866290" cy="441043"/>
            <a:chOff x="4544127" y="4051495"/>
            <a:chExt cx="1388313" cy="498158"/>
          </a:xfrm>
        </p:grpSpPr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xmlns="" id="{A0F0B11F-1562-49E0-A8CD-E98B985C3744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OEA</a:t>
              </a:r>
            </a:p>
          </p:txBody>
        </p:sp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xmlns="" id="{459F5D03-0D31-4671-A094-ADB7D36585F4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8" name="Grupo 87">
            <a:extLst>
              <a:ext uri="{FF2B5EF4-FFF2-40B4-BE49-F238E27FC236}">
                <a16:creationId xmlns:a16="http://schemas.microsoft.com/office/drawing/2014/main" xmlns="" id="{910EF7C1-2CC0-4EDA-BD72-E1DF92451B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581745" y="3015031"/>
            <a:ext cx="866290" cy="441043"/>
            <a:chOff x="4544127" y="4051495"/>
            <a:chExt cx="1388313" cy="498158"/>
          </a:xfrm>
        </p:grpSpPr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xmlns="" id="{FF82518E-5835-4D84-BC33-2DC7211F6354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BID</a:t>
              </a:r>
            </a:p>
          </p:txBody>
        </p:sp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xmlns="" id="{CBBC5F29-CE9A-4049-832D-875C51D3FF45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Grupo 93">
            <a:extLst>
              <a:ext uri="{FF2B5EF4-FFF2-40B4-BE49-F238E27FC236}">
                <a16:creationId xmlns:a16="http://schemas.microsoft.com/office/drawing/2014/main" xmlns="" id="{37300BC8-5F5F-41B2-AD1A-833B1EF0EE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684652" y="3011237"/>
            <a:ext cx="866290" cy="441047"/>
            <a:chOff x="4544127" y="4051491"/>
            <a:chExt cx="1388313" cy="498162"/>
          </a:xfrm>
        </p:grpSpPr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xmlns="" id="{2749E7D5-8C54-474A-A17B-23418209C982}"/>
                </a:ext>
              </a:extLst>
            </p:cNvPr>
            <p:cNvSpPr/>
            <p:nvPr/>
          </p:nvSpPr>
          <p:spPr>
            <a:xfrm>
              <a:off x="4544127" y="4051491"/>
              <a:ext cx="1368000" cy="47915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OCDE</a:t>
              </a:r>
            </a:p>
          </p:txBody>
        </p:sp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xmlns="" id="{DE26F15A-7D95-4B76-86BB-1AB578C3A70C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8" name="Grupo 97">
            <a:extLst>
              <a:ext uri="{FF2B5EF4-FFF2-40B4-BE49-F238E27FC236}">
                <a16:creationId xmlns:a16="http://schemas.microsoft.com/office/drawing/2014/main" xmlns="" id="{D4232B6D-9535-4F6F-B487-944E465DAE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781617" y="2975027"/>
            <a:ext cx="1252246" cy="659399"/>
            <a:chOff x="4544127" y="4051495"/>
            <a:chExt cx="1388313" cy="498158"/>
          </a:xfrm>
        </p:grpSpPr>
        <p:sp>
          <p:nvSpPr>
            <p:cNvPr id="99" name="Rectángulo 98">
              <a:extLst>
                <a:ext uri="{FF2B5EF4-FFF2-40B4-BE49-F238E27FC236}">
                  <a16:creationId xmlns:a16="http://schemas.microsoft.com/office/drawing/2014/main" xmlns="" id="{58F07172-3A78-4ED8-8B80-7063F5D8A60A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Cumbre Judicial Iberoamericana</a:t>
              </a:r>
            </a:p>
          </p:txBody>
        </p:sp>
        <p:sp>
          <p:nvSpPr>
            <p:cNvPr id="100" name="Rectángulo 99">
              <a:extLst>
                <a:ext uri="{FF2B5EF4-FFF2-40B4-BE49-F238E27FC236}">
                  <a16:creationId xmlns:a16="http://schemas.microsoft.com/office/drawing/2014/main" xmlns="" id="{AF2B7976-0482-455E-B3A2-2DFCBCF967EF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4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01" name="Conector recto de flecha 100">
            <a:extLst>
              <a:ext uri="{FF2B5EF4-FFF2-40B4-BE49-F238E27FC236}">
                <a16:creationId xmlns:a16="http://schemas.microsoft.com/office/drawing/2014/main" xmlns="" id="{D8417188-B23B-4B77-94E8-4E5B20CEECCE}"/>
              </a:ext>
            </a:extLst>
          </p:cNvPr>
          <p:cNvCxnSpPr/>
          <p:nvPr/>
        </p:nvCxnSpPr>
        <p:spPr>
          <a:xfrm>
            <a:off x="9008552" y="2276751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2" name="Conector recto de flecha 101">
            <a:extLst>
              <a:ext uri="{FF2B5EF4-FFF2-40B4-BE49-F238E27FC236}">
                <a16:creationId xmlns:a16="http://schemas.microsoft.com/office/drawing/2014/main" xmlns="" id="{027AF2D2-FE00-4893-A1F6-983534EBAD98}"/>
              </a:ext>
            </a:extLst>
          </p:cNvPr>
          <p:cNvCxnSpPr/>
          <p:nvPr/>
        </p:nvCxnSpPr>
        <p:spPr>
          <a:xfrm>
            <a:off x="10127832" y="2288007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3" name="Conector recto de flecha 102">
            <a:extLst>
              <a:ext uri="{FF2B5EF4-FFF2-40B4-BE49-F238E27FC236}">
                <a16:creationId xmlns:a16="http://schemas.microsoft.com/office/drawing/2014/main" xmlns="" id="{E6AE886F-286F-4AC7-89C0-8AFDE9172352}"/>
              </a:ext>
            </a:extLst>
          </p:cNvPr>
          <p:cNvCxnSpPr/>
          <p:nvPr/>
        </p:nvCxnSpPr>
        <p:spPr>
          <a:xfrm>
            <a:off x="11416901" y="2276751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Conector recto 104">
            <a:extLst>
              <a:ext uri="{FF2B5EF4-FFF2-40B4-BE49-F238E27FC236}">
                <a16:creationId xmlns:a16="http://schemas.microsoft.com/office/drawing/2014/main" xmlns="" id="{F8F69FE0-EF98-4EDA-85C0-FCDF48DD9B85}"/>
              </a:ext>
            </a:extLst>
          </p:cNvPr>
          <p:cNvCxnSpPr>
            <a:cxnSpLocks/>
          </p:cNvCxnSpPr>
          <p:nvPr/>
        </p:nvCxnSpPr>
        <p:spPr>
          <a:xfrm>
            <a:off x="1927494" y="3595825"/>
            <a:ext cx="0" cy="64463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6" name="Conector recto 105">
            <a:extLst>
              <a:ext uri="{FF2B5EF4-FFF2-40B4-BE49-F238E27FC236}">
                <a16:creationId xmlns:a16="http://schemas.microsoft.com/office/drawing/2014/main" xmlns="" id="{D9BD86FB-1E3C-49D4-8FB6-A0A4EEB13148}"/>
              </a:ext>
            </a:extLst>
          </p:cNvPr>
          <p:cNvCxnSpPr>
            <a:cxnSpLocks/>
          </p:cNvCxnSpPr>
          <p:nvPr/>
        </p:nvCxnSpPr>
        <p:spPr>
          <a:xfrm>
            <a:off x="9008552" y="3452284"/>
            <a:ext cx="0" cy="77561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7" name="Conector recto 106">
            <a:extLst>
              <a:ext uri="{FF2B5EF4-FFF2-40B4-BE49-F238E27FC236}">
                <a16:creationId xmlns:a16="http://schemas.microsoft.com/office/drawing/2014/main" xmlns="" id="{29928386-E363-41BB-8D77-661C51AE6AD8}"/>
              </a:ext>
            </a:extLst>
          </p:cNvPr>
          <p:cNvCxnSpPr>
            <a:cxnSpLocks/>
          </p:cNvCxnSpPr>
          <p:nvPr/>
        </p:nvCxnSpPr>
        <p:spPr>
          <a:xfrm>
            <a:off x="10075529" y="3435460"/>
            <a:ext cx="0" cy="77561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89937105-2639-407F-8ED1-55637C9F3563}"/>
              </a:ext>
            </a:extLst>
          </p:cNvPr>
          <p:cNvSpPr txBox="1"/>
          <p:nvPr/>
        </p:nvSpPr>
        <p:spPr>
          <a:xfrm>
            <a:off x="6086686" y="4413957"/>
            <a:ext cx="967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Para</a:t>
            </a:r>
          </a:p>
        </p:txBody>
      </p:sp>
    </p:spTree>
    <p:extLst>
      <p:ext uri="{BB962C8B-B14F-4D97-AF65-F5344CB8AC3E}">
        <p14:creationId xmlns:p14="http://schemas.microsoft.com/office/powerpoint/2010/main" val="306472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Conector recto 83" descr="elemento decorativo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5361994" y="4429679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 descr="elemento decorativo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7094932" y="4429679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 descr="elemento decorativo">
            <a:extLst>
              <a:ext uri="{FF2B5EF4-FFF2-40B4-BE49-F238E27FC236}">
                <a16:creationId xmlns:a16="http://schemas.microsoft.com/office/drawing/2014/main" xmlns="" id="{499176F8-BEEF-4A37-97C9-A7E8592211E9}"/>
              </a:ext>
            </a:extLst>
          </p:cNvPr>
          <p:cNvCxnSpPr/>
          <p:nvPr/>
        </p:nvCxnSpPr>
        <p:spPr>
          <a:xfrm>
            <a:off x="847141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 descr="elemento decorativo">
            <a:extLst>
              <a:ext uri="{FF2B5EF4-FFF2-40B4-BE49-F238E27FC236}">
                <a16:creationId xmlns:a16="http://schemas.microsoft.com/office/drawing/2014/main" xmlns="" id="{E0A5E395-38A3-4ED8-A1C1-7892BF5B1BE1}"/>
              </a:ext>
            </a:extLst>
          </p:cNvPr>
          <p:cNvCxnSpPr/>
          <p:nvPr/>
        </p:nvCxnSpPr>
        <p:spPr>
          <a:xfrm>
            <a:off x="1020435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661721" y="490557"/>
            <a:ext cx="4920692" cy="872338"/>
            <a:chOff x="5016000" y="1045879"/>
            <a:chExt cx="2160000" cy="509451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5016000" y="1045879"/>
              <a:ext cx="2160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¿POR QUÉ HA FRACASADO LA LUCHA CONTRA LA CORRUPCIÓN EN COLOMBIA?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5016000" y="1443880"/>
              <a:ext cx="2160000" cy="108000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954167" y="2324790"/>
            <a:ext cx="85667" cy="79692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89" name="Grupo 88">
            <a:extLst>
              <a:ext uri="{FF2B5EF4-FFF2-40B4-BE49-F238E27FC236}">
                <a16:creationId xmlns:a16="http://schemas.microsoft.com/office/drawing/2014/main" xmlns="" id="{55A3209A-31C6-43F1-9957-522F094926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288494" y="3345628"/>
            <a:ext cx="1726896" cy="1338228"/>
            <a:chOff x="2804449" y="3041730"/>
            <a:chExt cx="1380956" cy="476831"/>
          </a:xfrm>
        </p:grpSpPr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xmlns="" id="{B099DAA8-440D-4988-B509-5462130BB0D0}"/>
                </a:ext>
              </a:extLst>
            </p:cNvPr>
            <p:cNvSpPr/>
            <p:nvPr/>
          </p:nvSpPr>
          <p:spPr>
            <a:xfrm>
              <a:off x="2817405" y="3041730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Aumentan sanciones (penales y económicas)</a:t>
              </a:r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xmlns="" id="{6569ACE0-70DB-4A14-9041-3610179CED82}"/>
                </a:ext>
              </a:extLst>
            </p:cNvPr>
            <p:cNvSpPr/>
            <p:nvPr/>
          </p:nvSpPr>
          <p:spPr>
            <a:xfrm>
              <a:off x="2804449" y="3410561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xmlns="" id="{A936CA9F-E020-4CD7-A334-0CC5EA1C1C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84386" y="4765340"/>
            <a:ext cx="1759697" cy="591952"/>
            <a:chOff x="4544127" y="4051495"/>
            <a:chExt cx="1388313" cy="498158"/>
          </a:xfrm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xmlns="" id="{E050A4EF-0326-4620-9E71-F0DE2ED1DF3E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Implementación</a:t>
              </a: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xmlns="" id="{450DD984-F2C1-4927-8E2A-F6F532E9D898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xmlns="" id="{BFE828D2-9606-416A-BC26-48830AC8DA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564932" y="4802725"/>
            <a:ext cx="1759696" cy="1293271"/>
            <a:chOff x="4544128" y="4051495"/>
            <a:chExt cx="1388312" cy="498158"/>
          </a:xfrm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xmlns="" id="{07820E8C-3905-4B5D-AA80-300FAE44C0F6}"/>
                </a:ext>
              </a:extLst>
            </p:cNvPr>
            <p:cNvSpPr/>
            <p:nvPr/>
          </p:nvSpPr>
          <p:spPr>
            <a:xfrm>
              <a:off x="454412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Modificación de normas informales de comportamiento</a:t>
              </a: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xmlns="" id="{C876D2E5-4DC8-4C9B-89EB-597053AD7C05}"/>
                </a:ext>
              </a:extLst>
            </p:cNvPr>
            <p:cNvSpPr/>
            <p:nvPr/>
          </p:nvSpPr>
          <p:spPr>
            <a:xfrm>
              <a:off x="4564440" y="4461578"/>
              <a:ext cx="1368000" cy="8807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xmlns="" id="{54D9B002-759F-497A-AAC1-6AEC739B39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473098" y="2359971"/>
            <a:ext cx="1759696" cy="591952"/>
            <a:chOff x="4544128" y="4051495"/>
            <a:chExt cx="1388312" cy="498158"/>
          </a:xfrm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xmlns="" id="{516EB2E9-C7A8-46BE-B3CA-347ACC920C9B}"/>
                </a:ext>
              </a:extLst>
            </p:cNvPr>
            <p:cNvSpPr/>
            <p:nvPr/>
          </p:nvSpPr>
          <p:spPr>
            <a:xfrm>
              <a:off x="454412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Legislativo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849B4E3E-9B7A-4C5B-A0E5-E3626BA3EF9C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xmlns="" id="{50B73341-A138-4FA9-BF04-691085C4AC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260980" y="2354200"/>
            <a:ext cx="1759696" cy="591952"/>
            <a:chOff x="4544128" y="4051495"/>
            <a:chExt cx="1388312" cy="498158"/>
          </a:xfrm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xmlns="" id="{5B52B925-093E-4BC4-BB80-38D13EC67E4F}"/>
                </a:ext>
              </a:extLst>
            </p:cNvPr>
            <p:cNvSpPr/>
            <p:nvPr/>
          </p:nvSpPr>
          <p:spPr>
            <a:xfrm>
              <a:off x="454412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Sancionatorio</a:t>
              </a: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xmlns="" id="{72F0674E-3111-4FC5-B0B6-81F6F977ADF1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xmlns="" id="{86FD6CEB-AFEF-499B-9F18-9537348FDA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48667" y="1870542"/>
            <a:ext cx="2374178" cy="576459"/>
            <a:chOff x="2810778" y="3168809"/>
            <a:chExt cx="1386596" cy="465719"/>
          </a:xfrm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xmlns="" id="{CE48820D-163B-4423-9B1A-61879223DB41}"/>
                </a:ext>
              </a:extLst>
            </p:cNvPr>
            <p:cNvSpPr/>
            <p:nvPr/>
          </p:nvSpPr>
          <p:spPr>
            <a:xfrm>
              <a:off x="2810778" y="3168809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Enfoques dados </a:t>
              </a: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xmlns="" id="{58807AC7-4F0E-4D09-8348-9EF8195689EE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xmlns="" id="{A3E78FDB-9899-4B9E-A719-05AB98A56CC4}"/>
              </a:ext>
            </a:extLst>
          </p:cNvPr>
          <p:cNvCxnSpPr>
            <a:stCxn id="19" idx="2"/>
            <a:endCxn id="50" idx="0"/>
          </p:cNvCxnSpPr>
          <p:nvPr/>
        </p:nvCxnSpPr>
        <p:spPr>
          <a:xfrm flipH="1">
            <a:off x="6119836" y="1356987"/>
            <a:ext cx="2231" cy="51355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ector: angular 8">
            <a:extLst>
              <a:ext uri="{FF2B5EF4-FFF2-40B4-BE49-F238E27FC236}">
                <a16:creationId xmlns:a16="http://schemas.microsoft.com/office/drawing/2014/main" xmlns="" id="{4937AF7B-59A5-4445-872D-FA793B7AA885}"/>
              </a:ext>
            </a:extLst>
          </p:cNvPr>
          <p:cNvCxnSpPr>
            <a:cxnSpLocks/>
            <a:stCxn id="50" idx="1"/>
            <a:endCxn id="38" idx="0"/>
          </p:cNvCxnSpPr>
          <p:nvPr/>
        </p:nvCxnSpPr>
        <p:spPr>
          <a:xfrm rot="10800000" flipV="1">
            <a:off x="2340073" y="2137135"/>
            <a:ext cx="2608594" cy="222835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ector: angular 15">
            <a:extLst>
              <a:ext uri="{FF2B5EF4-FFF2-40B4-BE49-F238E27FC236}">
                <a16:creationId xmlns:a16="http://schemas.microsoft.com/office/drawing/2014/main" xmlns="" id="{CBF93C01-1F14-4470-A57B-DDFD792C68C2}"/>
              </a:ext>
            </a:extLst>
          </p:cNvPr>
          <p:cNvCxnSpPr>
            <a:stCxn id="50" idx="3"/>
            <a:endCxn id="41" idx="0"/>
          </p:cNvCxnSpPr>
          <p:nvPr/>
        </p:nvCxnSpPr>
        <p:spPr>
          <a:xfrm>
            <a:off x="7291004" y="2137136"/>
            <a:ext cx="2836951" cy="217064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ector: angular 19">
            <a:extLst>
              <a:ext uri="{FF2B5EF4-FFF2-40B4-BE49-F238E27FC236}">
                <a16:creationId xmlns:a16="http://schemas.microsoft.com/office/drawing/2014/main" xmlns="" id="{E1671377-B053-4195-BD6B-B347D8D17735}"/>
              </a:ext>
            </a:extLst>
          </p:cNvPr>
          <p:cNvCxnSpPr>
            <a:cxnSpLocks/>
            <a:stCxn id="60" idx="2"/>
            <a:endCxn id="61" idx="0"/>
          </p:cNvCxnSpPr>
          <p:nvPr/>
        </p:nvCxnSpPr>
        <p:spPr>
          <a:xfrm rot="5400000">
            <a:off x="1458302" y="3832507"/>
            <a:ext cx="725893" cy="1139773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ector: angular 21">
            <a:extLst>
              <a:ext uri="{FF2B5EF4-FFF2-40B4-BE49-F238E27FC236}">
                <a16:creationId xmlns:a16="http://schemas.microsoft.com/office/drawing/2014/main" xmlns="" id="{75B66675-327D-46D5-A186-6DF172115ADB}"/>
              </a:ext>
            </a:extLst>
          </p:cNvPr>
          <p:cNvCxnSpPr>
            <a:cxnSpLocks/>
          </p:cNvCxnSpPr>
          <p:nvPr/>
        </p:nvCxnSpPr>
        <p:spPr>
          <a:xfrm rot="16200000" flipH="1">
            <a:off x="2555656" y="3885639"/>
            <a:ext cx="711727" cy="1040773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xmlns="" id="{AF123E21-B2B2-4AA5-AC75-5B39F509A615}"/>
              </a:ext>
            </a:extLst>
          </p:cNvPr>
          <p:cNvCxnSpPr>
            <a:stCxn id="45" idx="2"/>
            <a:endCxn id="90" idx="0"/>
          </p:cNvCxnSpPr>
          <p:nvPr/>
        </p:nvCxnSpPr>
        <p:spPr>
          <a:xfrm>
            <a:off x="10153701" y="2946152"/>
            <a:ext cx="6343" cy="399477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4" name="CuadroTexto 93">
            <a:extLst>
              <a:ext uri="{FF2B5EF4-FFF2-40B4-BE49-F238E27FC236}">
                <a16:creationId xmlns:a16="http://schemas.microsoft.com/office/drawing/2014/main" xmlns="" id="{7C5A4773-C748-420C-A5FA-2435C5E97015}"/>
              </a:ext>
            </a:extLst>
          </p:cNvPr>
          <p:cNvSpPr txBox="1"/>
          <p:nvPr/>
        </p:nvSpPr>
        <p:spPr>
          <a:xfrm>
            <a:off x="216531" y="6429055"/>
            <a:ext cx="11933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/>
              <a:t>Mapa conceptual sobre el fracaso de la lucha contra la corrupción en Colombia Por Isaza, Carolina.</a:t>
            </a:r>
          </a:p>
        </p:txBody>
      </p:sp>
      <p:grpSp>
        <p:nvGrpSpPr>
          <p:cNvPr id="53" name="Grupo 52">
            <a:extLst>
              <a:ext uri="{FF2B5EF4-FFF2-40B4-BE49-F238E27FC236}">
                <a16:creationId xmlns:a16="http://schemas.microsoft.com/office/drawing/2014/main" xmlns="" id="{D742C674-BA38-4FEF-8CE2-9CD4C335E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188124" y="3462988"/>
            <a:ext cx="2374178" cy="576459"/>
            <a:chOff x="2810778" y="3168809"/>
            <a:chExt cx="1386596" cy="465719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xmlns="" id="{A2D5874A-2D84-4F92-8635-30A925E68A32}"/>
                </a:ext>
              </a:extLst>
            </p:cNvPr>
            <p:cNvSpPr/>
            <p:nvPr/>
          </p:nvSpPr>
          <p:spPr>
            <a:xfrm>
              <a:off x="2810778" y="3168809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Expedición de normas formales</a:t>
              </a: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xmlns="" id="{94A6FE0D-8E8F-4456-B5EA-77BEF1E89D01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xmlns="" id="{B140FEF1-2396-4499-9E49-A2BB8E08632E}"/>
              </a:ext>
            </a:extLst>
          </p:cNvPr>
          <p:cNvCxnSpPr>
            <a:cxnSpLocks/>
          </p:cNvCxnSpPr>
          <p:nvPr/>
        </p:nvCxnSpPr>
        <p:spPr>
          <a:xfrm>
            <a:off x="2319537" y="2970536"/>
            <a:ext cx="0" cy="42619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7237231C-7976-4E53-A28B-81DEA4C26C6E}"/>
              </a:ext>
            </a:extLst>
          </p:cNvPr>
          <p:cNvSpPr txBox="1"/>
          <p:nvPr/>
        </p:nvSpPr>
        <p:spPr>
          <a:xfrm>
            <a:off x="2286770" y="2983788"/>
            <a:ext cx="234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Privilegian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xmlns="" id="{92F92CB9-8780-4C2C-9784-0314FAA15C0B}"/>
              </a:ext>
            </a:extLst>
          </p:cNvPr>
          <p:cNvSpPr txBox="1"/>
          <p:nvPr/>
        </p:nvSpPr>
        <p:spPr>
          <a:xfrm>
            <a:off x="1827457" y="4048406"/>
            <a:ext cx="234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sobre </a:t>
            </a:r>
          </a:p>
        </p:txBody>
      </p: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xmlns="" id="{CBD4B08A-04F5-CB4F-AB83-F9056AE4C0CE}"/>
              </a:ext>
            </a:extLst>
          </p:cNvPr>
          <p:cNvCxnSpPr>
            <a:cxnSpLocks/>
          </p:cNvCxnSpPr>
          <p:nvPr/>
        </p:nvCxnSpPr>
        <p:spPr>
          <a:xfrm>
            <a:off x="10233731" y="4724161"/>
            <a:ext cx="11628" cy="55203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7" name="Grupo 46">
            <a:extLst>
              <a:ext uri="{FF2B5EF4-FFF2-40B4-BE49-F238E27FC236}">
                <a16:creationId xmlns:a16="http://schemas.microsoft.com/office/drawing/2014/main" xmlns="" id="{9E3FFC8D-00CB-3A44-B41D-3B0855F049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378384" y="5328149"/>
            <a:ext cx="1733948" cy="1307042"/>
            <a:chOff x="2810779" y="3168809"/>
            <a:chExt cx="1386595" cy="465719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xmlns="" id="{E59D292C-C03F-C14E-8BE1-0BED53649BD2}"/>
                </a:ext>
              </a:extLst>
            </p:cNvPr>
            <p:cNvSpPr/>
            <p:nvPr/>
          </p:nvSpPr>
          <p:spPr>
            <a:xfrm>
              <a:off x="2810779" y="3168809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200" dirty="0">
                  <a:solidFill>
                    <a:schemeClr val="tx1"/>
                  </a:solidFill>
                </a:rPr>
                <a:t>Lo que los estudios reflejan es que no fueron suficientes para desincentivar estas prácticas corruptas.</a:t>
              </a:r>
              <a:endParaRPr lang="es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xmlns="" id="{0948785D-58DD-1E42-80C8-14238F979801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3893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Imagen 117" descr="Cerca de sombra en el suelo">
            <a:extLst>
              <a:ext uri="{FF2B5EF4-FFF2-40B4-BE49-F238E27FC236}">
                <a16:creationId xmlns:a16="http://schemas.microsoft.com/office/drawing/2014/main" xmlns="" id="{04E5C79A-5F03-432C-A7DD-F56A019FB8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3421" y="5429932"/>
            <a:ext cx="3314700" cy="952499"/>
          </a:xfrm>
          <a:prstGeom prst="rect">
            <a:avLst/>
          </a:prstGeom>
        </p:spPr>
      </p:pic>
      <p:pic>
        <p:nvPicPr>
          <p:cNvPr id="16" name="Imagen 15" descr="Cerca de sombra en el suelo">
            <a:extLst>
              <a:ext uri="{FF2B5EF4-FFF2-40B4-BE49-F238E27FC236}">
                <a16:creationId xmlns:a16="http://schemas.microsoft.com/office/drawing/2014/main" xmlns="" id="{0A57B658-F220-4FEC-8A15-072CE739D0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198" y="5608644"/>
            <a:ext cx="3314700" cy="952499"/>
          </a:xfrm>
          <a:prstGeom prst="rect">
            <a:avLst/>
          </a:prstGeom>
        </p:spPr>
      </p:pic>
      <p:grpSp>
        <p:nvGrpSpPr>
          <p:cNvPr id="69" name="Grupo 68">
            <a:extLst>
              <a:ext uri="{FF2B5EF4-FFF2-40B4-BE49-F238E27FC236}">
                <a16:creationId xmlns:a16="http://schemas.microsoft.com/office/drawing/2014/main" xmlns="" id="{1D0C17FD-0081-40EF-A9FD-74C7001B88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308275" y="2131064"/>
            <a:ext cx="3523889" cy="683978"/>
            <a:chOff x="4544127" y="3090121"/>
            <a:chExt cx="1388313" cy="544407"/>
          </a:xfrm>
        </p:grpSpPr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xmlns="" id="{889D3686-F316-4353-8E34-486E47731DEA}"/>
                </a:ext>
              </a:extLst>
            </p:cNvPr>
            <p:cNvSpPr/>
            <p:nvPr/>
          </p:nvSpPr>
          <p:spPr>
            <a:xfrm>
              <a:off x="4544127" y="3090121"/>
              <a:ext cx="1368000" cy="509451"/>
            </a:xfrm>
            <a:prstGeom prst="rect">
              <a:avLst/>
            </a:prstGeom>
            <a:solidFill>
              <a:schemeClr val="bg1"/>
            </a:soli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¿Se logra con la evaluación del personal fiscal?</a:t>
              </a:r>
            </a:p>
          </p:txBody>
        </p:sp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xmlns="" id="{59BC051C-564D-4692-A9F7-7318F9F117E2}"/>
                </a:ext>
              </a:extLst>
            </p:cNvPr>
            <p:cNvSpPr/>
            <p:nvPr/>
          </p:nvSpPr>
          <p:spPr>
            <a:xfrm>
              <a:off x="4564440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3" name="Grupo 142">
            <a:extLst>
              <a:ext uri="{FF2B5EF4-FFF2-40B4-BE49-F238E27FC236}">
                <a16:creationId xmlns:a16="http://schemas.microsoft.com/office/drawing/2014/main" xmlns="" id="{A7FDD8A7-CFFE-444B-B060-3135DC79A0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33804" y="4326256"/>
            <a:ext cx="2285672" cy="760239"/>
            <a:chOff x="4544127" y="4051495"/>
            <a:chExt cx="1388313" cy="498158"/>
          </a:xfrm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xmlns="" id="{D40A1091-7963-4FCA-B6AC-CF2BAC353AB4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Aportes de buenas prácticas en gestión</a:t>
              </a: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xmlns="" id="{2B15FDBC-A1A2-4EF5-8C71-FAA9372402A8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" name="Conector recto 2" descr="elemento decorativo">
            <a:extLst>
              <a:ext uri="{FF2B5EF4-FFF2-40B4-BE49-F238E27FC236}">
                <a16:creationId xmlns:a16="http://schemas.microsoft.com/office/drawing/2014/main" xmlns="" id="{68933B52-AACC-4940-ABC7-FC6FC0BD52F4}"/>
              </a:ext>
            </a:extLst>
          </p:cNvPr>
          <p:cNvCxnSpPr/>
          <p:nvPr/>
        </p:nvCxnSpPr>
        <p:spPr>
          <a:xfrm>
            <a:off x="1909443" y="380683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 descr="elemento decorativo">
            <a:extLst>
              <a:ext uri="{FF2B5EF4-FFF2-40B4-BE49-F238E27FC236}">
                <a16:creationId xmlns:a16="http://schemas.microsoft.com/office/drawing/2014/main" xmlns="" id="{6B7B494C-8888-457E-82D1-32EE6B401023}"/>
              </a:ext>
            </a:extLst>
          </p:cNvPr>
          <p:cNvCxnSpPr/>
          <p:nvPr/>
        </p:nvCxnSpPr>
        <p:spPr>
          <a:xfrm>
            <a:off x="3642381" y="380683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 descr="elemento decorativo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5375319" y="380683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 descr="elemento decorativo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7108257" y="380683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 descr="elemento decorativo">
            <a:extLst>
              <a:ext uri="{FF2B5EF4-FFF2-40B4-BE49-F238E27FC236}">
                <a16:creationId xmlns:a16="http://schemas.microsoft.com/office/drawing/2014/main" xmlns="" id="{499176F8-BEEF-4A37-97C9-A7E8592211E9}"/>
              </a:ext>
            </a:extLst>
          </p:cNvPr>
          <p:cNvCxnSpPr/>
          <p:nvPr/>
        </p:nvCxnSpPr>
        <p:spPr>
          <a:xfrm>
            <a:off x="8841195" y="380683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 descr="elemento decorativo">
            <a:extLst>
              <a:ext uri="{FF2B5EF4-FFF2-40B4-BE49-F238E27FC236}">
                <a16:creationId xmlns:a16="http://schemas.microsoft.com/office/drawing/2014/main" xmlns="" id="{E0A5E395-38A3-4ED8-A1C1-7892BF5B1BE1}"/>
              </a:ext>
            </a:extLst>
          </p:cNvPr>
          <p:cNvCxnSpPr/>
          <p:nvPr/>
        </p:nvCxnSpPr>
        <p:spPr>
          <a:xfrm>
            <a:off x="10574135" y="380683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ipse 4" descr="elemento decorativo">
            <a:extLst>
              <a:ext uri="{FF2B5EF4-FFF2-40B4-BE49-F238E27FC236}">
                <a16:creationId xmlns:a16="http://schemas.microsoft.com/office/drawing/2014/main" xmlns="" id="{FE3B97CC-2A6D-4550-83BF-6DBCDB836162}"/>
              </a:ext>
            </a:extLst>
          </p:cNvPr>
          <p:cNvSpPr/>
          <p:nvPr/>
        </p:nvSpPr>
        <p:spPr>
          <a:xfrm>
            <a:off x="1852236" y="3124764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541286" y="291549"/>
            <a:ext cx="2950404" cy="1391112"/>
            <a:chOff x="5016000" y="1040449"/>
            <a:chExt cx="2160000" cy="511431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60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EFICIENCIA Y EFICACIA DEL MINISTERIO PÚBLICO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5016000" y="1443880"/>
              <a:ext cx="2160000" cy="108000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198865" y="1695674"/>
            <a:ext cx="85961" cy="85961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cxnSp>
        <p:nvCxnSpPr>
          <p:cNvPr id="104" name="Conector recto 103" descr="elemento decorativo">
            <a:extLst>
              <a:ext uri="{FF2B5EF4-FFF2-40B4-BE49-F238E27FC236}">
                <a16:creationId xmlns:a16="http://schemas.microsoft.com/office/drawing/2014/main" xmlns="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5207568" y="1729802"/>
            <a:ext cx="99452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xmlns="" id="{678A4F20-059C-4043-883B-580C12A517A5}"/>
              </a:ext>
            </a:extLst>
          </p:cNvPr>
          <p:cNvCxnSpPr>
            <a:cxnSpLocks/>
          </p:cNvCxnSpPr>
          <p:nvPr/>
        </p:nvCxnSpPr>
        <p:spPr>
          <a:xfrm>
            <a:off x="5990708" y="1663257"/>
            <a:ext cx="0" cy="41609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Conector recto de flecha 57">
            <a:extLst>
              <a:ext uri="{FF2B5EF4-FFF2-40B4-BE49-F238E27FC236}">
                <a16:creationId xmlns:a16="http://schemas.microsoft.com/office/drawing/2014/main" xmlns="" id="{6D75FFC1-22CF-4B48-BA5B-2558C32BE810}"/>
              </a:ext>
            </a:extLst>
          </p:cNvPr>
          <p:cNvCxnSpPr>
            <a:cxnSpLocks/>
          </p:cNvCxnSpPr>
          <p:nvPr/>
        </p:nvCxnSpPr>
        <p:spPr>
          <a:xfrm>
            <a:off x="5990708" y="2788344"/>
            <a:ext cx="1" cy="452851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05" name="Grupo 104">
            <a:extLst>
              <a:ext uri="{FF2B5EF4-FFF2-40B4-BE49-F238E27FC236}">
                <a16:creationId xmlns:a16="http://schemas.microsoft.com/office/drawing/2014/main" xmlns="" id="{F7AAF140-8130-41C3-B52C-5E5336B92A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766814" y="4296028"/>
            <a:ext cx="2493293" cy="783419"/>
            <a:chOff x="4544127" y="4051495"/>
            <a:chExt cx="1388313" cy="498158"/>
          </a:xfrm>
        </p:grpSpPr>
        <p:sp>
          <p:nvSpPr>
            <p:cNvPr id="106" name="Rectángulo 105">
              <a:extLst>
                <a:ext uri="{FF2B5EF4-FFF2-40B4-BE49-F238E27FC236}">
                  <a16:creationId xmlns:a16="http://schemas.microsoft.com/office/drawing/2014/main" xmlns="" id="{BE7AB841-EDB4-46C0-906D-F4253D053D6C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Equipo fiscal para atención de denuncias</a:t>
              </a:r>
            </a:p>
          </p:txBody>
        </p:sp>
        <p:sp>
          <p:nvSpPr>
            <p:cNvPr id="107" name="Rectángulo 106">
              <a:extLst>
                <a:ext uri="{FF2B5EF4-FFF2-40B4-BE49-F238E27FC236}">
                  <a16:creationId xmlns:a16="http://schemas.microsoft.com/office/drawing/2014/main" xmlns="" id="{5395063C-A592-4318-B57D-F0A4ED3F1519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5" name="Rectángulo 114">
            <a:extLst>
              <a:ext uri="{FF2B5EF4-FFF2-40B4-BE49-F238E27FC236}">
                <a16:creationId xmlns:a16="http://schemas.microsoft.com/office/drawing/2014/main" xmlns="" id="{B4E129FB-C131-4057-B5DE-9DD4DAFB51EE}"/>
              </a:ext>
            </a:extLst>
          </p:cNvPr>
          <p:cNvSpPr/>
          <p:nvPr/>
        </p:nvSpPr>
        <p:spPr>
          <a:xfrm>
            <a:off x="5122202" y="3283152"/>
            <a:ext cx="1737012" cy="222043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propone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xmlns="" id="{6D64432F-8CE9-4FE9-B8C3-520763E6EAA9}"/>
              </a:ext>
            </a:extLst>
          </p:cNvPr>
          <p:cNvSpPr txBox="1"/>
          <p:nvPr/>
        </p:nvSpPr>
        <p:spPr>
          <a:xfrm>
            <a:off x="157054" y="6451934"/>
            <a:ext cx="1203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/>
              <a:t>Mapa conceptual sobre Evaluación de puestos del personal fiscal y la eficacia como objetivo institucional según Torres y </a:t>
            </a:r>
            <a:r>
              <a:rPr lang="es-CO" sz="1600" dirty="0" err="1"/>
              <a:t>Franccesca</a:t>
            </a:r>
            <a:r>
              <a:rPr lang="es-CO" sz="1600" dirty="0"/>
              <a:t>.</a:t>
            </a:r>
          </a:p>
        </p:txBody>
      </p:sp>
      <p:grpSp>
        <p:nvGrpSpPr>
          <p:cNvPr id="40" name="Grupo 39">
            <a:extLst>
              <a:ext uri="{FF2B5EF4-FFF2-40B4-BE49-F238E27FC236}">
                <a16:creationId xmlns:a16="http://schemas.microsoft.com/office/drawing/2014/main" xmlns="" id="{04815853-4A8A-4FBD-AFDA-5C4A8942F8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511941" y="4296028"/>
            <a:ext cx="3062251" cy="797182"/>
            <a:chOff x="4544127" y="4051495"/>
            <a:chExt cx="1388313" cy="498158"/>
          </a:xfrm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xmlns="" id="{C8D675EF-B378-4D50-812E-2EE41881CCFF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Incentivos y reconocimiento de buenas practicas</a:t>
              </a: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xmlns="" id="{EF5BE886-5C07-415F-8975-F5627B14258B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43" name="Imagen 42" descr="Cerca de sombra en el suelo">
            <a:extLst>
              <a:ext uri="{FF2B5EF4-FFF2-40B4-BE49-F238E27FC236}">
                <a16:creationId xmlns:a16="http://schemas.microsoft.com/office/drawing/2014/main" xmlns="" id="{08B15EA1-6F64-4239-9005-A820AC45BA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330" y="5509253"/>
            <a:ext cx="3314700" cy="952499"/>
          </a:xfrm>
          <a:prstGeom prst="rect">
            <a:avLst/>
          </a:prstGeom>
        </p:spPr>
      </p:pic>
      <p:pic>
        <p:nvPicPr>
          <p:cNvPr id="44" name="Imagen 43" descr="Cerca de sombra en el suelo">
            <a:extLst>
              <a:ext uri="{FF2B5EF4-FFF2-40B4-BE49-F238E27FC236}">
                <a16:creationId xmlns:a16="http://schemas.microsoft.com/office/drawing/2014/main" xmlns="" id="{61BD3ACD-C123-4A29-A50A-DA018E53A6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3285" y="5510692"/>
            <a:ext cx="3314700" cy="952499"/>
          </a:xfrm>
          <a:prstGeom prst="rect">
            <a:avLst/>
          </a:prstGeom>
        </p:spPr>
      </p:pic>
      <p:cxnSp>
        <p:nvCxnSpPr>
          <p:cNvPr id="7" name="Conector: angular 6">
            <a:extLst>
              <a:ext uri="{FF2B5EF4-FFF2-40B4-BE49-F238E27FC236}">
                <a16:creationId xmlns:a16="http://schemas.microsoft.com/office/drawing/2014/main" xmlns="" id="{3B489D91-6A8F-4788-8F93-9F7660026E9D}"/>
              </a:ext>
            </a:extLst>
          </p:cNvPr>
          <p:cNvCxnSpPr>
            <a:stCxn id="115" idx="1"/>
            <a:endCxn id="34" idx="0"/>
          </p:cNvCxnSpPr>
          <p:nvPr/>
        </p:nvCxnSpPr>
        <p:spPr>
          <a:xfrm rot="10800000" flipV="1">
            <a:off x="2159920" y="3394174"/>
            <a:ext cx="2962283" cy="932082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ector: angular 8">
            <a:extLst>
              <a:ext uri="{FF2B5EF4-FFF2-40B4-BE49-F238E27FC236}">
                <a16:creationId xmlns:a16="http://schemas.microsoft.com/office/drawing/2014/main" xmlns="" id="{BE63D465-B146-487D-91EC-F17745BD3E95}"/>
              </a:ext>
            </a:extLst>
          </p:cNvPr>
          <p:cNvCxnSpPr>
            <a:stCxn id="115" idx="3"/>
            <a:endCxn id="41" idx="0"/>
          </p:cNvCxnSpPr>
          <p:nvPr/>
        </p:nvCxnSpPr>
        <p:spPr>
          <a:xfrm>
            <a:off x="6859214" y="3394174"/>
            <a:ext cx="3161450" cy="901854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xmlns="" id="{2222DCC9-AF31-4FA9-9EE6-BFD2F00DF183}"/>
              </a:ext>
            </a:extLst>
          </p:cNvPr>
          <p:cNvCxnSpPr>
            <a:stCxn id="115" idx="2"/>
            <a:endCxn id="106" idx="0"/>
          </p:cNvCxnSpPr>
          <p:nvPr/>
        </p:nvCxnSpPr>
        <p:spPr>
          <a:xfrm>
            <a:off x="5990708" y="3505195"/>
            <a:ext cx="4513" cy="79083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0026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 descr="elemento decorativo">
            <a:extLst>
              <a:ext uri="{FF2B5EF4-FFF2-40B4-BE49-F238E27FC236}">
                <a16:creationId xmlns:a16="http://schemas.microsoft.com/office/drawing/2014/main" xmlns="" id="{68933B52-AACC-4940-ABC7-FC6FC0BD52F4}"/>
              </a:ext>
            </a:extLst>
          </p:cNvPr>
          <p:cNvCxnSpPr/>
          <p:nvPr/>
        </p:nvCxnSpPr>
        <p:spPr>
          <a:xfrm>
            <a:off x="2333621" y="7063044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 descr="elemento decorativo">
            <a:extLst>
              <a:ext uri="{FF2B5EF4-FFF2-40B4-BE49-F238E27FC236}">
                <a16:creationId xmlns:a16="http://schemas.microsoft.com/office/drawing/2014/main" xmlns="" id="{6B7B494C-8888-457E-82D1-32EE6B401023}"/>
              </a:ext>
            </a:extLst>
          </p:cNvPr>
          <p:cNvCxnSpPr/>
          <p:nvPr/>
        </p:nvCxnSpPr>
        <p:spPr>
          <a:xfrm>
            <a:off x="4066559" y="7063044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 descr="elemento decorativo">
            <a:extLst>
              <a:ext uri="{FF2B5EF4-FFF2-40B4-BE49-F238E27FC236}">
                <a16:creationId xmlns:a16="http://schemas.microsoft.com/office/drawing/2014/main" xmlns="" id="{499176F8-BEEF-4A37-97C9-A7E8592211E9}"/>
              </a:ext>
            </a:extLst>
          </p:cNvPr>
          <p:cNvCxnSpPr/>
          <p:nvPr/>
        </p:nvCxnSpPr>
        <p:spPr>
          <a:xfrm>
            <a:off x="847141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 descr="elemento decorativo">
            <a:extLst>
              <a:ext uri="{FF2B5EF4-FFF2-40B4-BE49-F238E27FC236}">
                <a16:creationId xmlns:a16="http://schemas.microsoft.com/office/drawing/2014/main" xmlns="" id="{E0A5E395-38A3-4ED8-A1C1-7892BF5B1BE1}"/>
              </a:ext>
            </a:extLst>
          </p:cNvPr>
          <p:cNvCxnSpPr/>
          <p:nvPr/>
        </p:nvCxnSpPr>
        <p:spPr>
          <a:xfrm>
            <a:off x="1020435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935357" y="666282"/>
            <a:ext cx="6321286" cy="1098137"/>
            <a:chOff x="5016000" y="1040449"/>
            <a:chExt cx="2160000" cy="511431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60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EFICIENCIA FISCAL 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5016000" y="1443880"/>
              <a:ext cx="2160000" cy="108000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761930" y="2023775"/>
            <a:ext cx="85667" cy="79692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cxnSp>
        <p:nvCxnSpPr>
          <p:cNvPr id="104" name="Conector recto 103" descr="elemento decorativo">
            <a:extLst>
              <a:ext uri="{FF2B5EF4-FFF2-40B4-BE49-F238E27FC236}">
                <a16:creationId xmlns:a16="http://schemas.microsoft.com/office/drawing/2014/main" xmlns="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7128588" y="3965280"/>
            <a:ext cx="340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upo 88">
            <a:extLst>
              <a:ext uri="{FF2B5EF4-FFF2-40B4-BE49-F238E27FC236}">
                <a16:creationId xmlns:a16="http://schemas.microsoft.com/office/drawing/2014/main" xmlns="" id="{55A3209A-31C6-43F1-9957-522F094926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390434" y="2187246"/>
            <a:ext cx="3405749" cy="1124887"/>
            <a:chOff x="2808585" y="3140298"/>
            <a:chExt cx="1388789" cy="494230"/>
          </a:xfrm>
        </p:grpSpPr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xmlns="" id="{B099DAA8-440D-4988-B509-5462130BB0D0}"/>
                </a:ext>
              </a:extLst>
            </p:cNvPr>
            <p:cNvSpPr/>
            <p:nvPr/>
          </p:nvSpPr>
          <p:spPr>
            <a:xfrm>
              <a:off x="2808585" y="3140298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Falta de independencia de los órganos de control en el marco legal vigente en Perú</a:t>
              </a:r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xmlns="" id="{6569ACE0-70DB-4A14-9041-3610179CED82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xmlns="" id="{A936CA9F-E020-4CD7-A334-0CC5EA1C1C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268162" y="5152432"/>
            <a:ext cx="2436280" cy="1091468"/>
            <a:chOff x="4570464" y="4362479"/>
            <a:chExt cx="1403613" cy="545832"/>
          </a:xfrm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xmlns="" id="{E050A4EF-0326-4620-9E71-F0DE2ED1DF3E}"/>
                </a:ext>
              </a:extLst>
            </p:cNvPr>
            <p:cNvSpPr/>
            <p:nvPr/>
          </p:nvSpPr>
          <p:spPr>
            <a:xfrm>
              <a:off x="4570464" y="4362479"/>
              <a:ext cx="1403613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Cambios en el nombramiento Procuradores Públicos</a:t>
              </a: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xmlns="" id="{450DD984-F2C1-4927-8E2A-F6F532E9D898}"/>
                </a:ext>
              </a:extLst>
            </p:cNvPr>
            <p:cNvSpPr/>
            <p:nvPr/>
          </p:nvSpPr>
          <p:spPr>
            <a:xfrm>
              <a:off x="4606077" y="4800311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xmlns="" id="{E79EB451-8F8B-419D-9FC2-71EE359955C5}"/>
              </a:ext>
            </a:extLst>
          </p:cNvPr>
          <p:cNvCxnSpPr>
            <a:cxnSpLocks/>
          </p:cNvCxnSpPr>
          <p:nvPr/>
        </p:nvCxnSpPr>
        <p:spPr>
          <a:xfrm>
            <a:off x="6067819" y="1748979"/>
            <a:ext cx="0" cy="41719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7" name="Grupo 36">
            <a:extLst>
              <a:ext uri="{FF2B5EF4-FFF2-40B4-BE49-F238E27FC236}">
                <a16:creationId xmlns:a16="http://schemas.microsoft.com/office/drawing/2014/main" xmlns="" id="{54D9B002-759F-497A-AAC1-6AEC739B39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326839" y="5152573"/>
            <a:ext cx="2938805" cy="1093129"/>
            <a:chOff x="4553701" y="4344599"/>
            <a:chExt cx="1368000" cy="519673"/>
          </a:xfrm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xmlns="" id="{516EB2E9-C7A8-46BE-B3CA-347ACC920C9B}"/>
                </a:ext>
              </a:extLst>
            </p:cNvPr>
            <p:cNvSpPr/>
            <p:nvPr/>
          </p:nvSpPr>
          <p:spPr>
            <a:xfrm>
              <a:off x="4553701" y="4344599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Personal administrativo dependiente financieramente de la CGR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849B4E3E-9B7A-4C5B-A0E5-E3626BA3EF9C}"/>
                </a:ext>
              </a:extLst>
            </p:cNvPr>
            <p:cNvSpPr/>
            <p:nvPr/>
          </p:nvSpPr>
          <p:spPr>
            <a:xfrm>
              <a:off x="4553701" y="4756272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xmlns="" id="{50B73341-A138-4FA9-BF04-691085C4AC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176445" y="5134580"/>
            <a:ext cx="1816888" cy="1064444"/>
            <a:chOff x="4564440" y="4318861"/>
            <a:chExt cx="1389338" cy="502300"/>
          </a:xfrm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xmlns="" id="{5B52B925-093E-4BC4-BB80-38D13EC67E4F}"/>
                </a:ext>
              </a:extLst>
            </p:cNvPr>
            <p:cNvSpPr/>
            <p:nvPr/>
          </p:nvSpPr>
          <p:spPr>
            <a:xfrm>
              <a:off x="4564440" y="4318861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Cambios en la ley de partidos políticos</a:t>
              </a: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xmlns="" id="{72F0674E-3111-4FC5-B0B6-81F6F977ADF1}"/>
                </a:ext>
              </a:extLst>
            </p:cNvPr>
            <p:cNvSpPr/>
            <p:nvPr/>
          </p:nvSpPr>
          <p:spPr>
            <a:xfrm>
              <a:off x="4585778" y="4713161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C04F2C49-5B1B-455C-812A-61261C843C66}"/>
              </a:ext>
            </a:extLst>
          </p:cNvPr>
          <p:cNvCxnSpPr>
            <a:cxnSpLocks/>
          </p:cNvCxnSpPr>
          <p:nvPr/>
        </p:nvCxnSpPr>
        <p:spPr>
          <a:xfrm>
            <a:off x="6047716" y="3298882"/>
            <a:ext cx="0" cy="11514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xmlns="" id="{DB29C0AD-7A51-422E-BCD5-240B0A3A837F}"/>
              </a:ext>
            </a:extLst>
          </p:cNvPr>
          <p:cNvCxnSpPr>
            <a:cxnSpLocks/>
          </p:cNvCxnSpPr>
          <p:nvPr/>
        </p:nvCxnSpPr>
        <p:spPr>
          <a:xfrm>
            <a:off x="1313605" y="4440916"/>
            <a:ext cx="9810130" cy="3343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xmlns="" id="{7A4142A2-F1A4-4C7B-A843-54598F71E1C1}"/>
              </a:ext>
            </a:extLst>
          </p:cNvPr>
          <p:cNvCxnSpPr>
            <a:cxnSpLocks/>
          </p:cNvCxnSpPr>
          <p:nvPr/>
        </p:nvCxnSpPr>
        <p:spPr>
          <a:xfrm>
            <a:off x="1313605" y="4450376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Conector recto de flecha 50">
            <a:extLst>
              <a:ext uri="{FF2B5EF4-FFF2-40B4-BE49-F238E27FC236}">
                <a16:creationId xmlns:a16="http://schemas.microsoft.com/office/drawing/2014/main" xmlns="" id="{3F0A7B93-3FFD-489E-BFEB-038DF04061B8}"/>
              </a:ext>
            </a:extLst>
          </p:cNvPr>
          <p:cNvCxnSpPr/>
          <p:nvPr/>
        </p:nvCxnSpPr>
        <p:spPr>
          <a:xfrm>
            <a:off x="4392925" y="4450376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xmlns="" id="{FA868FF6-E2E9-4666-9145-5FA9DCE24944}"/>
              </a:ext>
            </a:extLst>
          </p:cNvPr>
          <p:cNvCxnSpPr/>
          <p:nvPr/>
        </p:nvCxnSpPr>
        <p:spPr>
          <a:xfrm>
            <a:off x="7796183" y="4450376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xmlns="" id="{8BEE6CEC-4209-4375-BAF2-13DB8E0C0131}"/>
              </a:ext>
            </a:extLst>
          </p:cNvPr>
          <p:cNvCxnSpPr/>
          <p:nvPr/>
        </p:nvCxnSpPr>
        <p:spPr>
          <a:xfrm>
            <a:off x="11118574" y="4450376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xmlns="" id="{5062DE58-E1E6-422D-93A7-61BB89B544B9}"/>
              </a:ext>
            </a:extLst>
          </p:cNvPr>
          <p:cNvSpPr txBox="1"/>
          <p:nvPr/>
        </p:nvSpPr>
        <p:spPr>
          <a:xfrm>
            <a:off x="215106" y="6350861"/>
            <a:ext cx="110789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/>
              <a:t>Mapa conceptual sobre la incidencia del marco legal vigente en Perú en la fiscalización por Loli Bonilla.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39D8D4FF-E980-43D0-B298-D184D0212E5A}"/>
              </a:ext>
            </a:extLst>
          </p:cNvPr>
          <p:cNvSpPr txBox="1"/>
          <p:nvPr/>
        </p:nvSpPr>
        <p:spPr>
          <a:xfrm>
            <a:off x="5505868" y="1790409"/>
            <a:ext cx="18554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no se alcanza por</a:t>
            </a:r>
          </a:p>
          <a:p>
            <a:endParaRPr lang="es-CO" dirty="0"/>
          </a:p>
        </p:txBody>
      </p:sp>
      <p:grpSp>
        <p:nvGrpSpPr>
          <p:cNvPr id="56" name="Grupo 55">
            <a:extLst>
              <a:ext uri="{FF2B5EF4-FFF2-40B4-BE49-F238E27FC236}">
                <a16:creationId xmlns:a16="http://schemas.microsoft.com/office/drawing/2014/main" xmlns="" id="{B1AC4CE0-DD1D-415F-8051-AD3ECD8274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07565" y="5144582"/>
            <a:ext cx="2214219" cy="1113382"/>
            <a:chOff x="4548031" y="4368133"/>
            <a:chExt cx="1368000" cy="556791"/>
          </a:xfrm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xmlns="" id="{1D449752-565F-46B5-B99C-B7D09695CB21}"/>
                </a:ext>
              </a:extLst>
            </p:cNvPr>
            <p:cNvSpPr/>
            <p:nvPr/>
          </p:nvSpPr>
          <p:spPr>
            <a:xfrm>
              <a:off x="4548031" y="4368133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Cambios en el nombramiento del Contralor General</a:t>
              </a: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xmlns="" id="{B0D85BDC-C8EE-4473-B65F-20112B697A0F}"/>
                </a:ext>
              </a:extLst>
            </p:cNvPr>
            <p:cNvSpPr/>
            <p:nvPr/>
          </p:nvSpPr>
          <p:spPr>
            <a:xfrm>
              <a:off x="4548031" y="4816924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sp>
        <p:nvSpPr>
          <p:cNvPr id="42" name="Rectángulo 41">
            <a:extLst>
              <a:ext uri="{FF2B5EF4-FFF2-40B4-BE49-F238E27FC236}">
                <a16:creationId xmlns:a16="http://schemas.microsoft.com/office/drawing/2014/main" xmlns="" id="{92BE99D1-DD35-5F45-BBAC-94F52B0B6133}"/>
              </a:ext>
            </a:extLst>
          </p:cNvPr>
          <p:cNvSpPr/>
          <p:nvPr/>
        </p:nvSpPr>
        <p:spPr>
          <a:xfrm>
            <a:off x="4917770" y="3602478"/>
            <a:ext cx="2214219" cy="6978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sz="1000" dirty="0">
              <a:solidFill>
                <a:schemeClr val="bg1"/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sz="1000" dirty="0">
              <a:solidFill>
                <a:schemeClr val="bg1"/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1200" dirty="0">
                <a:solidFill>
                  <a:schemeClr val="bg1"/>
                </a:solidFill>
              </a:rPr>
              <a:t>por lo que se requiere para lograr mas eficiencia en la fiscalización de los recursos públicos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665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 descr="elemento decorativo">
            <a:extLst>
              <a:ext uri="{FF2B5EF4-FFF2-40B4-BE49-F238E27FC236}">
                <a16:creationId xmlns:a16="http://schemas.microsoft.com/office/drawing/2014/main" xmlns="" id="{68933B52-AACC-4940-ABC7-FC6FC0BD52F4}"/>
              </a:ext>
            </a:extLst>
          </p:cNvPr>
          <p:cNvCxnSpPr/>
          <p:nvPr/>
        </p:nvCxnSpPr>
        <p:spPr>
          <a:xfrm>
            <a:off x="1772802" y="6860294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 descr="elemento decorativo">
            <a:extLst>
              <a:ext uri="{FF2B5EF4-FFF2-40B4-BE49-F238E27FC236}">
                <a16:creationId xmlns:a16="http://schemas.microsoft.com/office/drawing/2014/main" xmlns="" id="{6B7B494C-8888-457E-82D1-32EE6B401023}"/>
              </a:ext>
            </a:extLst>
          </p:cNvPr>
          <p:cNvCxnSpPr/>
          <p:nvPr/>
        </p:nvCxnSpPr>
        <p:spPr>
          <a:xfrm>
            <a:off x="3505740" y="6860294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 descr="elemento decorativo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5229475" y="445222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 descr="elemento decorativo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6962413" y="445222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222616" y="404610"/>
            <a:ext cx="4853184" cy="1397319"/>
            <a:chOff x="5016000" y="1040449"/>
            <a:chExt cx="2160000" cy="511431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60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PROBLEMAS DE CORRUPCIÓN EN COSTA RICA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5016000" y="1443880"/>
              <a:ext cx="2160000" cy="108000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5807673" y="2193793"/>
            <a:ext cx="85667" cy="79692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54" name="Grupo 53">
            <a:extLst>
              <a:ext uri="{FF2B5EF4-FFF2-40B4-BE49-F238E27FC236}">
                <a16:creationId xmlns:a16="http://schemas.microsoft.com/office/drawing/2014/main" xmlns="" id="{42540AAC-22FD-4689-A88D-61C519267B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97540" y="2681832"/>
            <a:ext cx="3479152" cy="1004564"/>
            <a:chOff x="2810778" y="3168812"/>
            <a:chExt cx="1386596" cy="465716"/>
          </a:xfrm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xmlns="" id="{FED1758F-9CAD-44D3-AAEC-E5BEB17C2F10}"/>
                </a:ext>
              </a:extLst>
            </p:cNvPr>
            <p:cNvSpPr/>
            <p:nvPr/>
          </p:nvSpPr>
          <p:spPr>
            <a:xfrm>
              <a:off x="2810778" y="3168812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Exigir rendiciones de cuentas del ingreso y gasto público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xmlns="" id="{961F4DEB-DD11-4266-89D3-306863C68FBC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xmlns="" id="{C67E77AF-70D7-430F-980C-2C5040F7F5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089698" y="2683119"/>
            <a:ext cx="4059263" cy="1037765"/>
            <a:chOff x="2947194" y="2676655"/>
            <a:chExt cx="1383907" cy="481108"/>
          </a:xfrm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xmlns="" id="{F43F771F-790A-42A1-A3AB-AA14497D8189}"/>
                </a:ext>
              </a:extLst>
            </p:cNvPr>
            <p:cNvSpPr/>
            <p:nvPr/>
          </p:nvSpPr>
          <p:spPr>
            <a:xfrm>
              <a:off x="2947194" y="2676655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Reforma institucional a la Contraloría General</a:t>
              </a: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xmlns="" id="{C1BAD044-AF5A-4EF5-94B8-6FBC5F0E1781}"/>
                </a:ext>
              </a:extLst>
            </p:cNvPr>
            <p:cNvSpPr/>
            <p:nvPr/>
          </p:nvSpPr>
          <p:spPr>
            <a:xfrm>
              <a:off x="2963101" y="3049763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0" name="Grupo 59">
            <a:extLst>
              <a:ext uri="{FF2B5EF4-FFF2-40B4-BE49-F238E27FC236}">
                <a16:creationId xmlns:a16="http://schemas.microsoft.com/office/drawing/2014/main" xmlns="" id="{0E73E68E-ACFF-4FA7-BBA2-CCF81DE1DE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362128" y="2654753"/>
            <a:ext cx="3684254" cy="1079753"/>
            <a:chOff x="4342184" y="2214498"/>
            <a:chExt cx="1373592" cy="469134"/>
          </a:xfrm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xmlns="" id="{6B6DB075-3952-47F5-ACC0-30D5101EA0F9}"/>
                </a:ext>
              </a:extLst>
            </p:cNvPr>
            <p:cNvSpPr/>
            <p:nvPr/>
          </p:nvSpPr>
          <p:spPr>
            <a:xfrm>
              <a:off x="4347776" y="2214498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Cambiar el modelo de control Fiscal posterior</a:t>
              </a: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xmlns="" id="{2BF620CD-CBE9-44A0-A41E-FA426FDE51C7}"/>
                </a:ext>
              </a:extLst>
            </p:cNvPr>
            <p:cNvSpPr/>
            <p:nvPr/>
          </p:nvSpPr>
          <p:spPr>
            <a:xfrm>
              <a:off x="4342184" y="2575632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xmlns="" id="{BE1EE254-8757-49A8-AA70-E25AFC31BF45}"/>
              </a:ext>
            </a:extLst>
          </p:cNvPr>
          <p:cNvCxnSpPr>
            <a:cxnSpLocks/>
            <a:endCxn id="57" idx="0"/>
          </p:cNvCxnSpPr>
          <p:nvPr/>
        </p:nvCxnSpPr>
        <p:spPr>
          <a:xfrm>
            <a:off x="6096000" y="1767914"/>
            <a:ext cx="1" cy="91520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2CBB694E-411D-4663-B0F9-EEDCC4F55295}"/>
              </a:ext>
            </a:extLst>
          </p:cNvPr>
          <p:cNvSpPr txBox="1"/>
          <p:nvPr/>
        </p:nvSpPr>
        <p:spPr>
          <a:xfrm>
            <a:off x="6142658" y="1916089"/>
            <a:ext cx="23853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por tanto Organismos Internacionales y tratadistas proponen: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xmlns="" id="{73612DF9-6557-48CD-BD9B-CF255D40489B}"/>
              </a:ext>
            </a:extLst>
          </p:cNvPr>
          <p:cNvSpPr txBox="1"/>
          <p:nvPr/>
        </p:nvSpPr>
        <p:spPr>
          <a:xfrm>
            <a:off x="8322365" y="6010746"/>
            <a:ext cx="38696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/>
              <a:t>Mapa conceptual sobre exigencia y rendición de cuentas del ingreso y gasto público por Meoño Segura.</a:t>
            </a:r>
          </a:p>
        </p:txBody>
      </p: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xmlns="" id="{C1E84386-D205-0E4A-A413-1255A7DB87B1}"/>
              </a:ext>
            </a:extLst>
          </p:cNvPr>
          <p:cNvCxnSpPr>
            <a:cxnSpLocks/>
            <a:endCxn id="57" idx="1"/>
          </p:cNvCxnSpPr>
          <p:nvPr/>
        </p:nvCxnSpPr>
        <p:spPr>
          <a:xfrm flipV="1">
            <a:off x="3818470" y="3147701"/>
            <a:ext cx="271228" cy="29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xmlns="" id="{D0ADBE71-B91A-4040-AEC0-2516ED73D88D}"/>
              </a:ext>
            </a:extLst>
          </p:cNvPr>
          <p:cNvCxnSpPr>
            <a:cxnSpLocks/>
          </p:cNvCxnSpPr>
          <p:nvPr/>
        </p:nvCxnSpPr>
        <p:spPr>
          <a:xfrm>
            <a:off x="8075800" y="3180183"/>
            <a:ext cx="360724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xmlns="" id="{91B5023B-65E6-7D49-9520-ED2A302CC464}"/>
              </a:ext>
            </a:extLst>
          </p:cNvPr>
          <p:cNvCxnSpPr>
            <a:cxnSpLocks/>
            <a:endCxn id="52" idx="1"/>
          </p:cNvCxnSpPr>
          <p:nvPr/>
        </p:nvCxnSpPr>
        <p:spPr>
          <a:xfrm>
            <a:off x="2333297" y="3734506"/>
            <a:ext cx="1811649" cy="143972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xmlns="" id="{B4A286CB-4F2E-C743-8235-6A23690E1BE1}"/>
              </a:ext>
            </a:extLst>
          </p:cNvPr>
          <p:cNvCxnSpPr>
            <a:cxnSpLocks/>
          </p:cNvCxnSpPr>
          <p:nvPr/>
        </p:nvCxnSpPr>
        <p:spPr>
          <a:xfrm>
            <a:off x="6096000" y="3720884"/>
            <a:ext cx="0" cy="556827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Conector recto de flecha 47">
            <a:extLst>
              <a:ext uri="{FF2B5EF4-FFF2-40B4-BE49-F238E27FC236}">
                <a16:creationId xmlns:a16="http://schemas.microsoft.com/office/drawing/2014/main" xmlns="" id="{6DED86D3-2503-974A-B216-B552762C9107}"/>
              </a:ext>
            </a:extLst>
          </p:cNvPr>
          <p:cNvCxnSpPr>
            <a:cxnSpLocks/>
            <a:endCxn id="52" idx="3"/>
          </p:cNvCxnSpPr>
          <p:nvPr/>
        </p:nvCxnSpPr>
        <p:spPr>
          <a:xfrm flipH="1">
            <a:off x="8157551" y="3775065"/>
            <a:ext cx="2261068" cy="139917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Rectángulo 51">
            <a:extLst>
              <a:ext uri="{FF2B5EF4-FFF2-40B4-BE49-F238E27FC236}">
                <a16:creationId xmlns:a16="http://schemas.microsoft.com/office/drawing/2014/main" xmlns="" id="{544A6856-61DA-EA42-BB9B-93BB4537DE33}"/>
              </a:ext>
            </a:extLst>
          </p:cNvPr>
          <p:cNvSpPr/>
          <p:nvPr/>
        </p:nvSpPr>
        <p:spPr>
          <a:xfrm>
            <a:off x="4144946" y="4337725"/>
            <a:ext cx="4012605" cy="167302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Transparencia administrativa que hoy en la praxis de los procesos públicos y sociales no existe en Costa Rica</a:t>
            </a:r>
            <a:endParaRPr lang="es-CO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xmlns="" id="{8D0AC7C4-0813-4644-BA2D-A4C73147D22B}"/>
              </a:ext>
            </a:extLst>
          </p:cNvPr>
          <p:cNvSpPr/>
          <p:nvPr/>
        </p:nvSpPr>
        <p:spPr>
          <a:xfrm>
            <a:off x="4171929" y="5894265"/>
            <a:ext cx="4012605" cy="23295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glow rad="254000">
              <a:schemeClr val="accent1">
                <a:satMod val="175000"/>
                <a:alpha val="10000"/>
              </a:schemeClr>
            </a:glow>
          </a:effectLst>
          <a:scene3d>
            <a:camera prst="obliqueTopLeft"/>
            <a:lightRig rig="brightRoom" dir="t"/>
          </a:scene3d>
          <a:sp3d extrusionH="889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5715" rIns="72000" bIns="5715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700" dirty="0">
              <a:solidFill>
                <a:schemeClr val="bg1"/>
              </a:solidFill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xmlns="" id="{E171D567-2C87-8941-B473-59E2CDD26C42}"/>
              </a:ext>
            </a:extLst>
          </p:cNvPr>
          <p:cNvSpPr txBox="1"/>
          <p:nvPr/>
        </p:nvSpPr>
        <p:spPr>
          <a:xfrm>
            <a:off x="6094632" y="3823258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/>
              <a:t>Para lograr</a:t>
            </a:r>
          </a:p>
        </p:txBody>
      </p:sp>
    </p:spTree>
    <p:extLst>
      <p:ext uri="{BB962C8B-B14F-4D97-AF65-F5344CB8AC3E}">
        <p14:creationId xmlns:p14="http://schemas.microsoft.com/office/powerpoint/2010/main" val="2773849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ángulo 47">
            <a:extLst>
              <a:ext uri="{FF2B5EF4-FFF2-40B4-BE49-F238E27FC236}">
                <a16:creationId xmlns:a16="http://schemas.microsoft.com/office/drawing/2014/main" xmlns="" id="{8D3BF366-C6D6-4588-8DC7-E9D4BF741B5D}"/>
              </a:ext>
            </a:extLst>
          </p:cNvPr>
          <p:cNvSpPr/>
          <p:nvPr/>
        </p:nvSpPr>
        <p:spPr>
          <a:xfrm>
            <a:off x="4986028" y="2845564"/>
            <a:ext cx="1731074" cy="205850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</a:t>
            </a:r>
          </a:p>
        </p:txBody>
      </p:sp>
      <p:cxnSp>
        <p:nvCxnSpPr>
          <p:cNvPr id="3" name="Conector recto 2" descr="elemento decorativo">
            <a:extLst>
              <a:ext uri="{FF2B5EF4-FFF2-40B4-BE49-F238E27FC236}">
                <a16:creationId xmlns:a16="http://schemas.microsoft.com/office/drawing/2014/main" xmlns="" id="{68933B52-AACC-4940-ABC7-FC6FC0BD52F4}"/>
              </a:ext>
            </a:extLst>
          </p:cNvPr>
          <p:cNvCxnSpPr/>
          <p:nvPr/>
        </p:nvCxnSpPr>
        <p:spPr>
          <a:xfrm>
            <a:off x="1772801" y="594986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 descr="elemento decorativo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5229474" y="3541790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 descr="elemento decorativo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6962412" y="3541790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 descr="elemento decorativo">
            <a:extLst>
              <a:ext uri="{FF2B5EF4-FFF2-40B4-BE49-F238E27FC236}">
                <a16:creationId xmlns:a16="http://schemas.microsoft.com/office/drawing/2014/main" xmlns="" id="{E0A5E395-38A3-4ED8-A1C1-7892BF5B1BE1}"/>
              </a:ext>
            </a:extLst>
          </p:cNvPr>
          <p:cNvCxnSpPr/>
          <p:nvPr/>
        </p:nvCxnSpPr>
        <p:spPr>
          <a:xfrm>
            <a:off x="1020435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ipse 4" descr="elemento decorativo">
            <a:extLst>
              <a:ext uri="{FF2B5EF4-FFF2-40B4-BE49-F238E27FC236}">
                <a16:creationId xmlns:a16="http://schemas.microsoft.com/office/drawing/2014/main" xmlns="" id="{FE3B97CC-2A6D-4550-83BF-6DBCDB836162}"/>
              </a:ext>
            </a:extLst>
          </p:cNvPr>
          <p:cNvSpPr/>
          <p:nvPr/>
        </p:nvSpPr>
        <p:spPr>
          <a:xfrm>
            <a:off x="1715594" y="5267794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457825" y="66410"/>
            <a:ext cx="2728803" cy="1007062"/>
            <a:chOff x="5016000" y="1012116"/>
            <a:chExt cx="2160000" cy="539764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5016000" y="1012116"/>
              <a:ext cx="2160000" cy="5135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 CORRUPCIÓN COMO PRÁCTICA PREDOMINANTE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5016000" y="1443880"/>
              <a:ext cx="2160000" cy="108000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053020" y="1436901"/>
            <a:ext cx="85667" cy="79692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cxnSp>
        <p:nvCxnSpPr>
          <p:cNvPr id="104" name="Conector recto 103" descr="elemento decorativo">
            <a:extLst>
              <a:ext uri="{FF2B5EF4-FFF2-40B4-BE49-F238E27FC236}">
                <a16:creationId xmlns:a16="http://schemas.microsoft.com/office/drawing/2014/main" xmlns="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6092600" y="2138532"/>
            <a:ext cx="340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upo 41">
            <a:extLst>
              <a:ext uri="{FF2B5EF4-FFF2-40B4-BE49-F238E27FC236}">
                <a16:creationId xmlns:a16="http://schemas.microsoft.com/office/drawing/2014/main" xmlns="" id="{2116F14F-59F4-4FC8-B083-4E66150C16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484303" y="3237260"/>
            <a:ext cx="2830771" cy="1089499"/>
            <a:chOff x="4544127" y="4051495"/>
            <a:chExt cx="1388313" cy="498158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xmlns="" id="{121B2009-613D-478F-BE7C-BB607CD17CB8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Incapacidad para resolver problemas públicos de la población vulnerable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xmlns="" id="{87987C99-1157-43B1-A1AF-235D4B5DD700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xmlns="" id="{42540AAC-22FD-4689-A88D-61C519267B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518716" y="1492167"/>
            <a:ext cx="2636693" cy="890742"/>
            <a:chOff x="2810778" y="3168812"/>
            <a:chExt cx="1386596" cy="465716"/>
          </a:xfrm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xmlns="" id="{FED1758F-9CAD-44D3-AAEC-E5BEB17C2F10}"/>
                </a:ext>
              </a:extLst>
            </p:cNvPr>
            <p:cNvSpPr/>
            <p:nvPr/>
          </p:nvSpPr>
          <p:spPr>
            <a:xfrm>
              <a:off x="2810778" y="3168812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Satisfacción de malas practicas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xmlns="" id="{961F4DEB-DD11-4266-89D3-306863C68FBC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xmlns="" id="{A936CA9F-E020-4CD7-A334-0CC5EA1C1C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30138" y="3302111"/>
            <a:ext cx="2601332" cy="1047949"/>
            <a:chOff x="4544127" y="4051494"/>
            <a:chExt cx="1388313" cy="498159"/>
          </a:xfrm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xmlns="" id="{E050A4EF-0326-4620-9E71-F0DE2ED1DF3E}"/>
                </a:ext>
              </a:extLst>
            </p:cNvPr>
            <p:cNvSpPr/>
            <p:nvPr/>
          </p:nvSpPr>
          <p:spPr>
            <a:xfrm>
              <a:off x="4544127" y="4051494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Finanzas Públicas</a:t>
              </a: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xmlns="" id="{450DD984-F2C1-4927-8E2A-F6F532E9D898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xmlns="" id="{64644904-0DDE-4FE9-B14A-D732FBA97917}"/>
              </a:ext>
            </a:extLst>
          </p:cNvPr>
          <p:cNvCxnSpPr>
            <a:stCxn id="19" idx="2"/>
            <a:endCxn id="55" idx="0"/>
          </p:cNvCxnSpPr>
          <p:nvPr/>
        </p:nvCxnSpPr>
        <p:spPr>
          <a:xfrm flipH="1">
            <a:off x="5819382" y="1073469"/>
            <a:ext cx="2845" cy="41869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xmlns="" id="{E79EB451-8F8B-419D-9FC2-71EE359955C5}"/>
              </a:ext>
            </a:extLst>
          </p:cNvPr>
          <p:cNvCxnSpPr>
            <a:cxnSpLocks/>
            <a:stCxn id="56" idx="2"/>
            <a:endCxn id="48" idx="0"/>
          </p:cNvCxnSpPr>
          <p:nvPr/>
        </p:nvCxnSpPr>
        <p:spPr>
          <a:xfrm flipH="1">
            <a:off x="5851565" y="2382909"/>
            <a:ext cx="3178" cy="46265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ector: angular 30">
            <a:extLst>
              <a:ext uri="{FF2B5EF4-FFF2-40B4-BE49-F238E27FC236}">
                <a16:creationId xmlns:a16="http://schemas.microsoft.com/office/drawing/2014/main" xmlns="" id="{2E0E0C42-605E-41B2-98BC-B8B5B9A5CA0A}"/>
              </a:ext>
            </a:extLst>
          </p:cNvPr>
          <p:cNvCxnSpPr>
            <a:stCxn id="48" idx="1"/>
            <a:endCxn id="61" idx="0"/>
          </p:cNvCxnSpPr>
          <p:nvPr/>
        </p:nvCxnSpPr>
        <p:spPr>
          <a:xfrm rot="10800000" flipV="1">
            <a:off x="1911774" y="2948489"/>
            <a:ext cx="3074254" cy="353622"/>
          </a:xfrm>
          <a:prstGeom prst="bentConnector2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Conector: angular 32">
            <a:extLst>
              <a:ext uri="{FF2B5EF4-FFF2-40B4-BE49-F238E27FC236}">
                <a16:creationId xmlns:a16="http://schemas.microsoft.com/office/drawing/2014/main" xmlns="" id="{791194AC-CF94-42E1-A0A0-B5C543C677BE}"/>
              </a:ext>
            </a:extLst>
          </p:cNvPr>
          <p:cNvCxnSpPr>
            <a:cxnSpLocks/>
            <a:stCxn id="48" idx="3"/>
            <a:endCxn id="43" idx="0"/>
          </p:cNvCxnSpPr>
          <p:nvPr/>
        </p:nvCxnSpPr>
        <p:spPr>
          <a:xfrm>
            <a:off x="6717102" y="2948489"/>
            <a:ext cx="3161878" cy="288771"/>
          </a:xfrm>
          <a:prstGeom prst="bentConnector2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xmlns="" id="{5F3EC92D-CF40-4F94-B654-83945BD68CE8}"/>
              </a:ext>
            </a:extLst>
          </p:cNvPr>
          <p:cNvCxnSpPr>
            <a:cxnSpLocks/>
          </p:cNvCxnSpPr>
          <p:nvPr/>
        </p:nvCxnSpPr>
        <p:spPr>
          <a:xfrm>
            <a:off x="1911773" y="4350060"/>
            <a:ext cx="0" cy="50989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86F20C04-1016-4EE7-A1B0-D0656B227F45}"/>
              </a:ext>
            </a:extLst>
          </p:cNvPr>
          <p:cNvCxnSpPr>
            <a:cxnSpLocks/>
          </p:cNvCxnSpPr>
          <p:nvPr/>
        </p:nvCxnSpPr>
        <p:spPr>
          <a:xfrm>
            <a:off x="1901398" y="4859956"/>
            <a:ext cx="7987936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1" name="CuadroTexto 100">
            <a:extLst>
              <a:ext uri="{FF2B5EF4-FFF2-40B4-BE49-F238E27FC236}">
                <a16:creationId xmlns:a16="http://schemas.microsoft.com/office/drawing/2014/main" xmlns="" id="{B57D5804-0CB6-4FCF-A997-0ADA193ECDAA}"/>
              </a:ext>
            </a:extLst>
          </p:cNvPr>
          <p:cNvSpPr txBox="1"/>
          <p:nvPr/>
        </p:nvSpPr>
        <p:spPr>
          <a:xfrm>
            <a:off x="98564" y="6545635"/>
            <a:ext cx="12093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/>
              <a:t>Mapa conceptual sobre la funcionalidad de control fiscal en Colombia por </a:t>
            </a:r>
            <a:r>
              <a:rPr lang="es-CO" sz="1600" dirty="0" err="1"/>
              <a:t>Villaci</a:t>
            </a:r>
            <a:r>
              <a:rPr lang="es-CO" sz="1600" dirty="0"/>
              <a:t> y Arroyave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8C21B4DD-0692-43AB-BCEA-D152F087BE9F}"/>
              </a:ext>
            </a:extLst>
          </p:cNvPr>
          <p:cNvSpPr txBox="1"/>
          <p:nvPr/>
        </p:nvSpPr>
        <p:spPr>
          <a:xfrm>
            <a:off x="4825412" y="1108572"/>
            <a:ext cx="35346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/>
              <a:t>evoluciona</a:t>
            </a:r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xmlns="" id="{587AEF3E-B82E-4A81-A032-22259BADD4A6}"/>
              </a:ext>
            </a:extLst>
          </p:cNvPr>
          <p:cNvCxnSpPr>
            <a:cxnSpLocks/>
          </p:cNvCxnSpPr>
          <p:nvPr/>
        </p:nvCxnSpPr>
        <p:spPr>
          <a:xfrm>
            <a:off x="9886437" y="4336597"/>
            <a:ext cx="0" cy="549863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5" name="Grupo 64">
            <a:extLst>
              <a:ext uri="{FF2B5EF4-FFF2-40B4-BE49-F238E27FC236}">
                <a16:creationId xmlns:a16="http://schemas.microsoft.com/office/drawing/2014/main" xmlns="" id="{95D29510-5A64-436A-A96A-E38BF2E278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000275" y="5654113"/>
            <a:ext cx="2176065" cy="842618"/>
            <a:chOff x="4544127" y="3882092"/>
            <a:chExt cx="1388313" cy="667561"/>
          </a:xfrm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xmlns="" id="{43CAB11F-BBB1-4A99-9C08-DEF5D09F100B}"/>
                </a:ext>
              </a:extLst>
            </p:cNvPr>
            <p:cNvSpPr/>
            <p:nvPr/>
          </p:nvSpPr>
          <p:spPr>
            <a:xfrm>
              <a:off x="4544127" y="3882092"/>
              <a:ext cx="1368000" cy="64856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Órganos de Control </a:t>
              </a: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(Mayor eficacia en la labor fiscalizadora</a:t>
              </a: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xmlns="" id="{C1FBED2E-1168-4BAB-A898-E6C110021286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0" name="Grupo 69">
            <a:extLst>
              <a:ext uri="{FF2B5EF4-FFF2-40B4-BE49-F238E27FC236}">
                <a16:creationId xmlns:a16="http://schemas.microsoft.com/office/drawing/2014/main" xmlns="" id="{4C7CECA3-17FF-436A-A1D5-D574CA32D3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962412" y="5589261"/>
            <a:ext cx="2176065" cy="914782"/>
            <a:chOff x="4544127" y="3824920"/>
            <a:chExt cx="1388313" cy="724733"/>
          </a:xfrm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xmlns="" id="{963082BA-E0E7-475C-8005-7A0C7FC36D43}"/>
                </a:ext>
              </a:extLst>
            </p:cNvPr>
            <p:cNvSpPr/>
            <p:nvPr/>
          </p:nvSpPr>
          <p:spPr>
            <a:xfrm>
              <a:off x="4544127" y="3824920"/>
              <a:ext cx="1367987" cy="70573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Órganos de Judicialización más efectivos</a:t>
              </a: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xmlns="" id="{4E906E9C-5015-431F-9353-A7D849B0B816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xmlns="" id="{41778B70-4664-4D0B-94E7-355E24713AC2}"/>
              </a:ext>
            </a:extLst>
          </p:cNvPr>
          <p:cNvCxnSpPr/>
          <p:nvPr/>
        </p:nvCxnSpPr>
        <p:spPr>
          <a:xfrm>
            <a:off x="5895366" y="4846704"/>
            <a:ext cx="0" cy="381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: angular 35">
            <a:extLst>
              <a:ext uri="{FF2B5EF4-FFF2-40B4-BE49-F238E27FC236}">
                <a16:creationId xmlns:a16="http://schemas.microsoft.com/office/drawing/2014/main" xmlns="" id="{17FA70AB-6B27-443A-8132-5D684AA5E6D9}"/>
              </a:ext>
            </a:extLst>
          </p:cNvPr>
          <p:cNvCxnSpPr>
            <a:cxnSpLocks/>
            <a:endCxn id="67" idx="0"/>
          </p:cNvCxnSpPr>
          <p:nvPr/>
        </p:nvCxnSpPr>
        <p:spPr>
          <a:xfrm rot="10800000" flipV="1">
            <a:off x="4072388" y="5228035"/>
            <a:ext cx="1822978" cy="42607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: angular 44">
            <a:extLst>
              <a:ext uri="{FF2B5EF4-FFF2-40B4-BE49-F238E27FC236}">
                <a16:creationId xmlns:a16="http://schemas.microsoft.com/office/drawing/2014/main" xmlns="" id="{52759290-A4AF-49CE-9082-9F3F7BC04A24}"/>
              </a:ext>
            </a:extLst>
          </p:cNvPr>
          <p:cNvCxnSpPr>
            <a:cxnSpLocks/>
            <a:endCxn id="72" idx="0"/>
          </p:cNvCxnSpPr>
          <p:nvPr/>
        </p:nvCxnSpPr>
        <p:spPr>
          <a:xfrm>
            <a:off x="5895366" y="5228037"/>
            <a:ext cx="2139149" cy="36122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uadroTexto 87">
            <a:extLst>
              <a:ext uri="{FF2B5EF4-FFF2-40B4-BE49-F238E27FC236}">
                <a16:creationId xmlns:a16="http://schemas.microsoft.com/office/drawing/2014/main" xmlns="" id="{568CB853-6561-430C-9B89-7106966D75AA}"/>
              </a:ext>
            </a:extLst>
          </p:cNvPr>
          <p:cNvSpPr txBox="1"/>
          <p:nvPr/>
        </p:nvSpPr>
        <p:spPr>
          <a:xfrm>
            <a:off x="4312195" y="4903029"/>
            <a:ext cx="35346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/>
              <a:t>Siendo necesarios mecanismos efectivos</a:t>
            </a:r>
          </a:p>
        </p:txBody>
      </p:sp>
    </p:spTree>
    <p:extLst>
      <p:ext uri="{BB962C8B-B14F-4D97-AF65-F5344CB8AC3E}">
        <p14:creationId xmlns:p14="http://schemas.microsoft.com/office/powerpoint/2010/main" val="769062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 descr="elemento decorativo">
            <a:extLst>
              <a:ext uri="{FF2B5EF4-FFF2-40B4-BE49-F238E27FC236}">
                <a16:creationId xmlns:a16="http://schemas.microsoft.com/office/drawing/2014/main" xmlns="" id="{68933B52-AACC-4940-ABC7-FC6FC0BD52F4}"/>
              </a:ext>
            </a:extLst>
          </p:cNvPr>
          <p:cNvCxnSpPr/>
          <p:nvPr/>
        </p:nvCxnSpPr>
        <p:spPr>
          <a:xfrm>
            <a:off x="1772802" y="6860294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 descr="elemento decorativo">
            <a:extLst>
              <a:ext uri="{FF2B5EF4-FFF2-40B4-BE49-F238E27FC236}">
                <a16:creationId xmlns:a16="http://schemas.microsoft.com/office/drawing/2014/main" xmlns="" id="{6B7B494C-8888-457E-82D1-32EE6B401023}"/>
              </a:ext>
            </a:extLst>
          </p:cNvPr>
          <p:cNvCxnSpPr/>
          <p:nvPr/>
        </p:nvCxnSpPr>
        <p:spPr>
          <a:xfrm>
            <a:off x="3505740" y="6860294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 descr="elemento decorativo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5043944" y="445222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 descr="elemento decorativo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6776882" y="445222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321271" y="317288"/>
            <a:ext cx="4517362" cy="702000"/>
            <a:chOff x="4307032" y="1040449"/>
            <a:chExt cx="3736143" cy="511432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4307032" y="1040449"/>
              <a:ext cx="3736143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CONTROL FISCAL EN COLOMBIA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4307032" y="1458385"/>
              <a:ext cx="3736141" cy="93496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5622142" y="2193793"/>
            <a:ext cx="85667" cy="79692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54" name="Grupo 53">
            <a:extLst>
              <a:ext uri="{FF2B5EF4-FFF2-40B4-BE49-F238E27FC236}">
                <a16:creationId xmlns:a16="http://schemas.microsoft.com/office/drawing/2014/main" xmlns="" id="{42540AAC-22FD-4689-A88D-61C519267B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270209" y="2932344"/>
            <a:ext cx="2675699" cy="541051"/>
            <a:chOff x="2810778" y="3168812"/>
            <a:chExt cx="1386596" cy="465716"/>
          </a:xfrm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xmlns="" id="{FED1758F-9CAD-44D3-AAEC-E5BEB17C2F10}"/>
                </a:ext>
              </a:extLst>
            </p:cNvPr>
            <p:cNvSpPr/>
            <p:nvPr/>
          </p:nvSpPr>
          <p:spPr>
            <a:xfrm>
              <a:off x="2810778" y="3168812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Actos de desviación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xmlns="" id="{961F4DEB-DD11-4266-89D3-306863C68FBC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2CBB694E-411D-4663-B0F9-EEDCC4F55295}"/>
              </a:ext>
            </a:extLst>
          </p:cNvPr>
          <p:cNvSpPr txBox="1"/>
          <p:nvPr/>
        </p:nvSpPr>
        <p:spPr>
          <a:xfrm>
            <a:off x="4811725" y="1001683"/>
            <a:ext cx="2385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se basa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xmlns="" id="{73612DF9-6557-48CD-BD9B-CF255D40489B}"/>
              </a:ext>
            </a:extLst>
          </p:cNvPr>
          <p:cNvSpPr txBox="1"/>
          <p:nvPr/>
        </p:nvSpPr>
        <p:spPr>
          <a:xfrm>
            <a:off x="8426077" y="6210694"/>
            <a:ext cx="37659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/>
              <a:t>Mapa conceptual sobre el control fiscal y el resarcimiento por Ossa Navas.</a:t>
            </a:r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xmlns="" id="{50336B1D-3C4E-4878-A367-FE7201AF1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945908" y="1567131"/>
            <a:ext cx="1759697" cy="591952"/>
            <a:chOff x="4544127" y="4051495"/>
            <a:chExt cx="1388313" cy="498158"/>
          </a:xfrm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xmlns="" id="{E3602949-1FDA-41E7-AB9A-CB7A8150CC90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Principios</a:t>
              </a: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xmlns="" id="{A99C6011-C9B2-4AB8-A29D-DA71CC12D331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xmlns="" id="{9AE9F7E7-D295-4524-A808-4C80428783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155390" y="1622957"/>
            <a:ext cx="1759697" cy="591952"/>
            <a:chOff x="4544127" y="4051495"/>
            <a:chExt cx="1388313" cy="498158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xmlns="" id="{C31051FA-1C7C-4ABE-B565-9299146FF028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Sistemas de control</a:t>
              </a: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xmlns="" id="{915E30B1-2ECC-444B-8751-AE9CDA6E07A3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xmlns="" id="{0B36C409-72C4-4BD5-9FF1-13F6908939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314986" y="4023060"/>
            <a:ext cx="2675699" cy="541051"/>
            <a:chOff x="2810778" y="3168812"/>
            <a:chExt cx="1386596" cy="465716"/>
          </a:xfrm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xmlns="" id="{9A885CF1-0F6F-4117-88CE-836CA372B65C}"/>
                </a:ext>
              </a:extLst>
            </p:cNvPr>
            <p:cNvSpPr/>
            <p:nvPr/>
          </p:nvSpPr>
          <p:spPr>
            <a:xfrm>
              <a:off x="2810778" y="3168812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Investigaciones</a:t>
              </a: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xmlns="" id="{1636DC61-ED8C-4D56-9E25-AF375085503C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xmlns="" id="{6476FF50-E85E-4912-913B-D75B3306C3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284292" y="5915030"/>
            <a:ext cx="2675699" cy="765594"/>
            <a:chOff x="2810778" y="3168812"/>
            <a:chExt cx="1386596" cy="465716"/>
          </a:xfrm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xmlns="" id="{35092E9A-6AC4-48C7-915E-4D3DDEE75F08}"/>
                </a:ext>
              </a:extLst>
            </p:cNvPr>
            <p:cNvSpPr/>
            <p:nvPr/>
          </p:nvSpPr>
          <p:spPr>
            <a:xfrm>
              <a:off x="2810778" y="3168812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endParaRPr lang="es-C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s-CO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Particulares o custodios de Bienes Públicos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xmlns="" id="{3C8F17BE-E473-45E7-A841-E5675F402360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xmlns="" id="{F9F3B09B-2110-4FF1-94C8-7C5DC197F6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306093" y="5063534"/>
            <a:ext cx="2675699" cy="541051"/>
            <a:chOff x="2810778" y="3168812"/>
            <a:chExt cx="1386596" cy="465716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C2015266-CA94-46B0-9B07-E8B6B7905D42}"/>
                </a:ext>
              </a:extLst>
            </p:cNvPr>
            <p:cNvSpPr/>
            <p:nvPr/>
          </p:nvSpPr>
          <p:spPr>
            <a:xfrm>
              <a:off x="2810778" y="3168812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Normatividad legal</a:t>
              </a: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xmlns="" id="{2BA33802-9BC9-4CD6-A47A-520D16A93F4C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" name="Conector: angular 3">
            <a:extLst>
              <a:ext uri="{FF2B5EF4-FFF2-40B4-BE49-F238E27FC236}">
                <a16:creationId xmlns:a16="http://schemas.microsoft.com/office/drawing/2014/main" xmlns="" id="{D83AF475-620F-4DC3-9859-AF95F2444C38}"/>
              </a:ext>
            </a:extLst>
          </p:cNvPr>
          <p:cNvCxnSpPr>
            <a:cxnSpLocks/>
            <a:stCxn id="19" idx="2"/>
            <a:endCxn id="30" idx="0"/>
          </p:cNvCxnSpPr>
          <p:nvPr/>
        </p:nvCxnSpPr>
        <p:spPr>
          <a:xfrm rot="5400000">
            <a:off x="3999324" y="42329"/>
            <a:ext cx="603669" cy="2557586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ector: angular 5">
            <a:extLst>
              <a:ext uri="{FF2B5EF4-FFF2-40B4-BE49-F238E27FC236}">
                <a16:creationId xmlns:a16="http://schemas.microsoft.com/office/drawing/2014/main" xmlns="" id="{65AFBAFB-9126-4ACF-9FD6-86320E9C4858}"/>
              </a:ext>
            </a:extLst>
          </p:cNvPr>
          <p:cNvCxnSpPr>
            <a:cxnSpLocks/>
          </p:cNvCxnSpPr>
          <p:nvPr/>
        </p:nvCxnSpPr>
        <p:spPr>
          <a:xfrm rot="16200000" flipH="1">
            <a:off x="6468226" y="155679"/>
            <a:ext cx="547843" cy="2328575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ector: angular 7">
            <a:extLst>
              <a:ext uri="{FF2B5EF4-FFF2-40B4-BE49-F238E27FC236}">
                <a16:creationId xmlns:a16="http://schemas.microsoft.com/office/drawing/2014/main" xmlns="" id="{FE2D4B34-C394-40D2-855F-62D4D934F0FE}"/>
              </a:ext>
            </a:extLst>
          </p:cNvPr>
          <p:cNvCxnSpPr>
            <a:stCxn id="31" idx="2"/>
            <a:endCxn id="55" idx="0"/>
          </p:cNvCxnSpPr>
          <p:nvPr/>
        </p:nvCxnSpPr>
        <p:spPr>
          <a:xfrm rot="16200000" flipH="1">
            <a:off x="3960397" y="1302623"/>
            <a:ext cx="717435" cy="2542005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ector: angular 9">
            <a:extLst>
              <a:ext uri="{FF2B5EF4-FFF2-40B4-BE49-F238E27FC236}">
                <a16:creationId xmlns:a16="http://schemas.microsoft.com/office/drawing/2014/main" xmlns="" id="{A27D51FD-65E0-4E0D-A882-4E7699BE11D2}"/>
              </a:ext>
            </a:extLst>
          </p:cNvPr>
          <p:cNvCxnSpPr>
            <a:cxnSpLocks/>
          </p:cNvCxnSpPr>
          <p:nvPr/>
        </p:nvCxnSpPr>
        <p:spPr>
          <a:xfrm rot="5400000">
            <a:off x="6340996" y="1447961"/>
            <a:ext cx="746757" cy="2248513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CuadroTexto 50">
            <a:extLst>
              <a:ext uri="{FF2B5EF4-FFF2-40B4-BE49-F238E27FC236}">
                <a16:creationId xmlns:a16="http://schemas.microsoft.com/office/drawing/2014/main" xmlns="" id="{5CEBA71A-5EB4-4930-BC9B-B3E04A3089FB}"/>
              </a:ext>
            </a:extLst>
          </p:cNvPr>
          <p:cNvSpPr txBox="1"/>
          <p:nvPr/>
        </p:nvSpPr>
        <p:spPr>
          <a:xfrm>
            <a:off x="5622142" y="2583956"/>
            <a:ext cx="2385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para detectar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xmlns="" id="{F42B2476-BDF6-4C6C-8D55-D122B0B133D8}"/>
              </a:ext>
            </a:extLst>
          </p:cNvPr>
          <p:cNvSpPr txBox="1"/>
          <p:nvPr/>
        </p:nvSpPr>
        <p:spPr>
          <a:xfrm>
            <a:off x="4725748" y="3582363"/>
            <a:ext cx="2385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adelantan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xmlns="" id="{8F1417F1-4B96-43E9-811F-1F8F605C810D}"/>
              </a:ext>
            </a:extLst>
          </p:cNvPr>
          <p:cNvCxnSpPr>
            <a:cxnSpLocks/>
          </p:cNvCxnSpPr>
          <p:nvPr/>
        </p:nvCxnSpPr>
        <p:spPr>
          <a:xfrm>
            <a:off x="5586245" y="3473395"/>
            <a:ext cx="8893" cy="54966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CuadroTexto 58">
            <a:extLst>
              <a:ext uri="{FF2B5EF4-FFF2-40B4-BE49-F238E27FC236}">
                <a16:creationId xmlns:a16="http://schemas.microsoft.com/office/drawing/2014/main" xmlns="" id="{6B21D454-3166-4FAC-8018-3E674DF93207}"/>
              </a:ext>
            </a:extLst>
          </p:cNvPr>
          <p:cNvSpPr txBox="1"/>
          <p:nvPr/>
        </p:nvSpPr>
        <p:spPr>
          <a:xfrm>
            <a:off x="5581798" y="4614444"/>
            <a:ext cx="2385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bajo</a:t>
            </a:r>
          </a:p>
        </p:txBody>
      </p:sp>
      <p:cxnSp>
        <p:nvCxnSpPr>
          <p:cNvPr id="61" name="Conector recto de flecha 60">
            <a:extLst>
              <a:ext uri="{FF2B5EF4-FFF2-40B4-BE49-F238E27FC236}">
                <a16:creationId xmlns:a16="http://schemas.microsoft.com/office/drawing/2014/main" xmlns="" id="{26FF3DB5-930D-494D-958D-2126ED29D9C0}"/>
              </a:ext>
            </a:extLst>
          </p:cNvPr>
          <p:cNvCxnSpPr>
            <a:cxnSpLocks/>
          </p:cNvCxnSpPr>
          <p:nvPr/>
        </p:nvCxnSpPr>
        <p:spPr>
          <a:xfrm>
            <a:off x="5581798" y="4523500"/>
            <a:ext cx="8893" cy="54966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CuadroTexto 61">
            <a:extLst>
              <a:ext uri="{FF2B5EF4-FFF2-40B4-BE49-F238E27FC236}">
                <a16:creationId xmlns:a16="http://schemas.microsoft.com/office/drawing/2014/main" xmlns="" id="{9A0C4C98-BEF2-411F-89D5-5C9C0F080660}"/>
              </a:ext>
            </a:extLst>
          </p:cNvPr>
          <p:cNvSpPr txBox="1"/>
          <p:nvPr/>
        </p:nvSpPr>
        <p:spPr>
          <a:xfrm>
            <a:off x="4811725" y="5586122"/>
            <a:ext cx="2385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aplicada </a:t>
            </a:r>
          </a:p>
        </p:txBody>
      </p:sp>
      <p:cxnSp>
        <p:nvCxnSpPr>
          <p:cNvPr id="63" name="Conector recto de flecha 62">
            <a:extLst>
              <a:ext uri="{FF2B5EF4-FFF2-40B4-BE49-F238E27FC236}">
                <a16:creationId xmlns:a16="http://schemas.microsoft.com/office/drawing/2014/main" xmlns="" id="{37D7D26F-110E-4D2E-AE72-7D62CAF764BA}"/>
              </a:ext>
            </a:extLst>
          </p:cNvPr>
          <p:cNvCxnSpPr>
            <a:cxnSpLocks/>
          </p:cNvCxnSpPr>
          <p:nvPr/>
        </p:nvCxnSpPr>
        <p:spPr>
          <a:xfrm>
            <a:off x="5590116" y="5549875"/>
            <a:ext cx="0" cy="36182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Conector recto de flecha 43">
            <a:extLst>
              <a:ext uri="{FF2B5EF4-FFF2-40B4-BE49-F238E27FC236}">
                <a16:creationId xmlns:a16="http://schemas.microsoft.com/office/drawing/2014/main" xmlns="" id="{64C2A619-527C-FF4E-8543-CDB8DAB68C08}"/>
              </a:ext>
            </a:extLst>
          </p:cNvPr>
          <p:cNvCxnSpPr>
            <a:cxnSpLocks/>
          </p:cNvCxnSpPr>
          <p:nvPr/>
        </p:nvCxnSpPr>
        <p:spPr>
          <a:xfrm>
            <a:off x="6971655" y="3182564"/>
            <a:ext cx="1733950" cy="59129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Conector recto de flecha 46">
            <a:extLst>
              <a:ext uri="{FF2B5EF4-FFF2-40B4-BE49-F238E27FC236}">
                <a16:creationId xmlns:a16="http://schemas.microsoft.com/office/drawing/2014/main" xmlns="" id="{EF2FA1C9-DCFE-2F47-8DF7-A57B844CF668}"/>
              </a:ext>
            </a:extLst>
          </p:cNvPr>
          <p:cNvCxnSpPr>
            <a:cxnSpLocks/>
            <a:stCxn id="33" idx="3"/>
          </p:cNvCxnSpPr>
          <p:nvPr/>
        </p:nvCxnSpPr>
        <p:spPr>
          <a:xfrm>
            <a:off x="6954801" y="4273280"/>
            <a:ext cx="1725057" cy="1665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xmlns="" id="{3356C2CA-05A5-624A-A9B4-B84E1290A5A4}"/>
              </a:ext>
            </a:extLst>
          </p:cNvPr>
          <p:cNvCxnSpPr>
            <a:cxnSpLocks/>
            <a:stCxn id="39" idx="3"/>
          </p:cNvCxnSpPr>
          <p:nvPr/>
        </p:nvCxnSpPr>
        <p:spPr>
          <a:xfrm flipV="1">
            <a:off x="6945908" y="4684240"/>
            <a:ext cx="1759697" cy="62951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Conector recto de flecha 56">
            <a:extLst>
              <a:ext uri="{FF2B5EF4-FFF2-40B4-BE49-F238E27FC236}">
                <a16:creationId xmlns:a16="http://schemas.microsoft.com/office/drawing/2014/main" xmlns="" id="{4A8DEEA1-84EE-944D-A8E8-0E1BBC11DDFD}"/>
              </a:ext>
            </a:extLst>
          </p:cNvPr>
          <p:cNvCxnSpPr>
            <a:cxnSpLocks/>
          </p:cNvCxnSpPr>
          <p:nvPr/>
        </p:nvCxnSpPr>
        <p:spPr>
          <a:xfrm flipV="1">
            <a:off x="6981792" y="5356015"/>
            <a:ext cx="1698066" cy="79180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Rectángulo 63">
            <a:extLst>
              <a:ext uri="{FF2B5EF4-FFF2-40B4-BE49-F238E27FC236}">
                <a16:creationId xmlns:a16="http://schemas.microsoft.com/office/drawing/2014/main" xmlns="" id="{767AD5BA-4FF1-4243-ADF6-8DE1D912B76F}"/>
              </a:ext>
            </a:extLst>
          </p:cNvPr>
          <p:cNvSpPr/>
          <p:nvPr/>
        </p:nvSpPr>
        <p:spPr>
          <a:xfrm>
            <a:off x="8844077" y="3429001"/>
            <a:ext cx="3044911" cy="2050114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Resarcimiento del patrimonio público</a:t>
            </a:r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xmlns="" id="{A29C91CD-2CF4-D947-8143-2AD9BDF6AF8F}"/>
              </a:ext>
            </a:extLst>
          </p:cNvPr>
          <p:cNvSpPr/>
          <p:nvPr/>
        </p:nvSpPr>
        <p:spPr>
          <a:xfrm>
            <a:off x="8879960" y="5356015"/>
            <a:ext cx="3009027" cy="185835"/>
          </a:xfrm>
          <a:prstGeom prst="rect">
            <a:avLst/>
          </a:prstGeom>
          <a:solidFill>
            <a:schemeClr val="tx2"/>
          </a:solidFill>
          <a:ln w="19050" cap="rnd" cmpd="sng" algn="ctr">
            <a:noFill/>
            <a:prstDash val="solid"/>
          </a:ln>
          <a:effectLst>
            <a:glow rad="254000">
              <a:schemeClr val="accent2">
                <a:satMod val="175000"/>
                <a:alpha val="10000"/>
              </a:schemeClr>
            </a:glow>
          </a:effectLst>
          <a:scene3d>
            <a:camera prst="obliqueTopLeft"/>
            <a:lightRig rig="brightRoom" dir="t"/>
          </a:scene3d>
          <a:sp3d extrusionH="88900"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marL="0" lvl="0" indent="0"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700" kern="1200" dirty="0">
              <a:solidFill>
                <a:schemeClr val="bg1"/>
              </a:solidFill>
              <a:ea typeface="+mn-ea"/>
              <a:cs typeface="+mn-cs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xmlns="" id="{24531C4B-DD2A-E949-908D-5DF4A5DB30D3}"/>
              </a:ext>
            </a:extLst>
          </p:cNvPr>
          <p:cNvSpPr txBox="1"/>
          <p:nvPr/>
        </p:nvSpPr>
        <p:spPr>
          <a:xfrm>
            <a:off x="7320685" y="4307346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/>
              <a:t>Para lograr</a:t>
            </a:r>
          </a:p>
        </p:txBody>
      </p:sp>
    </p:spTree>
    <p:extLst>
      <p:ext uri="{BB962C8B-B14F-4D97-AF65-F5344CB8AC3E}">
        <p14:creationId xmlns:p14="http://schemas.microsoft.com/office/powerpoint/2010/main" val="130186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ángulo 47">
            <a:extLst>
              <a:ext uri="{FF2B5EF4-FFF2-40B4-BE49-F238E27FC236}">
                <a16:creationId xmlns:a16="http://schemas.microsoft.com/office/drawing/2014/main" xmlns="" id="{8D3BF366-C6D6-4588-8DC7-E9D4BF741B5D}"/>
              </a:ext>
            </a:extLst>
          </p:cNvPr>
          <p:cNvSpPr/>
          <p:nvPr/>
        </p:nvSpPr>
        <p:spPr>
          <a:xfrm>
            <a:off x="1802295" y="2946151"/>
            <a:ext cx="1667806" cy="682580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 ineficiencia contribuye</a:t>
            </a:r>
          </a:p>
        </p:txBody>
      </p:sp>
      <p:cxnSp>
        <p:nvCxnSpPr>
          <p:cNvPr id="84" name="Conector recto 83" descr="elemento decorativo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5361995" y="416464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 descr="elemento decorativo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7094933" y="416464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 descr="elemento decorativo">
            <a:extLst>
              <a:ext uri="{FF2B5EF4-FFF2-40B4-BE49-F238E27FC236}">
                <a16:creationId xmlns:a16="http://schemas.microsoft.com/office/drawing/2014/main" xmlns="" id="{E0A5E395-38A3-4ED8-A1C1-7892BF5B1BE1}"/>
              </a:ext>
            </a:extLst>
          </p:cNvPr>
          <p:cNvCxnSpPr/>
          <p:nvPr/>
        </p:nvCxnSpPr>
        <p:spPr>
          <a:xfrm>
            <a:off x="1020435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130313" y="792377"/>
            <a:ext cx="5662628" cy="954199"/>
            <a:chOff x="5015999" y="1040449"/>
            <a:chExt cx="2160001" cy="511431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5015999" y="1040449"/>
              <a:ext cx="2160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CONTROL FISCAL TERRITORIAL EN COLOMBIA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5016000" y="1443880"/>
              <a:ext cx="2160000" cy="108000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185541" y="2059753"/>
            <a:ext cx="85667" cy="79692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cxnSp>
        <p:nvCxnSpPr>
          <p:cNvPr id="104" name="Conector recto 103" descr="elemento decorativo">
            <a:extLst>
              <a:ext uri="{FF2B5EF4-FFF2-40B4-BE49-F238E27FC236}">
                <a16:creationId xmlns:a16="http://schemas.microsoft.com/office/drawing/2014/main" xmlns="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6225121" y="2761384"/>
            <a:ext cx="340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upo 41">
            <a:extLst>
              <a:ext uri="{FF2B5EF4-FFF2-40B4-BE49-F238E27FC236}">
                <a16:creationId xmlns:a16="http://schemas.microsoft.com/office/drawing/2014/main" xmlns="" id="{2116F14F-59F4-4FC8-B083-4E66150C16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603572" y="2961839"/>
            <a:ext cx="2830771" cy="1089499"/>
            <a:chOff x="4544127" y="4051495"/>
            <a:chExt cx="1388313" cy="498158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xmlns="" id="{121B2009-613D-478F-BE7C-BB607CD17CB8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 es proporcional en la relación costo-beneficio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xmlns="" id="{87987C99-1157-43B1-A1AF-235D4B5DD700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xmlns="" id="{A936CA9F-E020-4CD7-A334-0CC5EA1C1C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63951" y="4318564"/>
            <a:ext cx="1833090" cy="893880"/>
            <a:chOff x="4544127" y="4051494"/>
            <a:chExt cx="1388313" cy="498159"/>
          </a:xfrm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xmlns="" id="{E050A4EF-0326-4620-9E71-F0DE2ED1DF3E}"/>
                </a:ext>
              </a:extLst>
            </p:cNvPr>
            <p:cNvSpPr/>
            <p:nvPr/>
          </p:nvSpPr>
          <p:spPr>
            <a:xfrm>
              <a:off x="4544127" y="4051494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Corrupción</a:t>
              </a: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xmlns="" id="{450DD984-F2C1-4927-8E2A-F6F532E9D898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1" name="Conector: angular 30">
            <a:extLst>
              <a:ext uri="{FF2B5EF4-FFF2-40B4-BE49-F238E27FC236}">
                <a16:creationId xmlns:a16="http://schemas.microsoft.com/office/drawing/2014/main" xmlns="" id="{2E0E0C42-605E-41B2-98BC-B8B5B9A5CA0A}"/>
              </a:ext>
            </a:extLst>
          </p:cNvPr>
          <p:cNvCxnSpPr>
            <a:cxnSpLocks/>
          </p:cNvCxnSpPr>
          <p:nvPr/>
        </p:nvCxnSpPr>
        <p:spPr>
          <a:xfrm rot="5400000">
            <a:off x="3699127" y="683648"/>
            <a:ext cx="1199575" cy="3325431"/>
          </a:xfrm>
          <a:prstGeom prst="bentConnector3">
            <a:avLst>
              <a:gd name="adj1" fmla="val 50000"/>
            </a:avLst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Conector: angular 32">
            <a:extLst>
              <a:ext uri="{FF2B5EF4-FFF2-40B4-BE49-F238E27FC236}">
                <a16:creationId xmlns:a16="http://schemas.microsoft.com/office/drawing/2014/main" xmlns="" id="{791194AC-CF94-42E1-A0A0-B5C543C677BE}"/>
              </a:ext>
            </a:extLst>
          </p:cNvPr>
          <p:cNvCxnSpPr>
            <a:cxnSpLocks/>
            <a:stCxn id="19" idx="2"/>
            <a:endCxn id="43" idx="0"/>
          </p:cNvCxnSpPr>
          <p:nvPr/>
        </p:nvCxnSpPr>
        <p:spPr>
          <a:xfrm rot="16200000" flipH="1">
            <a:off x="7372308" y="335897"/>
            <a:ext cx="1215263" cy="4036620"/>
          </a:xfrm>
          <a:prstGeom prst="bentConnector3">
            <a:avLst>
              <a:gd name="adj1" fmla="val 50000"/>
            </a:avLst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1" name="CuadroTexto 100">
            <a:extLst>
              <a:ext uri="{FF2B5EF4-FFF2-40B4-BE49-F238E27FC236}">
                <a16:creationId xmlns:a16="http://schemas.microsoft.com/office/drawing/2014/main" xmlns="" id="{B57D5804-0CB6-4FCF-A997-0ADA193ECDAA}"/>
              </a:ext>
            </a:extLst>
          </p:cNvPr>
          <p:cNvSpPr txBox="1"/>
          <p:nvPr/>
        </p:nvSpPr>
        <p:spPr>
          <a:xfrm>
            <a:off x="178403" y="6294657"/>
            <a:ext cx="12093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/>
              <a:t>Mapa conceptual sobre el control fiscal territorial y los paradigmas de su eficacia según Escalante Rueda. </a:t>
            </a:r>
          </a:p>
        </p:txBody>
      </p:sp>
      <p:grpSp>
        <p:nvGrpSpPr>
          <p:cNvPr id="49" name="Grupo 48">
            <a:extLst>
              <a:ext uri="{FF2B5EF4-FFF2-40B4-BE49-F238E27FC236}">
                <a16:creationId xmlns:a16="http://schemas.microsoft.com/office/drawing/2014/main" xmlns="" id="{463319DD-4B29-4CD5-8B5C-1307451AD5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849231" y="4318564"/>
            <a:ext cx="2728081" cy="899545"/>
            <a:chOff x="4544127" y="4051494"/>
            <a:chExt cx="1388313" cy="498159"/>
          </a:xfrm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xmlns="" id="{B389CE20-442F-4051-8FE5-7FBF411D2FF8}"/>
                </a:ext>
              </a:extLst>
            </p:cNvPr>
            <p:cNvSpPr/>
            <p:nvPr/>
          </p:nvSpPr>
          <p:spPr>
            <a:xfrm>
              <a:off x="4544127" y="4051494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Manejo antieconómico de los recursos públicos</a:t>
              </a:r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xmlns="" id="{6886C0E5-6D5D-4100-A9A6-82961A8AF11C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6" name="Conector: angular 15">
            <a:extLst>
              <a:ext uri="{FF2B5EF4-FFF2-40B4-BE49-F238E27FC236}">
                <a16:creationId xmlns:a16="http://schemas.microsoft.com/office/drawing/2014/main" xmlns="" id="{FE4B5308-1CDB-4566-B8E1-F4C44AB8F483}"/>
              </a:ext>
            </a:extLst>
          </p:cNvPr>
          <p:cNvCxnSpPr>
            <a:cxnSpLocks/>
            <a:stCxn id="48" idx="2"/>
            <a:endCxn id="61" idx="0"/>
          </p:cNvCxnSpPr>
          <p:nvPr/>
        </p:nvCxnSpPr>
        <p:spPr>
          <a:xfrm rot="5400000">
            <a:off x="1656726" y="3339091"/>
            <a:ext cx="689833" cy="1269112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ector: angular 19">
            <a:extLst>
              <a:ext uri="{FF2B5EF4-FFF2-40B4-BE49-F238E27FC236}">
                <a16:creationId xmlns:a16="http://schemas.microsoft.com/office/drawing/2014/main" xmlns="" id="{1360C1FB-FC6A-4625-9E17-880422DCA4C9}"/>
              </a:ext>
            </a:extLst>
          </p:cNvPr>
          <p:cNvCxnSpPr>
            <a:cxnSpLocks/>
            <a:stCxn id="48" idx="2"/>
            <a:endCxn id="50" idx="0"/>
          </p:cNvCxnSpPr>
          <p:nvPr/>
        </p:nvCxnSpPr>
        <p:spPr>
          <a:xfrm rot="16200000" flipH="1">
            <a:off x="3069840" y="3195089"/>
            <a:ext cx="689833" cy="1557116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2071E69F-BD34-F844-86A3-F2541F2BE6FB}"/>
              </a:ext>
            </a:extLst>
          </p:cNvPr>
          <p:cNvSpPr txBox="1"/>
          <p:nvPr/>
        </p:nvSpPr>
        <p:spPr>
          <a:xfrm>
            <a:off x="9659007" y="513955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dirty="0"/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xmlns="" id="{A6AB722C-57C6-BB4F-8D8C-6BA93EAB42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644990" y="4680301"/>
            <a:ext cx="2830771" cy="1089499"/>
            <a:chOff x="4544127" y="4051495"/>
            <a:chExt cx="1388313" cy="498158"/>
          </a:xfrm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xmlns="" id="{B0D53E59-1BF2-7B41-B721-845EE11EC500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 reingeniería del Control Fiscal en Colombia con la participación activa de los ciudadanos</a:t>
              </a: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xmlns="" id="{88451422-ADB9-4248-989E-787CCEB98F27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0" name="Conector: angular 32">
            <a:extLst>
              <a:ext uri="{FF2B5EF4-FFF2-40B4-BE49-F238E27FC236}">
                <a16:creationId xmlns:a16="http://schemas.microsoft.com/office/drawing/2014/main" xmlns="" id="{48A4CF33-E5AD-3A40-8320-79CF5EB5D03B}"/>
              </a:ext>
            </a:extLst>
          </p:cNvPr>
          <p:cNvCxnSpPr>
            <a:cxnSpLocks/>
          </p:cNvCxnSpPr>
          <p:nvPr/>
        </p:nvCxnSpPr>
        <p:spPr>
          <a:xfrm rot="5400000">
            <a:off x="9725187" y="4353465"/>
            <a:ext cx="628961" cy="3"/>
          </a:xfrm>
          <a:prstGeom prst="bentConnector3">
            <a:avLst>
              <a:gd name="adj1" fmla="val 50000"/>
            </a:avLst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A6B272A6-6AA1-0448-946A-83C2E400DC0D}"/>
              </a:ext>
            </a:extLst>
          </p:cNvPr>
          <p:cNvSpPr txBox="1"/>
          <p:nvPr/>
        </p:nvSpPr>
        <p:spPr>
          <a:xfrm>
            <a:off x="7668784" y="4258916"/>
            <a:ext cx="20170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600" dirty="0"/>
              <a:t>Por lo que se requiere</a:t>
            </a:r>
          </a:p>
        </p:txBody>
      </p:sp>
    </p:spTree>
    <p:extLst>
      <p:ext uri="{BB962C8B-B14F-4D97-AF65-F5344CB8AC3E}">
        <p14:creationId xmlns:p14="http://schemas.microsoft.com/office/powerpoint/2010/main" val="25791970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ángulo 47">
            <a:extLst>
              <a:ext uri="{FF2B5EF4-FFF2-40B4-BE49-F238E27FC236}">
                <a16:creationId xmlns:a16="http://schemas.microsoft.com/office/drawing/2014/main" xmlns="" id="{8D3BF366-C6D6-4588-8DC7-E9D4BF741B5D}"/>
              </a:ext>
            </a:extLst>
          </p:cNvPr>
          <p:cNvSpPr/>
          <p:nvPr/>
        </p:nvSpPr>
        <p:spPr>
          <a:xfrm>
            <a:off x="4878369" y="1973737"/>
            <a:ext cx="1731074" cy="205850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permea</a:t>
            </a:r>
          </a:p>
        </p:txBody>
      </p:sp>
      <p:cxnSp>
        <p:nvCxnSpPr>
          <p:cNvPr id="3" name="Conector recto 2" descr="elemento decorativo">
            <a:extLst>
              <a:ext uri="{FF2B5EF4-FFF2-40B4-BE49-F238E27FC236}">
                <a16:creationId xmlns:a16="http://schemas.microsoft.com/office/drawing/2014/main" xmlns="" id="{68933B52-AACC-4940-ABC7-FC6FC0BD52F4}"/>
              </a:ext>
            </a:extLst>
          </p:cNvPr>
          <p:cNvCxnSpPr/>
          <p:nvPr/>
        </p:nvCxnSpPr>
        <p:spPr>
          <a:xfrm>
            <a:off x="1772801" y="594986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 descr="elemento decorativo">
            <a:extLst>
              <a:ext uri="{FF2B5EF4-FFF2-40B4-BE49-F238E27FC236}">
                <a16:creationId xmlns:a16="http://schemas.microsoft.com/office/drawing/2014/main" xmlns="" id="{6B7B494C-8888-457E-82D1-32EE6B401023}"/>
              </a:ext>
            </a:extLst>
          </p:cNvPr>
          <p:cNvCxnSpPr/>
          <p:nvPr/>
        </p:nvCxnSpPr>
        <p:spPr>
          <a:xfrm>
            <a:off x="3505739" y="594986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 descr="elemento decorativo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5229474" y="4124883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 descr="elemento decorativo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6962412" y="4124883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 descr="elemento decorativo">
            <a:extLst>
              <a:ext uri="{FF2B5EF4-FFF2-40B4-BE49-F238E27FC236}">
                <a16:creationId xmlns:a16="http://schemas.microsoft.com/office/drawing/2014/main" xmlns="" id="{499176F8-BEEF-4A37-97C9-A7E8592211E9}"/>
              </a:ext>
            </a:extLst>
          </p:cNvPr>
          <p:cNvCxnSpPr/>
          <p:nvPr/>
        </p:nvCxnSpPr>
        <p:spPr>
          <a:xfrm>
            <a:off x="847141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 descr="elemento decorativo">
            <a:extLst>
              <a:ext uri="{FF2B5EF4-FFF2-40B4-BE49-F238E27FC236}">
                <a16:creationId xmlns:a16="http://schemas.microsoft.com/office/drawing/2014/main" xmlns="" id="{E0A5E395-38A3-4ED8-A1C1-7892BF5B1BE1}"/>
              </a:ext>
            </a:extLst>
          </p:cNvPr>
          <p:cNvCxnSpPr/>
          <p:nvPr/>
        </p:nvCxnSpPr>
        <p:spPr>
          <a:xfrm>
            <a:off x="1020435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ipse 4" descr="elemento decorativo">
            <a:extLst>
              <a:ext uri="{FF2B5EF4-FFF2-40B4-BE49-F238E27FC236}">
                <a16:creationId xmlns:a16="http://schemas.microsoft.com/office/drawing/2014/main" xmlns="" id="{FE3B97CC-2A6D-4550-83BF-6DBCDB836162}"/>
              </a:ext>
            </a:extLst>
          </p:cNvPr>
          <p:cNvSpPr/>
          <p:nvPr/>
        </p:nvSpPr>
        <p:spPr>
          <a:xfrm>
            <a:off x="1715594" y="5691863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575034" y="357174"/>
            <a:ext cx="6695090" cy="954199"/>
            <a:chOff x="5015999" y="1040449"/>
            <a:chExt cx="2369408" cy="511431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5015999" y="1040449"/>
              <a:ext cx="2369408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FENOMENO DE LA CORRUPCIÓN EN AMÉRICA LATINA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5016000" y="1458090"/>
              <a:ext cx="2369407" cy="93790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053020" y="1860970"/>
            <a:ext cx="85667" cy="79692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cxnSp>
        <p:nvCxnSpPr>
          <p:cNvPr id="104" name="Conector recto 103" descr="elemento decorativo">
            <a:extLst>
              <a:ext uri="{FF2B5EF4-FFF2-40B4-BE49-F238E27FC236}">
                <a16:creationId xmlns:a16="http://schemas.microsoft.com/office/drawing/2014/main" xmlns="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6092600" y="2562601"/>
            <a:ext cx="340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upo 41">
            <a:extLst>
              <a:ext uri="{FF2B5EF4-FFF2-40B4-BE49-F238E27FC236}">
                <a16:creationId xmlns:a16="http://schemas.microsoft.com/office/drawing/2014/main" xmlns="" id="{2116F14F-59F4-4FC8-B083-4E66150C16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128655" y="2319143"/>
            <a:ext cx="2507646" cy="875417"/>
            <a:chOff x="4544127" y="4051495"/>
            <a:chExt cx="1388313" cy="498158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xmlns="" id="{121B2009-613D-478F-BE7C-BB607CD17CB8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Agendas de desarrollo internacional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xmlns="" id="{87987C99-1157-43B1-A1AF-235D4B5DD700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9" name="Grupo 88">
            <a:extLst>
              <a:ext uri="{FF2B5EF4-FFF2-40B4-BE49-F238E27FC236}">
                <a16:creationId xmlns:a16="http://schemas.microsoft.com/office/drawing/2014/main" xmlns="" id="{55A3209A-31C6-43F1-9957-522F094926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91277" y="4074378"/>
            <a:ext cx="1163725" cy="716698"/>
            <a:chOff x="2810778" y="3168809"/>
            <a:chExt cx="1386596" cy="465719"/>
          </a:xfrm>
        </p:grpSpPr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xmlns="" id="{B099DAA8-440D-4988-B509-5462130BB0D0}"/>
                </a:ext>
              </a:extLst>
            </p:cNvPr>
            <p:cNvSpPr/>
            <p:nvPr/>
          </p:nvSpPr>
          <p:spPr>
            <a:xfrm>
              <a:off x="2810778" y="3168809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Reformas </a:t>
              </a:r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xmlns="" id="{6569ACE0-70DB-4A14-9041-3610179CED82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xmlns="" id="{A936CA9F-E020-4CD7-A334-0CC5EA1C1C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68552" y="2319143"/>
            <a:ext cx="2003070" cy="884482"/>
            <a:chOff x="4544127" y="4051495"/>
            <a:chExt cx="1388313" cy="498158"/>
          </a:xfrm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xmlns="" id="{E050A4EF-0326-4620-9E71-F0DE2ED1DF3E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Agendas políticas de la región</a:t>
              </a: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xmlns="" id="{450DD984-F2C1-4927-8E2A-F6F532E9D898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xmlns="" id="{E79EB451-8F8B-419D-9FC2-71EE359955C5}"/>
              </a:ext>
            </a:extLst>
          </p:cNvPr>
          <p:cNvCxnSpPr>
            <a:cxnSpLocks/>
            <a:endCxn id="48" idx="0"/>
          </p:cNvCxnSpPr>
          <p:nvPr/>
        </p:nvCxnSpPr>
        <p:spPr>
          <a:xfrm>
            <a:off x="5743906" y="1315562"/>
            <a:ext cx="0" cy="65817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ector: angular 30">
            <a:extLst>
              <a:ext uri="{FF2B5EF4-FFF2-40B4-BE49-F238E27FC236}">
                <a16:creationId xmlns:a16="http://schemas.microsoft.com/office/drawing/2014/main" xmlns="" id="{2E0E0C42-605E-41B2-98BC-B8B5B9A5CA0A}"/>
              </a:ext>
            </a:extLst>
          </p:cNvPr>
          <p:cNvCxnSpPr>
            <a:stCxn id="48" idx="1"/>
            <a:endCxn id="61" idx="0"/>
          </p:cNvCxnSpPr>
          <p:nvPr/>
        </p:nvCxnSpPr>
        <p:spPr>
          <a:xfrm rot="10800000" flipV="1">
            <a:off x="1855433" y="2076661"/>
            <a:ext cx="3022936" cy="242481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Conector: angular 32">
            <a:extLst>
              <a:ext uri="{FF2B5EF4-FFF2-40B4-BE49-F238E27FC236}">
                <a16:creationId xmlns:a16="http://schemas.microsoft.com/office/drawing/2014/main" xmlns="" id="{791194AC-CF94-42E1-A0A0-B5C543C677BE}"/>
              </a:ext>
            </a:extLst>
          </p:cNvPr>
          <p:cNvCxnSpPr>
            <a:stCxn id="48" idx="3"/>
            <a:endCxn id="43" idx="0"/>
          </p:cNvCxnSpPr>
          <p:nvPr/>
        </p:nvCxnSpPr>
        <p:spPr>
          <a:xfrm>
            <a:off x="6609443" y="2076662"/>
            <a:ext cx="2754690" cy="242481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1" name="CuadroTexto 100">
            <a:extLst>
              <a:ext uri="{FF2B5EF4-FFF2-40B4-BE49-F238E27FC236}">
                <a16:creationId xmlns:a16="http://schemas.microsoft.com/office/drawing/2014/main" xmlns="" id="{B57D5804-0CB6-4FCF-A997-0ADA193ECDAA}"/>
              </a:ext>
            </a:extLst>
          </p:cNvPr>
          <p:cNvSpPr txBox="1"/>
          <p:nvPr/>
        </p:nvSpPr>
        <p:spPr>
          <a:xfrm>
            <a:off x="7783421" y="6227750"/>
            <a:ext cx="4408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/>
              <a:t>Mapa conceptual sobre el control de la corrupción en América Latina por Ramos Rollón</a:t>
            </a:r>
          </a:p>
        </p:txBody>
      </p:sp>
      <p:grpSp>
        <p:nvGrpSpPr>
          <p:cNvPr id="58" name="Grupo 57">
            <a:extLst>
              <a:ext uri="{FF2B5EF4-FFF2-40B4-BE49-F238E27FC236}">
                <a16:creationId xmlns:a16="http://schemas.microsoft.com/office/drawing/2014/main" xmlns="" id="{127D6EB8-590B-4A0A-9CD7-59E6759C1E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625012" y="6147181"/>
            <a:ext cx="2149824" cy="646330"/>
            <a:chOff x="2827664" y="3168809"/>
            <a:chExt cx="1369710" cy="465719"/>
          </a:xfrm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xmlns="" id="{17B13C2C-BFAB-4710-9DF2-93179F7E81CA}"/>
                </a:ext>
              </a:extLst>
            </p:cNvPr>
            <p:cNvSpPr/>
            <p:nvPr/>
          </p:nvSpPr>
          <p:spPr>
            <a:xfrm>
              <a:off x="2827664" y="3168809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 promoción del buen gobierno</a:t>
              </a:r>
            </a:p>
          </p:txBody>
        </p:sp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xmlns="" id="{5574B180-A02C-4CD5-B05F-002A6A940784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xmlns="" id="{C2F520F2-ED8A-4EBE-BB54-BE9C01D58D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506465" y="5112243"/>
            <a:ext cx="2155663" cy="687178"/>
            <a:chOff x="2602953" y="3168806"/>
            <a:chExt cx="1644042" cy="495152"/>
          </a:xfrm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xmlns="" id="{E1E32392-2484-4B47-8C72-74D7C33806BA}"/>
                </a:ext>
              </a:extLst>
            </p:cNvPr>
            <p:cNvSpPr/>
            <p:nvPr/>
          </p:nvSpPr>
          <p:spPr>
            <a:xfrm>
              <a:off x="2631364" y="3168806"/>
              <a:ext cx="1590458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Recursos de cooperación internacional</a:t>
              </a: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xmlns="" id="{47E7EC17-D59C-475D-9AE7-1E1D95E07609}"/>
                </a:ext>
              </a:extLst>
            </p:cNvPr>
            <p:cNvSpPr/>
            <p:nvPr/>
          </p:nvSpPr>
          <p:spPr>
            <a:xfrm>
              <a:off x="2602953" y="3586456"/>
              <a:ext cx="1644042" cy="7750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2" name="Conector: angular 11">
            <a:extLst>
              <a:ext uri="{FF2B5EF4-FFF2-40B4-BE49-F238E27FC236}">
                <a16:creationId xmlns:a16="http://schemas.microsoft.com/office/drawing/2014/main" xmlns="" id="{EA2DADD2-019A-4917-9786-38FE35BFE380}"/>
              </a:ext>
            </a:extLst>
          </p:cNvPr>
          <p:cNvCxnSpPr>
            <a:stCxn id="63" idx="2"/>
            <a:endCxn id="90" idx="0"/>
          </p:cNvCxnSpPr>
          <p:nvPr/>
        </p:nvCxnSpPr>
        <p:spPr>
          <a:xfrm rot="16200000" flipH="1">
            <a:off x="3339662" y="1748703"/>
            <a:ext cx="870753" cy="3780595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ector: angular 14">
            <a:extLst>
              <a:ext uri="{FF2B5EF4-FFF2-40B4-BE49-F238E27FC236}">
                <a16:creationId xmlns:a16="http://schemas.microsoft.com/office/drawing/2014/main" xmlns="" id="{E9508093-AE25-4379-9B6D-7E7A1969D0C4}"/>
              </a:ext>
            </a:extLst>
          </p:cNvPr>
          <p:cNvCxnSpPr>
            <a:cxnSpLocks/>
          </p:cNvCxnSpPr>
          <p:nvPr/>
        </p:nvCxnSpPr>
        <p:spPr>
          <a:xfrm rot="5400000">
            <a:off x="7093171" y="1779978"/>
            <a:ext cx="879818" cy="3735487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xmlns="" id="{E5F5D094-9304-4EDF-8216-0BC70DACD841}"/>
              </a:ext>
            </a:extLst>
          </p:cNvPr>
          <p:cNvCxnSpPr>
            <a:cxnSpLocks/>
            <a:stCxn id="91" idx="2"/>
            <a:endCxn id="41" idx="0"/>
          </p:cNvCxnSpPr>
          <p:nvPr/>
        </p:nvCxnSpPr>
        <p:spPr>
          <a:xfrm flipH="1">
            <a:off x="5586419" y="4791076"/>
            <a:ext cx="94524" cy="321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xmlns="" id="{A0E9F05D-3400-4EF8-8428-9D7274F55913}"/>
              </a:ext>
            </a:extLst>
          </p:cNvPr>
          <p:cNvCxnSpPr>
            <a:cxnSpLocks/>
            <a:stCxn id="45" idx="2"/>
            <a:endCxn id="60" idx="0"/>
          </p:cNvCxnSpPr>
          <p:nvPr/>
        </p:nvCxnSpPr>
        <p:spPr>
          <a:xfrm>
            <a:off x="5584297" y="5799421"/>
            <a:ext cx="114285" cy="347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xmlns="" id="{D4A9D0D1-F111-4E50-B78F-AC8413C2D04E}"/>
              </a:ext>
            </a:extLst>
          </p:cNvPr>
          <p:cNvSpPr txBox="1"/>
          <p:nvPr/>
        </p:nvSpPr>
        <p:spPr>
          <a:xfrm>
            <a:off x="5613269" y="3683779"/>
            <a:ext cx="2774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conllevando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xmlns="" id="{C5D9DF78-1697-4FC3-91FE-C6FF46F5A13E}"/>
              </a:ext>
            </a:extLst>
          </p:cNvPr>
          <p:cNvSpPr txBox="1"/>
          <p:nvPr/>
        </p:nvSpPr>
        <p:spPr>
          <a:xfrm>
            <a:off x="4852309" y="4777689"/>
            <a:ext cx="2774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apoyadas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xmlns="" id="{E41A3083-448A-40D5-AF2F-0583817F7684}"/>
              </a:ext>
            </a:extLst>
          </p:cNvPr>
          <p:cNvSpPr txBox="1"/>
          <p:nvPr/>
        </p:nvSpPr>
        <p:spPr>
          <a:xfrm>
            <a:off x="5665856" y="5758620"/>
            <a:ext cx="2774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para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xmlns="" id="{1C43FDC0-3FAF-FF48-8D71-9A1275EAB9EB}"/>
              </a:ext>
            </a:extLst>
          </p:cNvPr>
          <p:cNvSpPr/>
          <p:nvPr/>
        </p:nvSpPr>
        <p:spPr>
          <a:xfrm>
            <a:off x="8449994" y="3991555"/>
            <a:ext cx="1793718" cy="171850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r>
              <a:rPr lang="es-C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Modificar el sistema de incentivos que ha alimentado la corrupción en las últimas décadas y, por tanto, a frenarla o limitarla </a:t>
            </a: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xmlns="" id="{EE68DA90-38B3-7644-B36B-241AA0E5257C}"/>
              </a:ext>
            </a:extLst>
          </p:cNvPr>
          <p:cNvSpPr/>
          <p:nvPr/>
        </p:nvSpPr>
        <p:spPr>
          <a:xfrm>
            <a:off x="8467274" y="5574597"/>
            <a:ext cx="1793718" cy="1498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glow rad="254000">
              <a:schemeClr val="accent1">
                <a:satMod val="175000"/>
                <a:alpha val="10000"/>
              </a:schemeClr>
            </a:glow>
          </a:effectLst>
          <a:scene3d>
            <a:camera prst="obliqueTopLeft"/>
            <a:lightRig rig="brightRoom" dir="t"/>
          </a:scene3d>
          <a:sp3d extrusionH="889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5715" rIns="72000" bIns="5715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700" dirty="0">
              <a:solidFill>
                <a:schemeClr val="bg1"/>
              </a:solidFill>
            </a:endParaRPr>
          </a:p>
        </p:txBody>
      </p:sp>
      <p:cxnSp>
        <p:nvCxnSpPr>
          <p:cNvPr id="49" name="Conector recto de flecha 48">
            <a:extLst>
              <a:ext uri="{FF2B5EF4-FFF2-40B4-BE49-F238E27FC236}">
                <a16:creationId xmlns:a16="http://schemas.microsoft.com/office/drawing/2014/main" xmlns="" id="{CD73E937-B1BC-2147-B159-2C3225BDBB5C}"/>
              </a:ext>
            </a:extLst>
          </p:cNvPr>
          <p:cNvCxnSpPr>
            <a:cxnSpLocks/>
            <a:stCxn id="60" idx="3"/>
          </p:cNvCxnSpPr>
          <p:nvPr/>
        </p:nvCxnSpPr>
        <p:spPr>
          <a:xfrm flipV="1">
            <a:off x="6772152" y="5136039"/>
            <a:ext cx="1557852" cy="1310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de flecha 50">
            <a:extLst>
              <a:ext uri="{FF2B5EF4-FFF2-40B4-BE49-F238E27FC236}">
                <a16:creationId xmlns:a16="http://schemas.microsoft.com/office/drawing/2014/main" xmlns="" id="{8F74FA8B-6CD1-5841-861D-07819EC093D0}"/>
              </a:ext>
            </a:extLst>
          </p:cNvPr>
          <p:cNvCxnSpPr>
            <a:cxnSpLocks/>
            <a:stCxn id="41" idx="3"/>
          </p:cNvCxnSpPr>
          <p:nvPr/>
        </p:nvCxnSpPr>
        <p:spPr>
          <a:xfrm flipV="1">
            <a:off x="6629121" y="4875576"/>
            <a:ext cx="1651746" cy="5355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de flecha 55">
            <a:extLst>
              <a:ext uri="{FF2B5EF4-FFF2-40B4-BE49-F238E27FC236}">
                <a16:creationId xmlns:a16="http://schemas.microsoft.com/office/drawing/2014/main" xmlns="" id="{9A67EC11-AD23-E444-9D71-8F1FA89FC9C3}"/>
              </a:ext>
            </a:extLst>
          </p:cNvPr>
          <p:cNvCxnSpPr>
            <a:cxnSpLocks/>
            <a:stCxn id="90" idx="3"/>
          </p:cNvCxnSpPr>
          <p:nvPr/>
        </p:nvCxnSpPr>
        <p:spPr>
          <a:xfrm>
            <a:off x="6239395" y="4405828"/>
            <a:ext cx="2020555" cy="239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>
            <a:extLst>
              <a:ext uri="{FF2B5EF4-FFF2-40B4-BE49-F238E27FC236}">
                <a16:creationId xmlns:a16="http://schemas.microsoft.com/office/drawing/2014/main" xmlns="" id="{5651086C-9DAE-F948-95D0-D850CC73ABF8}"/>
              </a:ext>
            </a:extLst>
          </p:cNvPr>
          <p:cNvSpPr txBox="1"/>
          <p:nvPr/>
        </p:nvSpPr>
        <p:spPr>
          <a:xfrm>
            <a:off x="7359429" y="4669609"/>
            <a:ext cx="8723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Con el fin</a:t>
            </a:r>
          </a:p>
        </p:txBody>
      </p:sp>
    </p:spTree>
    <p:extLst>
      <p:ext uri="{BB962C8B-B14F-4D97-AF65-F5344CB8AC3E}">
        <p14:creationId xmlns:p14="http://schemas.microsoft.com/office/powerpoint/2010/main" val="13968253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 descr="elemento decorativo">
            <a:extLst>
              <a:ext uri="{FF2B5EF4-FFF2-40B4-BE49-F238E27FC236}">
                <a16:creationId xmlns:a16="http://schemas.microsoft.com/office/drawing/2014/main" xmlns="" id="{68933B52-AACC-4940-ABC7-FC6FC0BD52F4}"/>
              </a:ext>
            </a:extLst>
          </p:cNvPr>
          <p:cNvCxnSpPr/>
          <p:nvPr/>
        </p:nvCxnSpPr>
        <p:spPr>
          <a:xfrm>
            <a:off x="1772802" y="6860294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 descr="elemento decorativo">
            <a:extLst>
              <a:ext uri="{FF2B5EF4-FFF2-40B4-BE49-F238E27FC236}">
                <a16:creationId xmlns:a16="http://schemas.microsoft.com/office/drawing/2014/main" xmlns="" id="{6B7B494C-8888-457E-82D1-32EE6B401023}"/>
              </a:ext>
            </a:extLst>
          </p:cNvPr>
          <p:cNvCxnSpPr/>
          <p:nvPr/>
        </p:nvCxnSpPr>
        <p:spPr>
          <a:xfrm>
            <a:off x="3505740" y="6860294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 descr="elemento decorativo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5229475" y="4372710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 descr="elemento decorativo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6962413" y="4372710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139044" y="249613"/>
            <a:ext cx="4374334" cy="1053285"/>
            <a:chOff x="5016000" y="1040449"/>
            <a:chExt cx="3342370" cy="511431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334237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ORGANISMOS DE CONTROL FISCAL EN COLOMBIA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5016000" y="1465341"/>
              <a:ext cx="3342370" cy="86539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5807673" y="2114281"/>
            <a:ext cx="85667" cy="79692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54" name="Grupo 53">
            <a:extLst>
              <a:ext uri="{FF2B5EF4-FFF2-40B4-BE49-F238E27FC236}">
                <a16:creationId xmlns:a16="http://schemas.microsoft.com/office/drawing/2014/main" xmlns="" id="{42540AAC-22FD-4689-A88D-61C519267B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505740" y="1816177"/>
            <a:ext cx="5186313" cy="523783"/>
            <a:chOff x="2810778" y="3168812"/>
            <a:chExt cx="1386596" cy="465716"/>
          </a:xfrm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xmlns="" id="{FED1758F-9CAD-44D3-AAEC-E5BEB17C2F10}"/>
                </a:ext>
              </a:extLst>
            </p:cNvPr>
            <p:cNvSpPr/>
            <p:nvPr/>
          </p:nvSpPr>
          <p:spPr>
            <a:xfrm>
              <a:off x="2810778" y="3168812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Auditorías financieras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xmlns="" id="{961F4DEB-DD11-4266-89D3-306863C68FBC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xmlns="" id="{C67E77AF-70D7-430F-980C-2C5040F7F5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575295" y="2802069"/>
            <a:ext cx="4938083" cy="800809"/>
            <a:chOff x="2810778" y="3189503"/>
            <a:chExt cx="1814141" cy="445025"/>
          </a:xfrm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xmlns="" id="{F43F771F-790A-42A1-A3AB-AA14497D8189}"/>
                </a:ext>
              </a:extLst>
            </p:cNvPr>
            <p:cNvSpPr/>
            <p:nvPr/>
          </p:nvSpPr>
          <p:spPr>
            <a:xfrm>
              <a:off x="2810778" y="3189503"/>
              <a:ext cx="1814141" cy="410069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Profesionales expertos en Auditoría y NIIF</a:t>
              </a: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xmlns="" id="{C1BAD044-AF5A-4EF5-94B8-6FBC5F0E1781}"/>
                </a:ext>
              </a:extLst>
            </p:cNvPr>
            <p:cNvSpPr/>
            <p:nvPr/>
          </p:nvSpPr>
          <p:spPr>
            <a:xfrm>
              <a:off x="2829374" y="3515582"/>
              <a:ext cx="1795545" cy="11894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0" name="Grupo 59">
            <a:extLst>
              <a:ext uri="{FF2B5EF4-FFF2-40B4-BE49-F238E27FC236}">
                <a16:creationId xmlns:a16="http://schemas.microsoft.com/office/drawing/2014/main" xmlns="" id="{0E73E68E-ACFF-4FA7-BBA2-CCF81DE1DE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452564" y="4029163"/>
            <a:ext cx="3251889" cy="567621"/>
            <a:chOff x="2810778" y="3168812"/>
            <a:chExt cx="1890278" cy="465715"/>
          </a:xfrm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xmlns="" id="{6B6DB075-3952-47F5-ACC0-30D5101EA0F9}"/>
                </a:ext>
              </a:extLst>
            </p:cNvPr>
            <p:cNvSpPr/>
            <p:nvPr/>
          </p:nvSpPr>
          <p:spPr>
            <a:xfrm>
              <a:off x="2810778" y="3168812"/>
              <a:ext cx="1890278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Revisores fiscales</a:t>
              </a: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xmlns="" id="{2BF620CD-CBE9-44A0-A41E-FA426FDE51C7}"/>
                </a:ext>
              </a:extLst>
            </p:cNvPr>
            <p:cNvSpPr/>
            <p:nvPr/>
          </p:nvSpPr>
          <p:spPr>
            <a:xfrm>
              <a:off x="2829373" y="3545197"/>
              <a:ext cx="1871673" cy="8933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xmlns="" id="{BE1EE254-8757-49A8-AA70-E25AFC31BF45}"/>
              </a:ext>
            </a:extLst>
          </p:cNvPr>
          <p:cNvCxnSpPr>
            <a:cxnSpLocks/>
          </p:cNvCxnSpPr>
          <p:nvPr/>
        </p:nvCxnSpPr>
        <p:spPr>
          <a:xfrm flipH="1">
            <a:off x="6193932" y="1271880"/>
            <a:ext cx="1" cy="53707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xmlns="" id="{605CF0A5-876A-4780-8564-DD2B503B2526}"/>
              </a:ext>
            </a:extLst>
          </p:cNvPr>
          <p:cNvCxnSpPr>
            <a:cxnSpLocks/>
            <a:stCxn id="56" idx="2"/>
          </p:cNvCxnSpPr>
          <p:nvPr/>
        </p:nvCxnSpPr>
        <p:spPr>
          <a:xfrm>
            <a:off x="6133674" y="2339960"/>
            <a:ext cx="0" cy="46210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xmlns="" id="{73B09534-5FC6-4232-A1E3-8017700844E1}"/>
              </a:ext>
            </a:extLst>
          </p:cNvPr>
          <p:cNvCxnSpPr>
            <a:cxnSpLocks/>
            <a:stCxn id="58" idx="2"/>
            <a:endCxn id="65" idx="0"/>
          </p:cNvCxnSpPr>
          <p:nvPr/>
        </p:nvCxnSpPr>
        <p:spPr>
          <a:xfrm>
            <a:off x="6069646" y="3602878"/>
            <a:ext cx="8863" cy="42628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2CBB694E-411D-4663-B0F9-EEDCC4F55295}"/>
              </a:ext>
            </a:extLst>
          </p:cNvPr>
          <p:cNvSpPr txBox="1"/>
          <p:nvPr/>
        </p:nvSpPr>
        <p:spPr>
          <a:xfrm>
            <a:off x="4740633" y="1380064"/>
            <a:ext cx="2385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               ejecutan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xmlns="" id="{19A7BDE5-1D50-49CB-90AE-51BE16615A70}"/>
              </a:ext>
            </a:extLst>
          </p:cNvPr>
          <p:cNvSpPr txBox="1"/>
          <p:nvPr/>
        </p:nvSpPr>
        <p:spPr>
          <a:xfrm>
            <a:off x="4288222" y="2438409"/>
            <a:ext cx="21651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Por tanto se requieren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xmlns="" id="{5095E63E-FE64-463D-AF58-E1A619000270}"/>
              </a:ext>
            </a:extLst>
          </p:cNvPr>
          <p:cNvSpPr txBox="1"/>
          <p:nvPr/>
        </p:nvSpPr>
        <p:spPr>
          <a:xfrm>
            <a:off x="4837044" y="3613639"/>
            <a:ext cx="2385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como son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xmlns="" id="{73612DF9-6557-48CD-BD9B-CF255D40489B}"/>
              </a:ext>
            </a:extLst>
          </p:cNvPr>
          <p:cNvSpPr txBox="1"/>
          <p:nvPr/>
        </p:nvSpPr>
        <p:spPr>
          <a:xfrm>
            <a:off x="7924808" y="5911658"/>
            <a:ext cx="4267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/>
              <a:t>Mapa conceptual sobre el fortalecimiento de los órganos de control con revisores fiscales según Bolaños, Bolaños y Diaz</a:t>
            </a:r>
          </a:p>
        </p:txBody>
      </p:sp>
      <p:grpSp>
        <p:nvGrpSpPr>
          <p:cNvPr id="27" name="Grupo 26">
            <a:extLst>
              <a:ext uri="{FF2B5EF4-FFF2-40B4-BE49-F238E27FC236}">
                <a16:creationId xmlns:a16="http://schemas.microsoft.com/office/drawing/2014/main" xmlns="" id="{8C3C6C5E-6E5A-4371-A21D-27A2EF5417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837470" y="5012924"/>
            <a:ext cx="4546856" cy="567622"/>
            <a:chOff x="2810778" y="3168812"/>
            <a:chExt cx="1703694" cy="465716"/>
          </a:xfrm>
        </p:grpSpPr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xmlns="" id="{F9C993CD-90AC-4B2C-AE7C-F75FD1FCB6A6}"/>
                </a:ext>
              </a:extLst>
            </p:cNvPr>
            <p:cNvSpPr/>
            <p:nvPr/>
          </p:nvSpPr>
          <p:spPr>
            <a:xfrm>
              <a:off x="2810778" y="3168812"/>
              <a:ext cx="1703692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Mejor desempeño y transparencia en la labor fiscalizadora</a:t>
              </a:r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xmlns="" id="{15E46498-742D-4717-92E1-94CCFAFDA852}"/>
                </a:ext>
              </a:extLst>
            </p:cNvPr>
            <p:cNvSpPr/>
            <p:nvPr/>
          </p:nvSpPr>
          <p:spPr>
            <a:xfrm>
              <a:off x="2829374" y="3518565"/>
              <a:ext cx="1685098" cy="11596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sp>
        <p:nvSpPr>
          <p:cNvPr id="31" name="CuadroTexto 30">
            <a:extLst>
              <a:ext uri="{FF2B5EF4-FFF2-40B4-BE49-F238E27FC236}">
                <a16:creationId xmlns:a16="http://schemas.microsoft.com/office/drawing/2014/main" xmlns="" id="{55034541-BEE2-410A-884D-8169AB35A15F}"/>
              </a:ext>
            </a:extLst>
          </p:cNvPr>
          <p:cNvSpPr txBox="1"/>
          <p:nvPr/>
        </p:nvSpPr>
        <p:spPr>
          <a:xfrm>
            <a:off x="4495064" y="5549608"/>
            <a:ext cx="2385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          que contribuya</a:t>
            </a:r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xmlns="" id="{197D25B8-AF59-4A2F-8001-138927BC33D8}"/>
              </a:ext>
            </a:extLst>
          </p:cNvPr>
          <p:cNvCxnSpPr>
            <a:cxnSpLocks/>
            <a:stCxn id="67" idx="2"/>
            <a:endCxn id="28" idx="0"/>
          </p:cNvCxnSpPr>
          <p:nvPr/>
        </p:nvCxnSpPr>
        <p:spPr>
          <a:xfrm>
            <a:off x="6094494" y="4596784"/>
            <a:ext cx="16402" cy="41614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5" name="Grupo 34">
            <a:extLst>
              <a:ext uri="{FF2B5EF4-FFF2-40B4-BE49-F238E27FC236}">
                <a16:creationId xmlns:a16="http://schemas.microsoft.com/office/drawing/2014/main" xmlns="" id="{31A310D0-D308-44CD-8E90-10CE7F06C3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876971" y="5911658"/>
            <a:ext cx="3700578" cy="749163"/>
            <a:chOff x="2810778" y="3168812"/>
            <a:chExt cx="1386596" cy="465716"/>
          </a:xfrm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xmlns="" id="{20D5DB0D-A389-45B1-87AA-BB6A16A04B21}"/>
                </a:ext>
              </a:extLst>
            </p:cNvPr>
            <p:cNvSpPr/>
            <p:nvPr/>
          </p:nvSpPr>
          <p:spPr>
            <a:xfrm>
              <a:off x="2810778" y="3168812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Minimizar riesgos de corrupción</a:t>
              </a: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xmlns="" id="{37220E17-356A-4F9F-BE23-7791F58EA4C2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xmlns="" id="{2BAF0826-6323-4DC1-B329-E4DF14FC3086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6135713" y="5580546"/>
            <a:ext cx="0" cy="28494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CuadroTexto 39">
            <a:extLst>
              <a:ext uri="{FF2B5EF4-FFF2-40B4-BE49-F238E27FC236}">
                <a16:creationId xmlns:a16="http://schemas.microsoft.com/office/drawing/2014/main" xmlns="" id="{02783B00-1B93-421D-8C56-99BE2B2F1013}"/>
              </a:ext>
            </a:extLst>
          </p:cNvPr>
          <p:cNvSpPr txBox="1"/>
          <p:nvPr/>
        </p:nvSpPr>
        <p:spPr>
          <a:xfrm>
            <a:off x="5661256" y="4628168"/>
            <a:ext cx="2385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para lograr</a:t>
            </a:r>
          </a:p>
        </p:txBody>
      </p:sp>
    </p:spTree>
    <p:extLst>
      <p:ext uri="{BB962C8B-B14F-4D97-AF65-F5344CB8AC3E}">
        <p14:creationId xmlns:p14="http://schemas.microsoft.com/office/powerpoint/2010/main" val="20194068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Imagen 117" descr="Cerca de sombra en el suelo">
            <a:extLst>
              <a:ext uri="{FF2B5EF4-FFF2-40B4-BE49-F238E27FC236}">
                <a16:creationId xmlns:a16="http://schemas.microsoft.com/office/drawing/2014/main" xmlns="" id="{04E5C79A-5F03-432C-A7DD-F56A019FB8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4188" y="5871735"/>
            <a:ext cx="3314700" cy="952499"/>
          </a:xfrm>
          <a:prstGeom prst="rect">
            <a:avLst/>
          </a:prstGeom>
        </p:spPr>
      </p:pic>
      <p:pic>
        <p:nvPicPr>
          <p:cNvPr id="16" name="Imagen 15" descr="Cerca de sombra en el suelo">
            <a:extLst>
              <a:ext uri="{FF2B5EF4-FFF2-40B4-BE49-F238E27FC236}">
                <a16:creationId xmlns:a16="http://schemas.microsoft.com/office/drawing/2014/main" xmlns="" id="{0A57B658-F220-4FEC-8A15-072CE739D0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3689" y="5886537"/>
            <a:ext cx="3314700" cy="952499"/>
          </a:xfrm>
          <a:prstGeom prst="rect">
            <a:avLst/>
          </a:prstGeom>
        </p:spPr>
      </p:pic>
      <p:grpSp>
        <p:nvGrpSpPr>
          <p:cNvPr id="62" name="Grupo 61">
            <a:extLst>
              <a:ext uri="{FF2B5EF4-FFF2-40B4-BE49-F238E27FC236}">
                <a16:creationId xmlns:a16="http://schemas.microsoft.com/office/drawing/2014/main" xmlns="" id="{6B70B1D5-F5F8-429D-818A-E1CFA491E8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74414" y="4919383"/>
            <a:ext cx="1963550" cy="1204680"/>
            <a:chOff x="2800838" y="2910473"/>
            <a:chExt cx="1396536" cy="724055"/>
          </a:xfrm>
        </p:grpSpPr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xmlns="" id="{56964EBE-33D8-40BB-B16A-3066802FB416}"/>
                </a:ext>
              </a:extLst>
            </p:cNvPr>
            <p:cNvSpPr/>
            <p:nvPr/>
          </p:nvSpPr>
          <p:spPr>
            <a:xfrm>
              <a:off x="2800838" y="2910473"/>
              <a:ext cx="1368000" cy="6891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 corrupción genera un impacto negativo sobre la democracia y </a:t>
              </a:r>
              <a:r>
                <a:rPr lang="es-CO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erosiona sustancialmente el apoyo al sistema institucional en Ecuador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xmlns="" id="{DCCA4BC2-1846-46B3-9533-96FEFE089BA1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xmlns="" id="{1D0C17FD-0081-40EF-A9FD-74C7001B88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414218" y="2659062"/>
            <a:ext cx="3523889" cy="683978"/>
            <a:chOff x="4544127" y="3090121"/>
            <a:chExt cx="1388313" cy="544407"/>
          </a:xfrm>
        </p:grpSpPr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xmlns="" id="{889D3686-F316-4353-8E34-486E47731DEA}"/>
                </a:ext>
              </a:extLst>
            </p:cNvPr>
            <p:cNvSpPr/>
            <p:nvPr/>
          </p:nvSpPr>
          <p:spPr>
            <a:xfrm>
              <a:off x="4544127" y="3090121"/>
              <a:ext cx="1368000" cy="509451"/>
            </a:xfrm>
            <a:prstGeom prst="rect">
              <a:avLst/>
            </a:prstGeom>
            <a:solidFill>
              <a:schemeClr val="bg1"/>
            </a:soli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los ciudadanos en sus vidas diarias y a las instituciones públicas</a:t>
              </a:r>
            </a:p>
          </p:txBody>
        </p:sp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xmlns="" id="{59BC051C-564D-4692-A9F7-7318F9F117E2}"/>
                </a:ext>
              </a:extLst>
            </p:cNvPr>
            <p:cNvSpPr/>
            <p:nvPr/>
          </p:nvSpPr>
          <p:spPr>
            <a:xfrm>
              <a:off x="4564440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3" name="Grupo 142">
            <a:extLst>
              <a:ext uri="{FF2B5EF4-FFF2-40B4-BE49-F238E27FC236}">
                <a16:creationId xmlns:a16="http://schemas.microsoft.com/office/drawing/2014/main" xmlns="" id="{A7FDD8A7-CFFE-444B-B060-3135DC79A0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946393" y="4529226"/>
            <a:ext cx="1388313" cy="498158"/>
            <a:chOff x="4544127" y="4051495"/>
            <a:chExt cx="1388313" cy="498158"/>
          </a:xfrm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xmlns="" id="{D40A1091-7963-4FCA-B6AC-CF2BAC353AB4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Honestidad</a:t>
              </a:r>
              <a:endPara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xmlns="" id="{2B15FDBC-A1A2-4EF5-8C71-FAA9372402A8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sp>
        <p:nvSpPr>
          <p:cNvPr id="48" name="Rectángulo 47">
            <a:extLst>
              <a:ext uri="{FF2B5EF4-FFF2-40B4-BE49-F238E27FC236}">
                <a16:creationId xmlns:a16="http://schemas.microsoft.com/office/drawing/2014/main" xmlns="" id="{8D3BF366-C6D6-4588-8DC7-E9D4BF741B5D}"/>
              </a:ext>
            </a:extLst>
          </p:cNvPr>
          <p:cNvSpPr/>
          <p:nvPr/>
        </p:nvSpPr>
        <p:spPr>
          <a:xfrm>
            <a:off x="5228145" y="1953502"/>
            <a:ext cx="1737012" cy="222043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Cómo afecta</a:t>
            </a:r>
          </a:p>
        </p:txBody>
      </p:sp>
      <p:cxnSp>
        <p:nvCxnSpPr>
          <p:cNvPr id="3" name="Conector recto 2" descr="elemento decorativo">
            <a:extLst>
              <a:ext uri="{FF2B5EF4-FFF2-40B4-BE49-F238E27FC236}">
                <a16:creationId xmlns:a16="http://schemas.microsoft.com/office/drawing/2014/main" xmlns="" id="{68933B52-AACC-4940-ABC7-FC6FC0BD52F4}"/>
              </a:ext>
            </a:extLst>
          </p:cNvPr>
          <p:cNvCxnSpPr/>
          <p:nvPr/>
        </p:nvCxnSpPr>
        <p:spPr>
          <a:xfrm>
            <a:off x="1975630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 descr="elemento decorativo">
            <a:extLst>
              <a:ext uri="{FF2B5EF4-FFF2-40B4-BE49-F238E27FC236}">
                <a16:creationId xmlns:a16="http://schemas.microsoft.com/office/drawing/2014/main" xmlns="" id="{6B7B494C-8888-457E-82D1-32EE6B401023}"/>
              </a:ext>
            </a:extLst>
          </p:cNvPr>
          <p:cNvCxnSpPr/>
          <p:nvPr/>
        </p:nvCxnSpPr>
        <p:spPr>
          <a:xfrm>
            <a:off x="3708568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 descr="elemento decorativo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5441506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 descr="elemento decorativo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7174444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 descr="elemento decorativo">
            <a:extLst>
              <a:ext uri="{FF2B5EF4-FFF2-40B4-BE49-F238E27FC236}">
                <a16:creationId xmlns:a16="http://schemas.microsoft.com/office/drawing/2014/main" xmlns="" id="{499176F8-BEEF-4A37-97C9-A7E8592211E9}"/>
              </a:ext>
            </a:extLst>
          </p:cNvPr>
          <p:cNvCxnSpPr/>
          <p:nvPr/>
        </p:nvCxnSpPr>
        <p:spPr>
          <a:xfrm>
            <a:off x="8907382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 descr="elemento decorativo">
            <a:extLst>
              <a:ext uri="{FF2B5EF4-FFF2-40B4-BE49-F238E27FC236}">
                <a16:creationId xmlns:a16="http://schemas.microsoft.com/office/drawing/2014/main" xmlns="" id="{E0A5E395-38A3-4ED8-A1C1-7892BF5B1BE1}"/>
              </a:ext>
            </a:extLst>
          </p:cNvPr>
          <p:cNvCxnSpPr/>
          <p:nvPr/>
        </p:nvCxnSpPr>
        <p:spPr>
          <a:xfrm>
            <a:off x="10640322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ipse 4" descr="elemento decorativo">
            <a:extLst>
              <a:ext uri="{FF2B5EF4-FFF2-40B4-BE49-F238E27FC236}">
                <a16:creationId xmlns:a16="http://schemas.microsoft.com/office/drawing/2014/main" xmlns="" id="{FE3B97CC-2A6D-4550-83BF-6DBCDB836162}"/>
              </a:ext>
            </a:extLst>
          </p:cNvPr>
          <p:cNvSpPr/>
          <p:nvPr/>
        </p:nvSpPr>
        <p:spPr>
          <a:xfrm>
            <a:off x="1918423" y="297899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468422" y="481191"/>
            <a:ext cx="4908321" cy="1029258"/>
            <a:chOff x="4028810" y="1040449"/>
            <a:chExt cx="3871928" cy="511431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4028810" y="1040449"/>
              <a:ext cx="3871928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 CORRUPCIÓN EN ECUADOR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4028810" y="1479784"/>
              <a:ext cx="3859142" cy="72096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265052" y="1549900"/>
            <a:ext cx="85961" cy="85961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cxnSp>
        <p:nvCxnSpPr>
          <p:cNvPr id="104" name="Conector recto 103" descr="elemento decorativo">
            <a:extLst>
              <a:ext uri="{FF2B5EF4-FFF2-40B4-BE49-F238E27FC236}">
                <a16:creationId xmlns:a16="http://schemas.microsoft.com/office/drawing/2014/main" xmlns="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5313511" y="2257800"/>
            <a:ext cx="99452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xmlns="" id="{358BAAB7-C11D-46F7-9F8D-AAA017A92C78}"/>
              </a:ext>
            </a:extLst>
          </p:cNvPr>
          <p:cNvCxnSpPr>
            <a:cxnSpLocks/>
            <a:endCxn id="48" idx="0"/>
          </p:cNvCxnSpPr>
          <p:nvPr/>
        </p:nvCxnSpPr>
        <p:spPr>
          <a:xfrm>
            <a:off x="6091248" y="1522043"/>
            <a:ext cx="5403" cy="431459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xmlns="" id="{678A4F20-059C-4043-883B-580C12A517A5}"/>
              </a:ext>
            </a:extLst>
          </p:cNvPr>
          <p:cNvCxnSpPr>
            <a:cxnSpLocks/>
          </p:cNvCxnSpPr>
          <p:nvPr/>
        </p:nvCxnSpPr>
        <p:spPr>
          <a:xfrm>
            <a:off x="6096651" y="2191255"/>
            <a:ext cx="0" cy="41609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Conector recto de flecha 57">
            <a:extLst>
              <a:ext uri="{FF2B5EF4-FFF2-40B4-BE49-F238E27FC236}">
                <a16:creationId xmlns:a16="http://schemas.microsoft.com/office/drawing/2014/main" xmlns="" id="{6D75FFC1-22CF-4B48-BA5B-2558C32BE810}"/>
              </a:ext>
            </a:extLst>
          </p:cNvPr>
          <p:cNvCxnSpPr>
            <a:cxnSpLocks/>
          </p:cNvCxnSpPr>
          <p:nvPr/>
        </p:nvCxnSpPr>
        <p:spPr>
          <a:xfrm>
            <a:off x="6082675" y="3343040"/>
            <a:ext cx="1" cy="45285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05" name="Grupo 104">
            <a:extLst>
              <a:ext uri="{FF2B5EF4-FFF2-40B4-BE49-F238E27FC236}">
                <a16:creationId xmlns:a16="http://schemas.microsoft.com/office/drawing/2014/main" xmlns="" id="{F7AAF140-8130-41C3-B52C-5E5336B92A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782097" y="4515979"/>
            <a:ext cx="1708234" cy="498158"/>
            <a:chOff x="4544127" y="4051495"/>
            <a:chExt cx="1388313" cy="498158"/>
          </a:xfrm>
        </p:grpSpPr>
        <p:sp>
          <p:nvSpPr>
            <p:cNvPr id="106" name="Rectángulo 105">
              <a:extLst>
                <a:ext uri="{FF2B5EF4-FFF2-40B4-BE49-F238E27FC236}">
                  <a16:creationId xmlns:a16="http://schemas.microsoft.com/office/drawing/2014/main" xmlns="" id="{BE7AB841-EDB4-46C0-906D-F4253D053D6C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Deshonestidad</a:t>
              </a:r>
            </a:p>
          </p:txBody>
        </p:sp>
        <p:sp>
          <p:nvSpPr>
            <p:cNvPr id="107" name="Rectángulo 106">
              <a:extLst>
                <a:ext uri="{FF2B5EF4-FFF2-40B4-BE49-F238E27FC236}">
                  <a16:creationId xmlns:a16="http://schemas.microsoft.com/office/drawing/2014/main" xmlns="" id="{5395063C-A592-4318-B57D-F0A4ED3F1519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73" name="Conector: angular 72">
            <a:extLst>
              <a:ext uri="{FF2B5EF4-FFF2-40B4-BE49-F238E27FC236}">
                <a16:creationId xmlns:a16="http://schemas.microsoft.com/office/drawing/2014/main" xmlns="" id="{A83336FE-06BA-4DEE-A525-6C2890139827}"/>
              </a:ext>
            </a:extLst>
          </p:cNvPr>
          <p:cNvCxnSpPr>
            <a:cxnSpLocks/>
          </p:cNvCxnSpPr>
          <p:nvPr/>
        </p:nvCxnSpPr>
        <p:spPr>
          <a:xfrm rot="16200000" flipH="1">
            <a:off x="4039704" y="4598629"/>
            <a:ext cx="680174" cy="1537683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5" name="Rectángulo 114">
            <a:extLst>
              <a:ext uri="{FF2B5EF4-FFF2-40B4-BE49-F238E27FC236}">
                <a16:creationId xmlns:a16="http://schemas.microsoft.com/office/drawing/2014/main" xmlns="" id="{B4E129FB-C131-4057-B5DE-9DD4DAFB51EE}"/>
              </a:ext>
            </a:extLst>
          </p:cNvPr>
          <p:cNvSpPr/>
          <p:nvPr/>
        </p:nvSpPr>
        <p:spPr>
          <a:xfrm>
            <a:off x="5240672" y="3842199"/>
            <a:ext cx="1737012" cy="222043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Basada</a:t>
            </a:r>
          </a:p>
        </p:txBody>
      </p:sp>
      <p:cxnSp>
        <p:nvCxnSpPr>
          <p:cNvPr id="111" name="Conector: angular 110">
            <a:extLst>
              <a:ext uri="{FF2B5EF4-FFF2-40B4-BE49-F238E27FC236}">
                <a16:creationId xmlns:a16="http://schemas.microsoft.com/office/drawing/2014/main" xmlns="" id="{9A05C029-8BB5-40D5-81A3-2B276096D95F}"/>
              </a:ext>
            </a:extLst>
          </p:cNvPr>
          <p:cNvCxnSpPr>
            <a:stCxn id="115" idx="3"/>
            <a:endCxn id="106" idx="0"/>
          </p:cNvCxnSpPr>
          <p:nvPr/>
        </p:nvCxnSpPr>
        <p:spPr>
          <a:xfrm>
            <a:off x="6977684" y="3953221"/>
            <a:ext cx="1646033" cy="562758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3" name="Conector: angular 112">
            <a:extLst>
              <a:ext uri="{FF2B5EF4-FFF2-40B4-BE49-F238E27FC236}">
                <a16:creationId xmlns:a16="http://schemas.microsoft.com/office/drawing/2014/main" xmlns="" id="{514BDAF3-1227-4CED-9A8D-7DC1E6C17F90}"/>
              </a:ext>
            </a:extLst>
          </p:cNvPr>
          <p:cNvCxnSpPr>
            <a:cxnSpLocks/>
          </p:cNvCxnSpPr>
          <p:nvPr/>
        </p:nvCxnSpPr>
        <p:spPr>
          <a:xfrm rot="10800000" flipV="1">
            <a:off x="3564134" y="3953220"/>
            <a:ext cx="1610279" cy="576005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6" name="Conector: angular 115">
            <a:extLst>
              <a:ext uri="{FF2B5EF4-FFF2-40B4-BE49-F238E27FC236}">
                <a16:creationId xmlns:a16="http://schemas.microsoft.com/office/drawing/2014/main" xmlns="" id="{6FB8459B-C28C-4442-B52D-EE1F74B1749A}"/>
              </a:ext>
            </a:extLst>
          </p:cNvPr>
          <p:cNvCxnSpPr>
            <a:cxnSpLocks/>
            <a:stCxn id="107" idx="2"/>
            <a:endCxn id="28" idx="3"/>
          </p:cNvCxnSpPr>
          <p:nvPr/>
        </p:nvCxnSpPr>
        <p:spPr>
          <a:xfrm rot="5400000">
            <a:off x="7634024" y="4477956"/>
            <a:ext cx="478507" cy="1550869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CuadroTexto 36">
            <a:extLst>
              <a:ext uri="{FF2B5EF4-FFF2-40B4-BE49-F238E27FC236}">
                <a16:creationId xmlns:a16="http://schemas.microsoft.com/office/drawing/2014/main" xmlns="" id="{6D64432F-8CE9-4FE9-B8C3-520763E6EAA9}"/>
              </a:ext>
            </a:extLst>
          </p:cNvPr>
          <p:cNvSpPr txBox="1"/>
          <p:nvPr/>
        </p:nvSpPr>
        <p:spPr>
          <a:xfrm>
            <a:off x="157054" y="6451934"/>
            <a:ext cx="9981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/>
              <a:t>Mapa conceptual sobre la corrupción y la democracia según </a:t>
            </a:r>
            <a:r>
              <a:rPr lang="es-CO" sz="1600" dirty="0" err="1"/>
              <a:t>Seligson</a:t>
            </a:r>
            <a:r>
              <a:rPr lang="es-CO" sz="1600" dirty="0"/>
              <a:t> Mitchell</a:t>
            </a:r>
          </a:p>
        </p:txBody>
      </p:sp>
    </p:spTree>
    <p:extLst>
      <p:ext uri="{BB962C8B-B14F-4D97-AF65-F5344CB8AC3E}">
        <p14:creationId xmlns:p14="http://schemas.microsoft.com/office/powerpoint/2010/main" val="40256352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ángulo 47">
            <a:extLst>
              <a:ext uri="{FF2B5EF4-FFF2-40B4-BE49-F238E27FC236}">
                <a16:creationId xmlns:a16="http://schemas.microsoft.com/office/drawing/2014/main" xmlns="" id="{8D3BF366-C6D6-4588-8DC7-E9D4BF741B5D}"/>
              </a:ext>
            </a:extLst>
          </p:cNvPr>
          <p:cNvSpPr/>
          <p:nvPr/>
        </p:nvSpPr>
        <p:spPr>
          <a:xfrm>
            <a:off x="4838613" y="1973737"/>
            <a:ext cx="1731074" cy="205850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Función ejercida</a:t>
            </a:r>
          </a:p>
        </p:txBody>
      </p:sp>
      <p:cxnSp>
        <p:nvCxnSpPr>
          <p:cNvPr id="3" name="Conector recto 2" descr="elemento decorativo">
            <a:extLst>
              <a:ext uri="{FF2B5EF4-FFF2-40B4-BE49-F238E27FC236}">
                <a16:creationId xmlns:a16="http://schemas.microsoft.com/office/drawing/2014/main" xmlns="" id="{68933B52-AACC-4940-ABC7-FC6FC0BD52F4}"/>
              </a:ext>
            </a:extLst>
          </p:cNvPr>
          <p:cNvCxnSpPr/>
          <p:nvPr/>
        </p:nvCxnSpPr>
        <p:spPr>
          <a:xfrm>
            <a:off x="1772801" y="594986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 descr="elemento decorativo">
            <a:extLst>
              <a:ext uri="{FF2B5EF4-FFF2-40B4-BE49-F238E27FC236}">
                <a16:creationId xmlns:a16="http://schemas.microsoft.com/office/drawing/2014/main" xmlns="" id="{6B7B494C-8888-457E-82D1-32EE6B401023}"/>
              </a:ext>
            </a:extLst>
          </p:cNvPr>
          <p:cNvCxnSpPr/>
          <p:nvPr/>
        </p:nvCxnSpPr>
        <p:spPr>
          <a:xfrm>
            <a:off x="3505739" y="594986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 descr="elemento decorativo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5229474" y="4124883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 descr="elemento decorativo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6962412" y="4124883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 descr="elemento decorativo">
            <a:extLst>
              <a:ext uri="{FF2B5EF4-FFF2-40B4-BE49-F238E27FC236}">
                <a16:creationId xmlns:a16="http://schemas.microsoft.com/office/drawing/2014/main" xmlns="" id="{499176F8-BEEF-4A37-97C9-A7E8592211E9}"/>
              </a:ext>
            </a:extLst>
          </p:cNvPr>
          <p:cNvCxnSpPr/>
          <p:nvPr/>
        </p:nvCxnSpPr>
        <p:spPr>
          <a:xfrm>
            <a:off x="847141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 descr="elemento decorativo">
            <a:extLst>
              <a:ext uri="{FF2B5EF4-FFF2-40B4-BE49-F238E27FC236}">
                <a16:creationId xmlns:a16="http://schemas.microsoft.com/office/drawing/2014/main" xmlns="" id="{E0A5E395-38A3-4ED8-A1C1-7892BF5B1BE1}"/>
              </a:ext>
            </a:extLst>
          </p:cNvPr>
          <p:cNvCxnSpPr/>
          <p:nvPr/>
        </p:nvCxnSpPr>
        <p:spPr>
          <a:xfrm>
            <a:off x="1020435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ipse 4" descr="elemento decorativo">
            <a:extLst>
              <a:ext uri="{FF2B5EF4-FFF2-40B4-BE49-F238E27FC236}">
                <a16:creationId xmlns:a16="http://schemas.microsoft.com/office/drawing/2014/main" xmlns="" id="{FE3B97CC-2A6D-4550-83BF-6DBCDB836162}"/>
              </a:ext>
            </a:extLst>
          </p:cNvPr>
          <p:cNvSpPr/>
          <p:nvPr/>
        </p:nvSpPr>
        <p:spPr>
          <a:xfrm>
            <a:off x="1715594" y="5691863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802234" y="357174"/>
            <a:ext cx="5404141" cy="954199"/>
            <a:chOff x="4101954" y="1040449"/>
            <a:chExt cx="3726406" cy="511431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4101954" y="1040449"/>
              <a:ext cx="3726406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REVISORÍA FISCAL EN COLOMBIA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4122165" y="1455582"/>
              <a:ext cx="3706195" cy="96298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053020" y="1860970"/>
            <a:ext cx="85667" cy="79692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cxnSp>
        <p:nvCxnSpPr>
          <p:cNvPr id="104" name="Conector recto 103" descr="elemento decorativo">
            <a:extLst>
              <a:ext uri="{FF2B5EF4-FFF2-40B4-BE49-F238E27FC236}">
                <a16:creationId xmlns:a16="http://schemas.microsoft.com/office/drawing/2014/main" xmlns="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6092600" y="2562601"/>
            <a:ext cx="340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upo 41">
            <a:extLst>
              <a:ext uri="{FF2B5EF4-FFF2-40B4-BE49-F238E27FC236}">
                <a16:creationId xmlns:a16="http://schemas.microsoft.com/office/drawing/2014/main" xmlns="" id="{2116F14F-59F4-4FC8-B083-4E66150C16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169687" y="2991291"/>
            <a:ext cx="2507646" cy="875417"/>
            <a:chOff x="4544127" y="4051495"/>
            <a:chExt cx="1388313" cy="498158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xmlns="" id="{121B2009-613D-478F-BE7C-BB607CD17CB8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Sector privado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xmlns="" id="{87987C99-1157-43B1-A1AF-235D4B5DD700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9" name="Grupo 88">
            <a:extLst>
              <a:ext uri="{FF2B5EF4-FFF2-40B4-BE49-F238E27FC236}">
                <a16:creationId xmlns:a16="http://schemas.microsoft.com/office/drawing/2014/main" xmlns="" id="{55A3209A-31C6-43F1-9957-522F094926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405083" y="5179751"/>
            <a:ext cx="3011316" cy="1048001"/>
            <a:chOff x="2429204" y="3087303"/>
            <a:chExt cx="1381119" cy="547225"/>
          </a:xfrm>
        </p:grpSpPr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xmlns="" id="{B099DAA8-440D-4988-B509-5462130BB0D0}"/>
                </a:ext>
              </a:extLst>
            </p:cNvPr>
            <p:cNvSpPr/>
            <p:nvPr/>
          </p:nvSpPr>
          <p:spPr>
            <a:xfrm>
              <a:off x="2442323" y="3087303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Lucha contra la corrupción en Colombia.</a:t>
              </a:r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xmlns="" id="{6569ACE0-70DB-4A14-9041-3610179CED82}"/>
                </a:ext>
              </a:extLst>
            </p:cNvPr>
            <p:cNvSpPr/>
            <p:nvPr/>
          </p:nvSpPr>
          <p:spPr>
            <a:xfrm>
              <a:off x="242920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xmlns="" id="{A936CA9F-E020-4CD7-A334-0CC5EA1C1C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28473" y="2991291"/>
            <a:ext cx="2003070" cy="884482"/>
            <a:chOff x="4544127" y="4051495"/>
            <a:chExt cx="1388313" cy="498158"/>
          </a:xfrm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xmlns="" id="{E050A4EF-0326-4620-9E71-F0DE2ED1DF3E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Sector público </a:t>
              </a: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xmlns="" id="{450DD984-F2C1-4927-8E2A-F6F532E9D898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xmlns="" id="{E79EB451-8F8B-419D-9FC2-71EE359955C5}"/>
              </a:ext>
            </a:extLst>
          </p:cNvPr>
          <p:cNvCxnSpPr>
            <a:cxnSpLocks/>
          </p:cNvCxnSpPr>
          <p:nvPr/>
        </p:nvCxnSpPr>
        <p:spPr>
          <a:xfrm>
            <a:off x="5426365" y="1251296"/>
            <a:ext cx="0" cy="68936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ector: angular 30">
            <a:extLst>
              <a:ext uri="{FF2B5EF4-FFF2-40B4-BE49-F238E27FC236}">
                <a16:creationId xmlns:a16="http://schemas.microsoft.com/office/drawing/2014/main" xmlns="" id="{2E0E0C42-605E-41B2-98BC-B8B5B9A5CA0A}"/>
              </a:ext>
            </a:extLst>
          </p:cNvPr>
          <p:cNvCxnSpPr>
            <a:stCxn id="48" idx="1"/>
            <a:endCxn id="61" idx="0"/>
          </p:cNvCxnSpPr>
          <p:nvPr/>
        </p:nvCxnSpPr>
        <p:spPr>
          <a:xfrm rot="10800000" flipV="1">
            <a:off x="1815355" y="2076661"/>
            <a:ext cx="3023259" cy="914629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Conector: angular 32">
            <a:extLst>
              <a:ext uri="{FF2B5EF4-FFF2-40B4-BE49-F238E27FC236}">
                <a16:creationId xmlns:a16="http://schemas.microsoft.com/office/drawing/2014/main" xmlns="" id="{791194AC-CF94-42E1-A0A0-B5C543C677BE}"/>
              </a:ext>
            </a:extLst>
          </p:cNvPr>
          <p:cNvCxnSpPr>
            <a:stCxn id="48" idx="3"/>
            <a:endCxn id="43" idx="0"/>
          </p:cNvCxnSpPr>
          <p:nvPr/>
        </p:nvCxnSpPr>
        <p:spPr>
          <a:xfrm>
            <a:off x="6569687" y="2076662"/>
            <a:ext cx="2835478" cy="914629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1" name="CuadroTexto 100">
            <a:extLst>
              <a:ext uri="{FF2B5EF4-FFF2-40B4-BE49-F238E27FC236}">
                <a16:creationId xmlns:a16="http://schemas.microsoft.com/office/drawing/2014/main" xmlns="" id="{B57D5804-0CB6-4FCF-A997-0ADA193ECDAA}"/>
              </a:ext>
            </a:extLst>
          </p:cNvPr>
          <p:cNvSpPr txBox="1"/>
          <p:nvPr/>
        </p:nvSpPr>
        <p:spPr>
          <a:xfrm>
            <a:off x="7783421" y="6227750"/>
            <a:ext cx="4408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/>
              <a:t>Mapa conceptual sobre la revisoría fiscal y la corrupción en Colombia según López Carvajal</a:t>
            </a:r>
          </a:p>
        </p:txBody>
      </p:sp>
      <p:cxnSp>
        <p:nvCxnSpPr>
          <p:cNvPr id="12" name="Conector: angular 11">
            <a:extLst>
              <a:ext uri="{FF2B5EF4-FFF2-40B4-BE49-F238E27FC236}">
                <a16:creationId xmlns:a16="http://schemas.microsoft.com/office/drawing/2014/main" xmlns="" id="{EA2DADD2-019A-4917-9786-38FE35BFE380}"/>
              </a:ext>
            </a:extLst>
          </p:cNvPr>
          <p:cNvCxnSpPr>
            <a:cxnSpLocks/>
            <a:stCxn id="63" idx="2"/>
            <a:endCxn id="90" idx="0"/>
          </p:cNvCxnSpPr>
          <p:nvPr/>
        </p:nvCxnSpPr>
        <p:spPr>
          <a:xfrm rot="16200000" flipH="1">
            <a:off x="2732863" y="2987571"/>
            <a:ext cx="1303978" cy="308038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: angular 8">
            <a:extLst>
              <a:ext uri="{FF2B5EF4-FFF2-40B4-BE49-F238E27FC236}">
                <a16:creationId xmlns:a16="http://schemas.microsoft.com/office/drawing/2014/main" xmlns="" id="{DDB3D228-B504-409A-A518-A9F8DB6FFC01}"/>
              </a:ext>
            </a:extLst>
          </p:cNvPr>
          <p:cNvCxnSpPr>
            <a:stCxn id="44" idx="2"/>
            <a:endCxn id="90" idx="0"/>
          </p:cNvCxnSpPr>
          <p:nvPr/>
        </p:nvCxnSpPr>
        <p:spPr>
          <a:xfrm rot="5400000">
            <a:off x="6526928" y="2264823"/>
            <a:ext cx="1313043" cy="451681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CB0351A5-B51A-44F0-A442-343BFD2122BD}"/>
              </a:ext>
            </a:extLst>
          </p:cNvPr>
          <p:cNvSpPr txBox="1"/>
          <p:nvPr/>
        </p:nvSpPr>
        <p:spPr>
          <a:xfrm>
            <a:off x="4221864" y="4763598"/>
            <a:ext cx="1193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incide</a:t>
            </a:r>
            <a:endParaRPr lang="es-CO" dirty="0"/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xmlns="" id="{DF09DB80-5F68-A34F-AB62-0295021EF33A}"/>
              </a:ext>
            </a:extLst>
          </p:cNvPr>
          <p:cNvSpPr/>
          <p:nvPr/>
        </p:nvSpPr>
        <p:spPr>
          <a:xfrm>
            <a:off x="4431543" y="2867052"/>
            <a:ext cx="2571099" cy="10120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endParaRPr lang="es-CO" sz="1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“La revisoría fiscal asume una </a:t>
            </a:r>
          </a:p>
          <a:p>
            <a:r>
              <a:rPr lang="es-CO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responsabilidad ante la sociedad por sus omisiones”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Grupo 38">
            <a:extLst>
              <a:ext uri="{FF2B5EF4-FFF2-40B4-BE49-F238E27FC236}">
                <a16:creationId xmlns:a16="http://schemas.microsoft.com/office/drawing/2014/main" xmlns="" id="{1E4B20C3-C559-FB4F-8BB7-6D137CA3B9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020077" y="5071375"/>
            <a:ext cx="3231690" cy="1140443"/>
            <a:chOff x="2800627" y="3134678"/>
            <a:chExt cx="1396747" cy="499850"/>
          </a:xfrm>
        </p:grpSpPr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xmlns="" id="{3B6F4365-179D-894B-9B1C-CAF11FC56414}"/>
                </a:ext>
              </a:extLst>
            </p:cNvPr>
            <p:cNvSpPr/>
            <p:nvPr/>
          </p:nvSpPr>
          <p:spPr>
            <a:xfrm>
              <a:off x="2800627" y="3134678"/>
              <a:ext cx="1378151" cy="46489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r>
                <a:rPr lang="es-C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 conducta ética de los revisores fiscales queda cuestionada </a:t>
              </a:r>
            </a:p>
            <a:p>
              <a:r>
                <a:rPr lang="es-C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partir de actuaciones permisivas en su labor de vigilancia y control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xmlns="" id="{5D300A5D-6A4E-414F-B4E2-53CA555818DE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xmlns="" id="{49896F54-E00F-7A4F-844B-40F4C4228BE1}"/>
              </a:ext>
            </a:extLst>
          </p:cNvPr>
          <p:cNvCxnSpPr>
            <a:cxnSpLocks/>
            <a:stCxn id="90" idx="3"/>
            <a:endCxn id="40" idx="1"/>
          </p:cNvCxnSpPr>
          <p:nvPr/>
        </p:nvCxnSpPr>
        <p:spPr>
          <a:xfrm>
            <a:off x="6416399" y="5592230"/>
            <a:ext cx="1603678" cy="948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A32D5DE8-1101-B54F-A3AA-373973050482}"/>
              </a:ext>
            </a:extLst>
          </p:cNvPr>
          <p:cNvSpPr txBox="1"/>
          <p:nvPr/>
        </p:nvSpPr>
        <p:spPr>
          <a:xfrm>
            <a:off x="6636204" y="5254546"/>
            <a:ext cx="13438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Como resultado</a:t>
            </a:r>
          </a:p>
        </p:txBody>
      </p:sp>
    </p:spTree>
    <p:extLst>
      <p:ext uri="{BB962C8B-B14F-4D97-AF65-F5344CB8AC3E}">
        <p14:creationId xmlns:p14="http://schemas.microsoft.com/office/powerpoint/2010/main" val="2191724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 descr="elemento decorativo">
            <a:extLst>
              <a:ext uri="{FF2B5EF4-FFF2-40B4-BE49-F238E27FC236}">
                <a16:creationId xmlns:a16="http://schemas.microsoft.com/office/drawing/2014/main" xmlns="" id="{68933B52-AACC-4940-ABC7-FC6FC0BD52F4}"/>
              </a:ext>
            </a:extLst>
          </p:cNvPr>
          <p:cNvCxnSpPr/>
          <p:nvPr/>
        </p:nvCxnSpPr>
        <p:spPr>
          <a:xfrm>
            <a:off x="1979574" y="5865859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 descr="elemento decorativo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5436247" y="3457787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 descr="elemento decorativo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7169185" y="3457787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 descr="elemento decorativo">
            <a:extLst>
              <a:ext uri="{FF2B5EF4-FFF2-40B4-BE49-F238E27FC236}">
                <a16:creationId xmlns:a16="http://schemas.microsoft.com/office/drawing/2014/main" xmlns="" id="{E0A5E395-38A3-4ED8-A1C1-7892BF5B1BE1}"/>
              </a:ext>
            </a:extLst>
          </p:cNvPr>
          <p:cNvCxnSpPr/>
          <p:nvPr/>
        </p:nvCxnSpPr>
        <p:spPr>
          <a:xfrm>
            <a:off x="1020435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ipse 4" descr="elemento decorativo">
            <a:extLst>
              <a:ext uri="{FF2B5EF4-FFF2-40B4-BE49-F238E27FC236}">
                <a16:creationId xmlns:a16="http://schemas.microsoft.com/office/drawing/2014/main" xmlns="" id="{FE3B97CC-2A6D-4550-83BF-6DBCDB836162}"/>
              </a:ext>
            </a:extLst>
          </p:cNvPr>
          <p:cNvSpPr/>
          <p:nvPr/>
        </p:nvSpPr>
        <p:spPr>
          <a:xfrm>
            <a:off x="1715594" y="5267794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819244" y="214166"/>
            <a:ext cx="3993219" cy="954199"/>
            <a:chOff x="5016000" y="1040449"/>
            <a:chExt cx="2160000" cy="511431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60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LOS INSTRUMENTOS DE CONTROL SOCIAL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5016000" y="1443880"/>
              <a:ext cx="2160000" cy="108000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053020" y="1436901"/>
            <a:ext cx="85667" cy="79692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cxnSp>
        <p:nvCxnSpPr>
          <p:cNvPr id="104" name="Conector recto 103" descr="elemento decorativo">
            <a:extLst>
              <a:ext uri="{FF2B5EF4-FFF2-40B4-BE49-F238E27FC236}">
                <a16:creationId xmlns:a16="http://schemas.microsoft.com/office/drawing/2014/main" xmlns="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6092600" y="2138532"/>
            <a:ext cx="340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upo 53">
            <a:extLst>
              <a:ext uri="{FF2B5EF4-FFF2-40B4-BE49-F238E27FC236}">
                <a16:creationId xmlns:a16="http://schemas.microsoft.com/office/drawing/2014/main" xmlns="" id="{42540AAC-22FD-4689-A88D-61C519267B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11586" y="1699400"/>
            <a:ext cx="2636693" cy="890742"/>
            <a:chOff x="2810778" y="3168812"/>
            <a:chExt cx="1386596" cy="465716"/>
          </a:xfrm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xmlns="" id="{FED1758F-9CAD-44D3-AAEC-E5BEB17C2F10}"/>
                </a:ext>
              </a:extLst>
            </p:cNvPr>
            <p:cNvSpPr/>
            <p:nvPr/>
          </p:nvSpPr>
          <p:spPr>
            <a:xfrm>
              <a:off x="2810778" y="3168812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Visibilidad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xmlns="" id="{961F4DEB-DD11-4266-89D3-306863C68FBC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xmlns="" id="{A936CA9F-E020-4CD7-A334-0CC5EA1C1C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122116" y="2537552"/>
            <a:ext cx="2954648" cy="905986"/>
            <a:chOff x="4544127" y="4051493"/>
            <a:chExt cx="1388313" cy="498160"/>
          </a:xfrm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xmlns="" id="{E050A4EF-0326-4620-9E71-F0DE2ED1DF3E}"/>
                </a:ext>
              </a:extLst>
            </p:cNvPr>
            <p:cNvSpPr/>
            <p:nvPr/>
          </p:nvSpPr>
          <p:spPr>
            <a:xfrm>
              <a:off x="4544127" y="4051493"/>
              <a:ext cx="1368000" cy="45052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Rendición de cuentas de la Contaduría General de la Nación</a:t>
              </a: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xmlns="" id="{450DD984-F2C1-4927-8E2A-F6F532E9D898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sp>
        <p:nvSpPr>
          <p:cNvPr id="101" name="CuadroTexto 100">
            <a:extLst>
              <a:ext uri="{FF2B5EF4-FFF2-40B4-BE49-F238E27FC236}">
                <a16:creationId xmlns:a16="http://schemas.microsoft.com/office/drawing/2014/main" xmlns="" id="{B57D5804-0CB6-4FCF-A997-0ADA193ECDAA}"/>
              </a:ext>
            </a:extLst>
          </p:cNvPr>
          <p:cNvSpPr txBox="1"/>
          <p:nvPr/>
        </p:nvSpPr>
        <p:spPr>
          <a:xfrm>
            <a:off x="98564" y="6496897"/>
            <a:ext cx="12093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/>
              <a:t>Mapa conceptual sobre el proceso de rendición de cuentas en el sector publico según Cifuentes Martínez.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8C21B4DD-0692-43AB-BCEA-D152F087BE9F}"/>
              </a:ext>
            </a:extLst>
          </p:cNvPr>
          <p:cNvSpPr txBox="1"/>
          <p:nvPr/>
        </p:nvSpPr>
        <p:spPr>
          <a:xfrm>
            <a:off x="4818625" y="1132459"/>
            <a:ext cx="35346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/>
              <a:t>Favorecen</a:t>
            </a:r>
          </a:p>
        </p:txBody>
      </p:sp>
      <p:grpSp>
        <p:nvGrpSpPr>
          <p:cNvPr id="65" name="Grupo 64">
            <a:extLst>
              <a:ext uri="{FF2B5EF4-FFF2-40B4-BE49-F238E27FC236}">
                <a16:creationId xmlns:a16="http://schemas.microsoft.com/office/drawing/2014/main" xmlns="" id="{95D29510-5A64-436A-A96A-E38BF2E278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84282" y="5474381"/>
            <a:ext cx="2541685" cy="696224"/>
            <a:chOff x="3469682" y="4018903"/>
            <a:chExt cx="1376622" cy="551581"/>
          </a:xfrm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xmlns="" id="{43CAB11F-BBB1-4A99-9C08-DEF5D09F100B}"/>
                </a:ext>
              </a:extLst>
            </p:cNvPr>
            <p:cNvSpPr/>
            <p:nvPr/>
          </p:nvSpPr>
          <p:spPr>
            <a:xfrm>
              <a:off x="3478304" y="4018903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Deslegitiman las instituciones públicas</a:t>
              </a:r>
            </a:p>
          </p:txBody>
        </p:sp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xmlns="" id="{C1FBED2E-1168-4BAB-A898-E6C110021286}"/>
                </a:ext>
              </a:extLst>
            </p:cNvPr>
            <p:cNvSpPr/>
            <p:nvPr/>
          </p:nvSpPr>
          <p:spPr>
            <a:xfrm>
              <a:off x="3469682" y="4462484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0" name="Grupo 69">
            <a:extLst>
              <a:ext uri="{FF2B5EF4-FFF2-40B4-BE49-F238E27FC236}">
                <a16:creationId xmlns:a16="http://schemas.microsoft.com/office/drawing/2014/main" xmlns="" id="{4C7CECA3-17FF-436A-A1D5-D574CA32D3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815463" y="5567719"/>
            <a:ext cx="2179396" cy="672056"/>
            <a:chOff x="6488728" y="4138419"/>
            <a:chExt cx="1390438" cy="532434"/>
          </a:xfrm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xmlns="" id="{963082BA-E0E7-475C-8005-7A0C7FC36D43}"/>
                </a:ext>
              </a:extLst>
            </p:cNvPr>
            <p:cNvSpPr/>
            <p:nvPr/>
          </p:nvSpPr>
          <p:spPr>
            <a:xfrm>
              <a:off x="6488728" y="4138419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Aumentan la corrupción</a:t>
              </a: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xmlns="" id="{4E906E9C-5015-431F-9353-A7D849B0B816}"/>
                </a:ext>
              </a:extLst>
            </p:cNvPr>
            <p:cNvSpPr/>
            <p:nvPr/>
          </p:nvSpPr>
          <p:spPr>
            <a:xfrm>
              <a:off x="6511166" y="45628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xmlns="" id="{41778B70-4664-4D0B-94E7-355E24713AC2}"/>
              </a:ext>
            </a:extLst>
          </p:cNvPr>
          <p:cNvCxnSpPr/>
          <p:nvPr/>
        </p:nvCxnSpPr>
        <p:spPr>
          <a:xfrm>
            <a:off x="5731078" y="4494286"/>
            <a:ext cx="0" cy="38133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Conector: angular 35">
            <a:extLst>
              <a:ext uri="{FF2B5EF4-FFF2-40B4-BE49-F238E27FC236}">
                <a16:creationId xmlns:a16="http://schemas.microsoft.com/office/drawing/2014/main" xmlns="" id="{17FA70AB-6B27-443A-8132-5D684AA5E6D9}"/>
              </a:ext>
            </a:extLst>
          </p:cNvPr>
          <p:cNvCxnSpPr>
            <a:cxnSpLocks/>
          </p:cNvCxnSpPr>
          <p:nvPr/>
        </p:nvCxnSpPr>
        <p:spPr>
          <a:xfrm rot="10800000" flipV="1">
            <a:off x="751428" y="4875620"/>
            <a:ext cx="4979651" cy="588578"/>
          </a:xfrm>
          <a:prstGeom prst="bentConnector3">
            <a:avLst>
              <a:gd name="adj1" fmla="val 100023"/>
            </a:avLst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Conector: angular 44">
            <a:extLst>
              <a:ext uri="{FF2B5EF4-FFF2-40B4-BE49-F238E27FC236}">
                <a16:creationId xmlns:a16="http://schemas.microsoft.com/office/drawing/2014/main" xmlns="" id="{52759290-A4AF-49CE-9082-9F3F7BC04A24}"/>
              </a:ext>
            </a:extLst>
          </p:cNvPr>
          <p:cNvCxnSpPr>
            <a:cxnSpLocks/>
          </p:cNvCxnSpPr>
          <p:nvPr/>
        </p:nvCxnSpPr>
        <p:spPr>
          <a:xfrm>
            <a:off x="5731078" y="4875620"/>
            <a:ext cx="6101559" cy="758760"/>
          </a:xfrm>
          <a:prstGeom prst="bentConnector3">
            <a:avLst>
              <a:gd name="adj1" fmla="val 99954"/>
            </a:avLst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1" name="Grupo 40">
            <a:extLst>
              <a:ext uri="{FF2B5EF4-FFF2-40B4-BE49-F238E27FC236}">
                <a16:creationId xmlns:a16="http://schemas.microsoft.com/office/drawing/2014/main" xmlns="" id="{050FE78C-2A28-4ED2-917E-5CA0B94C2D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034525" y="1841357"/>
            <a:ext cx="2636693" cy="890742"/>
            <a:chOff x="2810778" y="3168812"/>
            <a:chExt cx="1386596" cy="465716"/>
          </a:xfrm>
        </p:grpSpPr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xmlns="" id="{8300FDD3-043B-4D4B-9D01-46272519A495}"/>
                </a:ext>
              </a:extLst>
            </p:cNvPr>
            <p:cNvSpPr/>
            <p:nvPr/>
          </p:nvSpPr>
          <p:spPr>
            <a:xfrm>
              <a:off x="2810778" y="3168812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Transparencia</a:t>
              </a:r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xmlns="" id="{9655A58C-4D51-40A1-8417-FDE1042D8E05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xmlns="" id="{9C75FA23-3D28-49AB-BADB-48B0890CDE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515187" y="3877819"/>
            <a:ext cx="2601332" cy="622527"/>
            <a:chOff x="4544127" y="4051491"/>
            <a:chExt cx="1388313" cy="498162"/>
          </a:xfrm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xmlns="" id="{86927076-56B2-461A-B9AD-335D6CB29FFD}"/>
                </a:ext>
              </a:extLst>
            </p:cNvPr>
            <p:cNvSpPr/>
            <p:nvPr/>
          </p:nvSpPr>
          <p:spPr>
            <a:xfrm>
              <a:off x="4544127" y="4051491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Malas practicas</a:t>
              </a:r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xmlns="" id="{AEAFEAAA-0550-4407-9251-F3702F36C1CB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sp>
        <p:nvSpPr>
          <p:cNvPr id="52" name="CuadroTexto 51">
            <a:extLst>
              <a:ext uri="{FF2B5EF4-FFF2-40B4-BE49-F238E27FC236}">
                <a16:creationId xmlns:a16="http://schemas.microsoft.com/office/drawing/2014/main" xmlns="" id="{B6FF05B0-4CAF-4A6F-931B-7C1A4B1D5CF1}"/>
              </a:ext>
            </a:extLst>
          </p:cNvPr>
          <p:cNvSpPr txBox="1"/>
          <p:nvPr/>
        </p:nvSpPr>
        <p:spPr>
          <a:xfrm>
            <a:off x="5775172" y="3481823"/>
            <a:ext cx="35346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/>
              <a:t>evitan</a:t>
            </a:r>
          </a:p>
        </p:txBody>
      </p:sp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xmlns="" id="{3730FCBC-826A-405E-AD03-A8485D385FEC}"/>
              </a:ext>
            </a:extLst>
          </p:cNvPr>
          <p:cNvCxnSpPr>
            <a:cxnSpLocks/>
            <a:stCxn id="63" idx="2"/>
          </p:cNvCxnSpPr>
          <p:nvPr/>
        </p:nvCxnSpPr>
        <p:spPr>
          <a:xfrm>
            <a:off x="5621056" y="3443538"/>
            <a:ext cx="0" cy="42937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ector: angular 7">
            <a:extLst>
              <a:ext uri="{FF2B5EF4-FFF2-40B4-BE49-F238E27FC236}">
                <a16:creationId xmlns:a16="http://schemas.microsoft.com/office/drawing/2014/main" xmlns="" id="{08E3EF54-D88A-4BDD-8706-82648A47452A}"/>
              </a:ext>
            </a:extLst>
          </p:cNvPr>
          <p:cNvCxnSpPr>
            <a:stCxn id="19" idx="2"/>
            <a:endCxn id="55" idx="0"/>
          </p:cNvCxnSpPr>
          <p:nvPr/>
        </p:nvCxnSpPr>
        <p:spPr>
          <a:xfrm rot="5400000">
            <a:off x="3648536" y="-467919"/>
            <a:ext cx="531035" cy="3803602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ector: angular 12">
            <a:extLst>
              <a:ext uri="{FF2B5EF4-FFF2-40B4-BE49-F238E27FC236}">
                <a16:creationId xmlns:a16="http://schemas.microsoft.com/office/drawing/2014/main" xmlns="" id="{4D80A5B1-2A44-4660-9533-094D1AF07F13}"/>
              </a:ext>
            </a:extLst>
          </p:cNvPr>
          <p:cNvCxnSpPr>
            <a:cxnSpLocks/>
            <a:endCxn id="46" idx="0"/>
          </p:cNvCxnSpPr>
          <p:nvPr/>
        </p:nvCxnSpPr>
        <p:spPr>
          <a:xfrm>
            <a:off x="5850346" y="1432355"/>
            <a:ext cx="3484845" cy="409002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ector: angular 19">
            <a:extLst>
              <a:ext uri="{FF2B5EF4-FFF2-40B4-BE49-F238E27FC236}">
                <a16:creationId xmlns:a16="http://schemas.microsoft.com/office/drawing/2014/main" xmlns="" id="{E328AAD1-D078-49F0-AC27-1CC4FF8F0D24}"/>
              </a:ext>
            </a:extLst>
          </p:cNvPr>
          <p:cNvCxnSpPr>
            <a:cxnSpLocks/>
            <a:stCxn id="56" idx="2"/>
            <a:endCxn id="61" idx="1"/>
          </p:cNvCxnSpPr>
          <p:nvPr/>
        </p:nvCxnSpPr>
        <p:spPr>
          <a:xfrm rot="16200000" flipH="1">
            <a:off x="2906322" y="1731432"/>
            <a:ext cx="357084" cy="2074503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ector: angular 21">
            <a:extLst>
              <a:ext uri="{FF2B5EF4-FFF2-40B4-BE49-F238E27FC236}">
                <a16:creationId xmlns:a16="http://schemas.microsoft.com/office/drawing/2014/main" xmlns="" id="{8684A1BB-A20C-4170-91A9-6FD5D7B0C43A}"/>
              </a:ext>
            </a:extLst>
          </p:cNvPr>
          <p:cNvCxnSpPr>
            <a:cxnSpLocks/>
            <a:stCxn id="47" idx="2"/>
            <a:endCxn id="61" idx="3"/>
          </p:cNvCxnSpPr>
          <p:nvPr/>
        </p:nvCxnSpPr>
        <p:spPr>
          <a:xfrm rot="5400000">
            <a:off x="8094480" y="1671153"/>
            <a:ext cx="215127" cy="2337019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Conector recto de flecha 56">
            <a:extLst>
              <a:ext uri="{FF2B5EF4-FFF2-40B4-BE49-F238E27FC236}">
                <a16:creationId xmlns:a16="http://schemas.microsoft.com/office/drawing/2014/main" xmlns="" id="{99CA91F4-083E-0B43-936A-2B4477B3C81C}"/>
              </a:ext>
            </a:extLst>
          </p:cNvPr>
          <p:cNvCxnSpPr>
            <a:cxnSpLocks/>
            <a:stCxn id="67" idx="3"/>
            <a:endCxn id="64" idx="1"/>
          </p:cNvCxnSpPr>
          <p:nvPr/>
        </p:nvCxnSpPr>
        <p:spPr>
          <a:xfrm>
            <a:off x="3125967" y="5776787"/>
            <a:ext cx="1315735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xmlns="" id="{58B02505-C71A-F94D-B14B-5BD62F952350}"/>
              </a:ext>
            </a:extLst>
          </p:cNvPr>
          <p:cNvCxnSpPr>
            <a:cxnSpLocks/>
            <a:stCxn id="72" idx="1"/>
          </p:cNvCxnSpPr>
          <p:nvPr/>
        </p:nvCxnSpPr>
        <p:spPr>
          <a:xfrm flipH="1">
            <a:off x="8428702" y="5870125"/>
            <a:ext cx="1386761" cy="2261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Rectángulo 63">
            <a:extLst>
              <a:ext uri="{FF2B5EF4-FFF2-40B4-BE49-F238E27FC236}">
                <a16:creationId xmlns:a16="http://schemas.microsoft.com/office/drawing/2014/main" xmlns="" id="{40FBE26C-E8B8-CA44-A061-3D25EA12B7B1}"/>
              </a:ext>
            </a:extLst>
          </p:cNvPr>
          <p:cNvSpPr/>
          <p:nvPr/>
        </p:nvSpPr>
        <p:spPr>
          <a:xfrm>
            <a:off x="4441702" y="5240433"/>
            <a:ext cx="3993219" cy="1072707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r>
              <a:rPr lang="es-C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Hacer del proceso de Rendición de Cuentas de la CGN una herramienta potente y poderosa para generar transparencia, gobernabilidad, visibilidad y mitigar los riesgos que origina la corrupción como uno de los flagelos asociados a la desigualdad social, cultural y económica 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xmlns="" id="{748A1523-19FF-3A4E-9178-817FDCE201A8}"/>
              </a:ext>
            </a:extLst>
          </p:cNvPr>
          <p:cNvSpPr txBox="1"/>
          <p:nvPr/>
        </p:nvSpPr>
        <p:spPr>
          <a:xfrm>
            <a:off x="5129048" y="4918595"/>
            <a:ext cx="19432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600" dirty="0"/>
              <a:t>Por tanto se requiere</a:t>
            </a:r>
          </a:p>
        </p:txBody>
      </p:sp>
    </p:spTree>
    <p:extLst>
      <p:ext uri="{BB962C8B-B14F-4D97-AF65-F5344CB8AC3E}">
        <p14:creationId xmlns:p14="http://schemas.microsoft.com/office/powerpoint/2010/main" val="3681585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Imagen 117" descr="Cerca de sombra en el suelo">
            <a:extLst>
              <a:ext uri="{FF2B5EF4-FFF2-40B4-BE49-F238E27FC236}">
                <a16:creationId xmlns:a16="http://schemas.microsoft.com/office/drawing/2014/main" xmlns="" id="{04E5C79A-5F03-432C-A7DD-F56A019FB8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1821" y="1230259"/>
            <a:ext cx="3314700" cy="952499"/>
          </a:xfrm>
          <a:prstGeom prst="rect">
            <a:avLst/>
          </a:prstGeom>
        </p:spPr>
      </p:pic>
      <p:grpSp>
        <p:nvGrpSpPr>
          <p:cNvPr id="62" name="Grupo 61">
            <a:extLst>
              <a:ext uri="{FF2B5EF4-FFF2-40B4-BE49-F238E27FC236}">
                <a16:creationId xmlns:a16="http://schemas.microsoft.com/office/drawing/2014/main" xmlns="" id="{6B70B1D5-F5F8-429D-818A-E1CFA491E8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888154" y="4410124"/>
            <a:ext cx="2329732" cy="707302"/>
            <a:chOff x="2810778" y="3024641"/>
            <a:chExt cx="1386596" cy="609887"/>
          </a:xfrm>
        </p:grpSpPr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xmlns="" id="{56964EBE-33D8-40BB-B16A-3066802FB416}"/>
                </a:ext>
              </a:extLst>
            </p:cNvPr>
            <p:cNvSpPr/>
            <p:nvPr/>
          </p:nvSpPr>
          <p:spPr>
            <a:xfrm>
              <a:off x="2810778" y="3024641"/>
              <a:ext cx="1368000" cy="57493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Recursos Públicos a través d</a:t>
              </a:r>
              <a:r>
                <a:rPr lang="es-CO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 control de cumplimiento, el financiero y de gestión</a:t>
              </a:r>
              <a:endParaRPr lang="es-E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xmlns="" id="{DCCA4BC2-1846-46B3-9533-96FEFE089BA1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3" name="Grupo 142">
            <a:extLst>
              <a:ext uri="{FF2B5EF4-FFF2-40B4-BE49-F238E27FC236}">
                <a16:creationId xmlns:a16="http://schemas.microsoft.com/office/drawing/2014/main" xmlns="" id="{A7FDD8A7-CFFE-444B-B060-3135DC79A0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32285" y="2625971"/>
            <a:ext cx="1760084" cy="603488"/>
            <a:chOff x="4543836" y="4051495"/>
            <a:chExt cx="1368291" cy="590904"/>
          </a:xfrm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xmlns="" id="{D40A1091-7963-4FCA-B6AC-CF2BAC353AB4}"/>
                </a:ext>
              </a:extLst>
            </p:cNvPr>
            <p:cNvSpPr/>
            <p:nvPr/>
          </p:nvSpPr>
          <p:spPr>
            <a:xfrm>
              <a:off x="4544127" y="4051495"/>
              <a:ext cx="1368000" cy="59090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Procedimientos</a:t>
              </a: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xmlns="" id="{2B15FDBC-A1A2-4EF5-8C71-FAA9372402A8}"/>
                </a:ext>
              </a:extLst>
            </p:cNvPr>
            <p:cNvSpPr/>
            <p:nvPr/>
          </p:nvSpPr>
          <p:spPr>
            <a:xfrm>
              <a:off x="4543836" y="4506531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>
                  <a:solidFill>
                    <a:schemeClr val="bg1"/>
                  </a:solidFill>
                </a:rPr>
                <a:t>|</a:t>
              </a:r>
            </a:p>
          </p:txBody>
        </p:sp>
      </p:grpSp>
      <p:sp>
        <p:nvSpPr>
          <p:cNvPr id="48" name="Rectángulo 47">
            <a:extLst>
              <a:ext uri="{FF2B5EF4-FFF2-40B4-BE49-F238E27FC236}">
                <a16:creationId xmlns:a16="http://schemas.microsoft.com/office/drawing/2014/main" xmlns="" id="{8D3BF366-C6D6-4588-8DC7-E9D4BF741B5D}"/>
              </a:ext>
            </a:extLst>
          </p:cNvPr>
          <p:cNvSpPr/>
          <p:nvPr/>
        </p:nvSpPr>
        <p:spPr>
          <a:xfrm>
            <a:off x="1296730" y="1466038"/>
            <a:ext cx="1737012" cy="222043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 basarse</a:t>
            </a:r>
          </a:p>
        </p:txBody>
      </p:sp>
      <p:cxnSp>
        <p:nvCxnSpPr>
          <p:cNvPr id="3" name="Conector recto 2" descr="elemento decorativo">
            <a:extLst>
              <a:ext uri="{FF2B5EF4-FFF2-40B4-BE49-F238E27FC236}">
                <a16:creationId xmlns:a16="http://schemas.microsoft.com/office/drawing/2014/main" xmlns="" id="{68933B52-AACC-4940-ABC7-FC6FC0BD52F4}"/>
              </a:ext>
            </a:extLst>
          </p:cNvPr>
          <p:cNvCxnSpPr/>
          <p:nvPr/>
        </p:nvCxnSpPr>
        <p:spPr>
          <a:xfrm>
            <a:off x="1763598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 descr="elemento decorativo">
            <a:extLst>
              <a:ext uri="{FF2B5EF4-FFF2-40B4-BE49-F238E27FC236}">
                <a16:creationId xmlns:a16="http://schemas.microsoft.com/office/drawing/2014/main" xmlns="" id="{6B7B494C-8888-457E-82D1-32EE6B401023}"/>
              </a:ext>
            </a:extLst>
          </p:cNvPr>
          <p:cNvCxnSpPr/>
          <p:nvPr/>
        </p:nvCxnSpPr>
        <p:spPr>
          <a:xfrm>
            <a:off x="3496536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 descr="elemento decorativo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5229474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 descr="elemento decorativo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6962412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 descr="elemento decorativo">
            <a:extLst>
              <a:ext uri="{FF2B5EF4-FFF2-40B4-BE49-F238E27FC236}">
                <a16:creationId xmlns:a16="http://schemas.microsoft.com/office/drawing/2014/main" xmlns="" id="{499176F8-BEEF-4A37-97C9-A7E8592211E9}"/>
              </a:ext>
            </a:extLst>
          </p:cNvPr>
          <p:cNvCxnSpPr/>
          <p:nvPr/>
        </p:nvCxnSpPr>
        <p:spPr>
          <a:xfrm>
            <a:off x="8695350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 descr="elemento decorativo">
            <a:extLst>
              <a:ext uri="{FF2B5EF4-FFF2-40B4-BE49-F238E27FC236}">
                <a16:creationId xmlns:a16="http://schemas.microsoft.com/office/drawing/2014/main" xmlns="" id="{E0A5E395-38A3-4ED8-A1C1-7892BF5B1BE1}"/>
              </a:ext>
            </a:extLst>
          </p:cNvPr>
          <p:cNvCxnSpPr/>
          <p:nvPr/>
        </p:nvCxnSpPr>
        <p:spPr>
          <a:xfrm>
            <a:off x="10428290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ipse 4" descr="elemento decorativo">
            <a:extLst>
              <a:ext uri="{FF2B5EF4-FFF2-40B4-BE49-F238E27FC236}">
                <a16:creationId xmlns:a16="http://schemas.microsoft.com/office/drawing/2014/main" xmlns="" id="{FE3B97CC-2A6D-4550-83BF-6DBCDB836162}"/>
              </a:ext>
            </a:extLst>
          </p:cNvPr>
          <p:cNvSpPr/>
          <p:nvPr/>
        </p:nvSpPr>
        <p:spPr>
          <a:xfrm>
            <a:off x="1706391" y="297899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653592" y="220239"/>
            <a:ext cx="2738164" cy="1157690"/>
            <a:chOff x="5016000" y="976632"/>
            <a:chExt cx="2160000" cy="575248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5016000" y="976632"/>
              <a:ext cx="2160000" cy="573268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CONTROL PÚBLICO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 sociedad entrega al Estado una parte de sus recursos para que los administre y los utilice en la obtención de bienes y servicios que satisfagan los intereses comunitarios</a:t>
              </a:r>
              <a:endParaRPr lang="es-E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5016000" y="1443880"/>
              <a:ext cx="2160000" cy="108000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053020" y="1549900"/>
            <a:ext cx="85961" cy="85961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cxnSp>
        <p:nvCxnSpPr>
          <p:cNvPr id="104" name="Conector recto 103" descr="elemento decorativo">
            <a:extLst>
              <a:ext uri="{FF2B5EF4-FFF2-40B4-BE49-F238E27FC236}">
                <a16:creationId xmlns:a16="http://schemas.microsoft.com/office/drawing/2014/main" xmlns="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5101479" y="2257800"/>
            <a:ext cx="99452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5" name="Grupo 104">
            <a:extLst>
              <a:ext uri="{FF2B5EF4-FFF2-40B4-BE49-F238E27FC236}">
                <a16:creationId xmlns:a16="http://schemas.microsoft.com/office/drawing/2014/main" xmlns="" id="{F7AAF140-8130-41C3-B52C-5E5336B92A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282963" y="2636581"/>
            <a:ext cx="1708234" cy="498158"/>
            <a:chOff x="4544127" y="4051495"/>
            <a:chExt cx="1388313" cy="498158"/>
          </a:xfrm>
        </p:grpSpPr>
        <p:sp>
          <p:nvSpPr>
            <p:cNvPr id="106" name="Rectángulo 105">
              <a:extLst>
                <a:ext uri="{FF2B5EF4-FFF2-40B4-BE49-F238E27FC236}">
                  <a16:creationId xmlns:a16="http://schemas.microsoft.com/office/drawing/2014/main" xmlns="" id="{BE7AB841-EDB4-46C0-906D-F4253D053D6C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Independiente</a:t>
              </a:r>
            </a:p>
          </p:txBody>
        </p:sp>
        <p:sp>
          <p:nvSpPr>
            <p:cNvPr id="107" name="Rectángulo 106">
              <a:extLst>
                <a:ext uri="{FF2B5EF4-FFF2-40B4-BE49-F238E27FC236}">
                  <a16:creationId xmlns:a16="http://schemas.microsoft.com/office/drawing/2014/main" xmlns="" id="{5395063C-A592-4318-B57D-F0A4ED3F1519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sp>
        <p:nvSpPr>
          <p:cNvPr id="37" name="Rectángulo 36">
            <a:extLst>
              <a:ext uri="{FF2B5EF4-FFF2-40B4-BE49-F238E27FC236}">
                <a16:creationId xmlns:a16="http://schemas.microsoft.com/office/drawing/2014/main" xmlns="" id="{FD23C2EA-0699-4BE7-8EBD-7297928932ED}"/>
              </a:ext>
            </a:extLst>
          </p:cNvPr>
          <p:cNvSpPr/>
          <p:nvPr/>
        </p:nvSpPr>
        <p:spPr>
          <a:xfrm>
            <a:off x="9224286" y="1466037"/>
            <a:ext cx="1737012" cy="222043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 ser</a:t>
            </a:r>
          </a:p>
        </p:txBody>
      </p:sp>
      <p:cxnSp>
        <p:nvCxnSpPr>
          <p:cNvPr id="4" name="Conector: angular 3">
            <a:extLst>
              <a:ext uri="{FF2B5EF4-FFF2-40B4-BE49-F238E27FC236}">
                <a16:creationId xmlns:a16="http://schemas.microsoft.com/office/drawing/2014/main" xmlns="" id="{CFF9791B-45BE-4CEF-BB13-87B28A8FCFEF}"/>
              </a:ext>
            </a:extLst>
          </p:cNvPr>
          <p:cNvCxnSpPr>
            <a:cxnSpLocks/>
            <a:stCxn id="18" idx="1"/>
            <a:endCxn id="48" idx="0"/>
          </p:cNvCxnSpPr>
          <p:nvPr/>
        </p:nvCxnSpPr>
        <p:spPr>
          <a:xfrm rot="10800000" flipV="1">
            <a:off x="2165236" y="797092"/>
            <a:ext cx="2488356" cy="668946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Conector: angular 6">
            <a:extLst>
              <a:ext uri="{FF2B5EF4-FFF2-40B4-BE49-F238E27FC236}">
                <a16:creationId xmlns:a16="http://schemas.microsoft.com/office/drawing/2014/main" xmlns="" id="{403F0228-154D-4294-814A-53163A4C2B3D}"/>
              </a:ext>
            </a:extLst>
          </p:cNvPr>
          <p:cNvCxnSpPr>
            <a:cxnSpLocks/>
            <a:stCxn id="18" idx="3"/>
            <a:endCxn id="37" idx="0"/>
          </p:cNvCxnSpPr>
          <p:nvPr/>
        </p:nvCxnSpPr>
        <p:spPr>
          <a:xfrm>
            <a:off x="7391756" y="797092"/>
            <a:ext cx="2701036" cy="668945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2" name="Grupo 41">
            <a:extLst>
              <a:ext uri="{FF2B5EF4-FFF2-40B4-BE49-F238E27FC236}">
                <a16:creationId xmlns:a16="http://schemas.microsoft.com/office/drawing/2014/main" xmlns="" id="{2116F14F-59F4-4FC8-B083-4E66150C16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414935" y="2637508"/>
            <a:ext cx="1388313" cy="591952"/>
            <a:chOff x="4544127" y="4051495"/>
            <a:chExt cx="1388313" cy="498158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xmlns="" id="{121B2009-613D-478F-BE7C-BB607CD17CB8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Objetivos Claros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xmlns="" id="{87987C99-1157-43B1-A1AF-235D4B5DD700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" name="Grupo 44">
            <a:extLst>
              <a:ext uri="{FF2B5EF4-FFF2-40B4-BE49-F238E27FC236}">
                <a16:creationId xmlns:a16="http://schemas.microsoft.com/office/drawing/2014/main" xmlns="" id="{460B2341-F879-495A-AD0B-F393E885E5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290855" y="2625972"/>
            <a:ext cx="1708234" cy="498158"/>
            <a:chOff x="4544127" y="4051495"/>
            <a:chExt cx="1388313" cy="498158"/>
          </a:xfrm>
        </p:grpSpPr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xmlns="" id="{02F09A3D-F362-45DE-B856-45D3F171E97B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Efectivo</a:t>
              </a:r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xmlns="" id="{CE78AAB6-119F-4588-9BA0-E8A3E9723764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4" name="Conector: angular 13">
            <a:extLst>
              <a:ext uri="{FF2B5EF4-FFF2-40B4-BE49-F238E27FC236}">
                <a16:creationId xmlns:a16="http://schemas.microsoft.com/office/drawing/2014/main" xmlns="" id="{7F552734-5538-421A-870D-98B314FC103D}"/>
              </a:ext>
            </a:extLst>
          </p:cNvPr>
          <p:cNvCxnSpPr>
            <a:stCxn id="48" idx="2"/>
            <a:endCxn id="34" idx="0"/>
          </p:cNvCxnSpPr>
          <p:nvPr/>
        </p:nvCxnSpPr>
        <p:spPr>
          <a:xfrm rot="5400000">
            <a:off x="1169930" y="1630665"/>
            <a:ext cx="937890" cy="1052722"/>
          </a:xfrm>
          <a:prstGeom prst="bent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ector: angular 19">
            <a:extLst>
              <a:ext uri="{FF2B5EF4-FFF2-40B4-BE49-F238E27FC236}">
                <a16:creationId xmlns:a16="http://schemas.microsoft.com/office/drawing/2014/main" xmlns="" id="{5B0E98C5-4014-4A19-AED2-DD402FFDDA84}"/>
              </a:ext>
            </a:extLst>
          </p:cNvPr>
          <p:cNvCxnSpPr>
            <a:cxnSpLocks/>
          </p:cNvCxnSpPr>
          <p:nvPr/>
        </p:nvCxnSpPr>
        <p:spPr>
          <a:xfrm rot="16200000" flipH="1">
            <a:off x="2157372" y="1695944"/>
            <a:ext cx="949427" cy="933699"/>
          </a:xfrm>
          <a:prstGeom prst="bent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ector: angular 21">
            <a:extLst>
              <a:ext uri="{FF2B5EF4-FFF2-40B4-BE49-F238E27FC236}">
                <a16:creationId xmlns:a16="http://schemas.microsoft.com/office/drawing/2014/main" xmlns="" id="{79F79B51-D410-43B8-90EF-8A752ADE1F87}"/>
              </a:ext>
            </a:extLst>
          </p:cNvPr>
          <p:cNvCxnSpPr>
            <a:stCxn id="37" idx="2"/>
            <a:endCxn id="106" idx="0"/>
          </p:cNvCxnSpPr>
          <p:nvPr/>
        </p:nvCxnSpPr>
        <p:spPr>
          <a:xfrm rot="5400000">
            <a:off x="9134438" y="1678226"/>
            <a:ext cx="948501" cy="968209"/>
          </a:xfrm>
          <a:prstGeom prst="bent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Conector: angular 23">
            <a:extLst>
              <a:ext uri="{FF2B5EF4-FFF2-40B4-BE49-F238E27FC236}">
                <a16:creationId xmlns:a16="http://schemas.microsoft.com/office/drawing/2014/main" xmlns="" id="{182433EC-5A93-4C1D-BF7C-67DF97C19F5E}"/>
              </a:ext>
            </a:extLst>
          </p:cNvPr>
          <p:cNvCxnSpPr>
            <a:stCxn id="37" idx="2"/>
            <a:endCxn id="46" idx="0"/>
          </p:cNvCxnSpPr>
          <p:nvPr/>
        </p:nvCxnSpPr>
        <p:spPr>
          <a:xfrm rot="16200000" flipH="1">
            <a:off x="10143687" y="1637184"/>
            <a:ext cx="937892" cy="1039683"/>
          </a:xfrm>
          <a:prstGeom prst="bent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onector: angular 25">
            <a:extLst>
              <a:ext uri="{FF2B5EF4-FFF2-40B4-BE49-F238E27FC236}">
                <a16:creationId xmlns:a16="http://schemas.microsoft.com/office/drawing/2014/main" xmlns="" id="{9FF2F07A-03DF-43DF-81E4-DD63EE255B2A}"/>
              </a:ext>
            </a:extLst>
          </p:cNvPr>
          <p:cNvCxnSpPr>
            <a:cxnSpLocks/>
            <a:stCxn id="34" idx="2"/>
            <a:endCxn id="44" idx="2"/>
          </p:cNvCxnSpPr>
          <p:nvPr/>
        </p:nvCxnSpPr>
        <p:spPr>
          <a:xfrm rot="16200000" flipH="1">
            <a:off x="2115881" y="2226092"/>
            <a:ext cx="1" cy="2006734"/>
          </a:xfrm>
          <a:prstGeom prst="bentConnector3">
            <a:avLst>
              <a:gd name="adj1" fmla="val 22860100000"/>
            </a:avLst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Conector: angular 35">
            <a:extLst>
              <a:ext uri="{FF2B5EF4-FFF2-40B4-BE49-F238E27FC236}">
                <a16:creationId xmlns:a16="http://schemas.microsoft.com/office/drawing/2014/main" xmlns="" id="{A91F2441-4DC8-4E91-854A-1ED448CB48CB}"/>
              </a:ext>
            </a:extLst>
          </p:cNvPr>
          <p:cNvCxnSpPr>
            <a:stCxn id="107" idx="2"/>
            <a:endCxn id="47" idx="2"/>
          </p:cNvCxnSpPr>
          <p:nvPr/>
        </p:nvCxnSpPr>
        <p:spPr>
          <a:xfrm rot="5400000" flipH="1" flipV="1">
            <a:off x="10148218" y="2125489"/>
            <a:ext cx="10609" cy="2007892"/>
          </a:xfrm>
          <a:prstGeom prst="bentConnector3">
            <a:avLst>
              <a:gd name="adj1" fmla="val -2154774"/>
            </a:avLst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xmlns="" id="{85BA0155-6883-4FF0-95EF-82A15F3CD215}"/>
              </a:ext>
            </a:extLst>
          </p:cNvPr>
          <p:cNvCxnSpPr>
            <a:cxnSpLocks/>
          </p:cNvCxnSpPr>
          <p:nvPr/>
        </p:nvCxnSpPr>
        <p:spPr>
          <a:xfrm>
            <a:off x="2115881" y="3442252"/>
            <a:ext cx="0" cy="5399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xmlns="" id="{96B497E4-FFB0-468B-BFA6-07FD73E516F8}"/>
              </a:ext>
            </a:extLst>
          </p:cNvPr>
          <p:cNvCxnSpPr>
            <a:cxnSpLocks/>
          </p:cNvCxnSpPr>
          <p:nvPr/>
        </p:nvCxnSpPr>
        <p:spPr>
          <a:xfrm>
            <a:off x="10146856" y="3377855"/>
            <a:ext cx="0" cy="574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xmlns="" id="{9572E4F0-42D8-4117-AF7D-C1236CE0F124}"/>
              </a:ext>
            </a:extLst>
          </p:cNvPr>
          <p:cNvCxnSpPr>
            <a:cxnSpLocks/>
          </p:cNvCxnSpPr>
          <p:nvPr/>
        </p:nvCxnSpPr>
        <p:spPr>
          <a:xfrm flipV="1">
            <a:off x="2115881" y="3965143"/>
            <a:ext cx="8037641" cy="17012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89" name="Grupo 88">
            <a:extLst>
              <a:ext uri="{FF2B5EF4-FFF2-40B4-BE49-F238E27FC236}">
                <a16:creationId xmlns:a16="http://schemas.microsoft.com/office/drawing/2014/main" xmlns="" id="{55A3209A-31C6-43F1-9957-522F094926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539050" y="5699482"/>
            <a:ext cx="3058781" cy="781775"/>
            <a:chOff x="2810778" y="3168815"/>
            <a:chExt cx="1386596" cy="469874"/>
          </a:xfrm>
        </p:grpSpPr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xmlns="" id="{B099DAA8-440D-4988-B509-5462130BB0D0}"/>
                </a:ext>
              </a:extLst>
            </p:cNvPr>
            <p:cNvSpPr/>
            <p:nvPr/>
          </p:nvSpPr>
          <p:spPr>
            <a:xfrm>
              <a:off x="2810778" y="3168815"/>
              <a:ext cx="1368000" cy="46987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Satisfacer necesidades y derechos de la comunidad</a:t>
              </a:r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xmlns="" id="{6569ACE0-70DB-4A14-9041-3610179CED82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65" name="Conector recto de flecha 64">
            <a:extLst>
              <a:ext uri="{FF2B5EF4-FFF2-40B4-BE49-F238E27FC236}">
                <a16:creationId xmlns:a16="http://schemas.microsoft.com/office/drawing/2014/main" xmlns="" id="{A3B2B9EE-D60F-4D2E-9D1F-F24183C1720B}"/>
              </a:ext>
            </a:extLst>
          </p:cNvPr>
          <p:cNvCxnSpPr>
            <a:cxnSpLocks/>
            <a:endCxn id="28" idx="0"/>
          </p:cNvCxnSpPr>
          <p:nvPr/>
        </p:nvCxnSpPr>
        <p:spPr>
          <a:xfrm>
            <a:off x="6037397" y="3951891"/>
            <a:ext cx="1" cy="45823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Conector recto de flecha 66">
            <a:extLst>
              <a:ext uri="{FF2B5EF4-FFF2-40B4-BE49-F238E27FC236}">
                <a16:creationId xmlns:a16="http://schemas.microsoft.com/office/drawing/2014/main" xmlns="" id="{CC253C2A-4F49-400E-BEAD-CF7CD8904603}"/>
              </a:ext>
            </a:extLst>
          </p:cNvPr>
          <p:cNvCxnSpPr>
            <a:cxnSpLocks/>
          </p:cNvCxnSpPr>
          <p:nvPr/>
        </p:nvCxnSpPr>
        <p:spPr>
          <a:xfrm>
            <a:off x="6053020" y="5103674"/>
            <a:ext cx="0" cy="59580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CuadroTexto 73">
            <a:extLst>
              <a:ext uri="{FF2B5EF4-FFF2-40B4-BE49-F238E27FC236}">
                <a16:creationId xmlns:a16="http://schemas.microsoft.com/office/drawing/2014/main" xmlns="" id="{1A155B08-ABA2-4F1F-A5C7-D4035D00AC30}"/>
              </a:ext>
            </a:extLst>
          </p:cNvPr>
          <p:cNvSpPr txBox="1"/>
          <p:nvPr/>
        </p:nvSpPr>
        <p:spPr>
          <a:xfrm>
            <a:off x="5494057" y="4084612"/>
            <a:ext cx="15009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Para evaluar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xmlns="" id="{EBD21CB5-781E-48FF-82C9-27B086F31675}"/>
              </a:ext>
            </a:extLst>
          </p:cNvPr>
          <p:cNvSpPr txBox="1"/>
          <p:nvPr/>
        </p:nvSpPr>
        <p:spPr>
          <a:xfrm>
            <a:off x="5694997" y="5205192"/>
            <a:ext cx="15009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En pro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xmlns="" id="{9A5DF8EF-6BA0-4DE4-8289-81420A0C4E94}"/>
              </a:ext>
            </a:extLst>
          </p:cNvPr>
          <p:cNvSpPr txBox="1"/>
          <p:nvPr/>
        </p:nvSpPr>
        <p:spPr>
          <a:xfrm>
            <a:off x="8035449" y="6044417"/>
            <a:ext cx="42361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400" dirty="0"/>
              <a:t>Mapa conceptual sobre breves reflexiones entorno al control externo administrativo y sus consecuencias en Argentina. </a:t>
            </a:r>
            <a:r>
              <a:rPr lang="es-CO" sz="1400" dirty="0" err="1"/>
              <a:t>Ivanega</a:t>
            </a:r>
            <a:r>
              <a:rPr lang="es-CO" sz="1400" dirty="0"/>
              <a:t>, Miriam </a:t>
            </a:r>
          </a:p>
        </p:txBody>
      </p:sp>
    </p:spTree>
    <p:extLst>
      <p:ext uri="{BB962C8B-B14F-4D97-AF65-F5344CB8AC3E}">
        <p14:creationId xmlns:p14="http://schemas.microsoft.com/office/powerpoint/2010/main" val="435517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upo 61">
            <a:extLst>
              <a:ext uri="{FF2B5EF4-FFF2-40B4-BE49-F238E27FC236}">
                <a16:creationId xmlns:a16="http://schemas.microsoft.com/office/drawing/2014/main" xmlns="" id="{6B70B1D5-F5F8-429D-818A-E1CFA491E8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58929" y="4199067"/>
            <a:ext cx="2499207" cy="1152573"/>
            <a:chOff x="2810778" y="3168812"/>
            <a:chExt cx="1386596" cy="465716"/>
          </a:xfrm>
        </p:grpSpPr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xmlns="" id="{56964EBE-33D8-40BB-B16A-3066802FB416}"/>
                </a:ext>
              </a:extLst>
            </p:cNvPr>
            <p:cNvSpPr/>
            <p:nvPr/>
          </p:nvSpPr>
          <p:spPr>
            <a:xfrm>
              <a:off x="2810778" y="3168812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Elemento revelador del buen funcionamiento estatal</a:t>
              </a:r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xmlns="" id="{DCCA4BC2-1846-46B3-9533-96FEFE089BA1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sp>
        <p:nvSpPr>
          <p:cNvPr id="48" name="Rectángulo 47">
            <a:extLst>
              <a:ext uri="{FF2B5EF4-FFF2-40B4-BE49-F238E27FC236}">
                <a16:creationId xmlns:a16="http://schemas.microsoft.com/office/drawing/2014/main" xmlns="" id="{8D3BF366-C6D6-4588-8DC7-E9D4BF741B5D}"/>
              </a:ext>
            </a:extLst>
          </p:cNvPr>
          <p:cNvSpPr/>
          <p:nvPr/>
        </p:nvSpPr>
        <p:spPr>
          <a:xfrm>
            <a:off x="4959524" y="2845564"/>
            <a:ext cx="1731074" cy="205850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son</a:t>
            </a:r>
          </a:p>
        </p:txBody>
      </p:sp>
      <p:cxnSp>
        <p:nvCxnSpPr>
          <p:cNvPr id="3" name="Conector recto 2" descr="elemento decorativo">
            <a:extLst>
              <a:ext uri="{FF2B5EF4-FFF2-40B4-BE49-F238E27FC236}">
                <a16:creationId xmlns:a16="http://schemas.microsoft.com/office/drawing/2014/main" xmlns="" id="{68933B52-AACC-4940-ABC7-FC6FC0BD52F4}"/>
              </a:ext>
            </a:extLst>
          </p:cNvPr>
          <p:cNvCxnSpPr/>
          <p:nvPr/>
        </p:nvCxnSpPr>
        <p:spPr>
          <a:xfrm>
            <a:off x="1772801" y="594986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 descr="elemento decorativo">
            <a:extLst>
              <a:ext uri="{FF2B5EF4-FFF2-40B4-BE49-F238E27FC236}">
                <a16:creationId xmlns:a16="http://schemas.microsoft.com/office/drawing/2014/main" xmlns="" id="{6B7B494C-8888-457E-82D1-32EE6B401023}"/>
              </a:ext>
            </a:extLst>
          </p:cNvPr>
          <p:cNvCxnSpPr/>
          <p:nvPr/>
        </p:nvCxnSpPr>
        <p:spPr>
          <a:xfrm>
            <a:off x="3505739" y="594986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 descr="elemento decorativo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5229474" y="3541790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 descr="elemento decorativo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6962412" y="3541790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 descr="elemento decorativo">
            <a:extLst>
              <a:ext uri="{FF2B5EF4-FFF2-40B4-BE49-F238E27FC236}">
                <a16:creationId xmlns:a16="http://schemas.microsoft.com/office/drawing/2014/main" xmlns="" id="{499176F8-BEEF-4A37-97C9-A7E8592211E9}"/>
              </a:ext>
            </a:extLst>
          </p:cNvPr>
          <p:cNvCxnSpPr/>
          <p:nvPr/>
        </p:nvCxnSpPr>
        <p:spPr>
          <a:xfrm>
            <a:off x="847141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 descr="elemento decorativo">
            <a:extLst>
              <a:ext uri="{FF2B5EF4-FFF2-40B4-BE49-F238E27FC236}">
                <a16:creationId xmlns:a16="http://schemas.microsoft.com/office/drawing/2014/main" xmlns="" id="{E0A5E395-38A3-4ED8-A1C1-7892BF5B1BE1}"/>
              </a:ext>
            </a:extLst>
          </p:cNvPr>
          <p:cNvCxnSpPr/>
          <p:nvPr/>
        </p:nvCxnSpPr>
        <p:spPr>
          <a:xfrm>
            <a:off x="1020435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ipse 4" descr="elemento decorativo">
            <a:extLst>
              <a:ext uri="{FF2B5EF4-FFF2-40B4-BE49-F238E27FC236}">
                <a16:creationId xmlns:a16="http://schemas.microsoft.com/office/drawing/2014/main" xmlns="" id="{FE3B97CC-2A6D-4550-83BF-6DBCDB836162}"/>
              </a:ext>
            </a:extLst>
          </p:cNvPr>
          <p:cNvSpPr/>
          <p:nvPr/>
        </p:nvSpPr>
        <p:spPr>
          <a:xfrm>
            <a:off x="1715594" y="5267794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457825" y="119270"/>
            <a:ext cx="2728803" cy="954199"/>
            <a:chOff x="5016000" y="1040449"/>
            <a:chExt cx="2160000" cy="511431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60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ADMINISTRACIÓN PÚBLICA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5016000" y="1443880"/>
              <a:ext cx="2160000" cy="108000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053020" y="1436901"/>
            <a:ext cx="85667" cy="79692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cxnSp>
        <p:nvCxnSpPr>
          <p:cNvPr id="104" name="Conector recto 103" descr="elemento decorativo">
            <a:extLst>
              <a:ext uri="{FF2B5EF4-FFF2-40B4-BE49-F238E27FC236}">
                <a16:creationId xmlns:a16="http://schemas.microsoft.com/office/drawing/2014/main" xmlns="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6092600" y="2138532"/>
            <a:ext cx="340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upo 41">
            <a:extLst>
              <a:ext uri="{FF2B5EF4-FFF2-40B4-BE49-F238E27FC236}">
                <a16:creationId xmlns:a16="http://schemas.microsoft.com/office/drawing/2014/main" xmlns="" id="{2116F14F-59F4-4FC8-B083-4E66150C16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956117" y="3220368"/>
            <a:ext cx="1759697" cy="591952"/>
            <a:chOff x="4544127" y="4051495"/>
            <a:chExt cx="1388313" cy="498158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xmlns="" id="{121B2009-613D-478F-BE7C-BB607CD17CB8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Ética pública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xmlns="" id="{87987C99-1157-43B1-A1AF-235D4B5DD700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9" name="Grupo 88">
            <a:extLst>
              <a:ext uri="{FF2B5EF4-FFF2-40B4-BE49-F238E27FC236}">
                <a16:creationId xmlns:a16="http://schemas.microsoft.com/office/drawing/2014/main" xmlns="" id="{55A3209A-31C6-43F1-9957-522F094926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930959" y="5976293"/>
            <a:ext cx="3675184" cy="774865"/>
            <a:chOff x="2810778" y="3168808"/>
            <a:chExt cx="1386596" cy="465720"/>
          </a:xfrm>
        </p:grpSpPr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xmlns="" id="{B099DAA8-440D-4988-B509-5462130BB0D0}"/>
                </a:ext>
              </a:extLst>
            </p:cNvPr>
            <p:cNvSpPr/>
            <p:nvPr/>
          </p:nvSpPr>
          <p:spPr>
            <a:xfrm>
              <a:off x="2810778" y="3168808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Confianza en la administración pública y sus instituciones</a:t>
              </a:r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xmlns="" id="{6569ACE0-70DB-4A14-9041-3610179CED82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xmlns="" id="{CFCD393F-C184-4867-87B6-F043748492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478617" y="2118053"/>
            <a:ext cx="2728800" cy="500720"/>
            <a:chOff x="2810778" y="3168809"/>
            <a:chExt cx="1386596" cy="465719"/>
          </a:xfrm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xmlns="" id="{F7AA4793-09B4-4E76-A6BE-2E191BD5AD64}"/>
                </a:ext>
              </a:extLst>
            </p:cNvPr>
            <p:cNvSpPr/>
            <p:nvPr/>
          </p:nvSpPr>
          <p:spPr>
            <a:xfrm>
              <a:off x="2810778" y="3168809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Pautas de conducta</a:t>
              </a: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xmlns="" id="{9EAC5E5E-E3CF-44F1-AD20-267160BC2DA1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xmlns="" id="{42540AAC-22FD-4689-A88D-61C519267B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478960" y="1359647"/>
            <a:ext cx="2728800" cy="500716"/>
            <a:chOff x="2810778" y="3168812"/>
            <a:chExt cx="1386596" cy="465716"/>
          </a:xfrm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xmlns="" id="{FED1758F-9CAD-44D3-AAEC-E5BEB17C2F10}"/>
                </a:ext>
              </a:extLst>
            </p:cNvPr>
            <p:cNvSpPr/>
            <p:nvPr/>
          </p:nvSpPr>
          <p:spPr>
            <a:xfrm>
              <a:off x="2810778" y="3168812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Servidores públicos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xmlns="" id="{961F4DEB-DD11-4266-89D3-306863C68FBC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xmlns="" id="{A936CA9F-E020-4CD7-A334-0CC5EA1C1C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102559" y="3237496"/>
            <a:ext cx="1759697" cy="591952"/>
            <a:chOff x="4544127" y="4051495"/>
            <a:chExt cx="1388313" cy="498158"/>
          </a:xfrm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xmlns="" id="{E050A4EF-0326-4620-9E71-F0DE2ED1DF3E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Transparencia</a:t>
              </a: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xmlns="" id="{450DD984-F2C1-4927-8E2A-F6F532E9D898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4" name="Grupo 63">
            <a:extLst>
              <a:ext uri="{FF2B5EF4-FFF2-40B4-BE49-F238E27FC236}">
                <a16:creationId xmlns:a16="http://schemas.microsoft.com/office/drawing/2014/main" xmlns="" id="{EDB2575A-DA05-4F87-A0E1-5B3ABB198E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250151" y="4148041"/>
            <a:ext cx="3255418" cy="1152573"/>
            <a:chOff x="2810778" y="3168812"/>
            <a:chExt cx="1386596" cy="465716"/>
          </a:xfrm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xmlns="" id="{2E8A8A93-290F-4579-B407-42EE276770D7}"/>
                </a:ext>
              </a:extLst>
            </p:cNvPr>
            <p:cNvSpPr/>
            <p:nvPr/>
          </p:nvSpPr>
          <p:spPr>
            <a:xfrm>
              <a:off x="2810778" y="3168812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Comportamiento responsable y comprometido de las personas</a:t>
              </a: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xmlns="" id="{A313A978-04A5-49B8-9F36-EBD0DF1C00F0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35D72C20-C6CC-4F0F-B47A-52093FB7C767}"/>
              </a:ext>
            </a:extLst>
          </p:cNvPr>
          <p:cNvSpPr txBox="1"/>
          <p:nvPr/>
        </p:nvSpPr>
        <p:spPr>
          <a:xfrm>
            <a:off x="5715616" y="5622678"/>
            <a:ext cx="1404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/>
              <a:t>aporte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xmlns="" id="{64644904-0DDE-4FE9-B14A-D732FBA97917}"/>
              </a:ext>
            </a:extLst>
          </p:cNvPr>
          <p:cNvCxnSpPr>
            <a:stCxn id="19" idx="2"/>
            <a:endCxn id="55" idx="0"/>
          </p:cNvCxnSpPr>
          <p:nvPr/>
        </p:nvCxnSpPr>
        <p:spPr>
          <a:xfrm>
            <a:off x="5822227" y="1073469"/>
            <a:ext cx="2835" cy="28617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xmlns="" id="{152D0B59-C33B-4F8C-A736-2970DD9C6F59}"/>
              </a:ext>
            </a:extLst>
          </p:cNvPr>
          <p:cNvCxnSpPr>
            <a:stCxn id="55" idx="2"/>
            <a:endCxn id="51" idx="0"/>
          </p:cNvCxnSpPr>
          <p:nvPr/>
        </p:nvCxnSpPr>
        <p:spPr>
          <a:xfrm flipH="1">
            <a:off x="5824719" y="1822780"/>
            <a:ext cx="343" cy="29527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xmlns="" id="{E79EB451-8F8B-419D-9FC2-71EE359955C5}"/>
              </a:ext>
            </a:extLst>
          </p:cNvPr>
          <p:cNvCxnSpPr>
            <a:stCxn id="51" idx="2"/>
            <a:endCxn id="48" idx="0"/>
          </p:cNvCxnSpPr>
          <p:nvPr/>
        </p:nvCxnSpPr>
        <p:spPr>
          <a:xfrm>
            <a:off x="5824719" y="2581187"/>
            <a:ext cx="342" cy="264377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ector: angular 30">
            <a:extLst>
              <a:ext uri="{FF2B5EF4-FFF2-40B4-BE49-F238E27FC236}">
                <a16:creationId xmlns:a16="http://schemas.microsoft.com/office/drawing/2014/main" xmlns="" id="{2E0E0C42-605E-41B2-98BC-B8B5B9A5CA0A}"/>
              </a:ext>
            </a:extLst>
          </p:cNvPr>
          <p:cNvCxnSpPr>
            <a:stCxn id="48" idx="1"/>
            <a:endCxn id="61" idx="0"/>
          </p:cNvCxnSpPr>
          <p:nvPr/>
        </p:nvCxnSpPr>
        <p:spPr>
          <a:xfrm rot="10800000" flipV="1">
            <a:off x="1969534" y="2948488"/>
            <a:ext cx="2989990" cy="289007"/>
          </a:xfrm>
          <a:prstGeom prst="bentConnector2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Conector: angular 32">
            <a:extLst>
              <a:ext uri="{FF2B5EF4-FFF2-40B4-BE49-F238E27FC236}">
                <a16:creationId xmlns:a16="http://schemas.microsoft.com/office/drawing/2014/main" xmlns="" id="{791194AC-CF94-42E1-A0A0-B5C543C677BE}"/>
              </a:ext>
            </a:extLst>
          </p:cNvPr>
          <p:cNvCxnSpPr>
            <a:stCxn id="48" idx="3"/>
            <a:endCxn id="43" idx="0"/>
          </p:cNvCxnSpPr>
          <p:nvPr/>
        </p:nvCxnSpPr>
        <p:spPr>
          <a:xfrm>
            <a:off x="6690598" y="2948489"/>
            <a:ext cx="3132494" cy="271879"/>
          </a:xfrm>
          <a:prstGeom prst="bentConnector2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xmlns="" id="{C1AD8EEA-8B6F-454E-B6D3-FDA7654D73D0}"/>
              </a:ext>
            </a:extLst>
          </p:cNvPr>
          <p:cNvCxnSpPr>
            <a:cxnSpLocks/>
            <a:stCxn id="63" idx="2"/>
            <a:endCxn id="28" idx="0"/>
          </p:cNvCxnSpPr>
          <p:nvPr/>
        </p:nvCxnSpPr>
        <p:spPr>
          <a:xfrm flipH="1">
            <a:off x="1991774" y="3829448"/>
            <a:ext cx="3507" cy="369619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xmlns="" id="{4F12B7B4-C4A9-4E00-A5B8-25FD9E440144}"/>
              </a:ext>
            </a:extLst>
          </p:cNvPr>
          <p:cNvCxnSpPr>
            <a:cxnSpLocks/>
            <a:stCxn id="44" idx="2"/>
            <a:endCxn id="66" idx="0"/>
          </p:cNvCxnSpPr>
          <p:nvPr/>
        </p:nvCxnSpPr>
        <p:spPr>
          <a:xfrm>
            <a:off x="9848839" y="3812320"/>
            <a:ext cx="7192" cy="335721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xmlns="" id="{5F3EC92D-CF40-4F94-B654-83945BD68CE8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2025292" y="5351640"/>
            <a:ext cx="0" cy="302094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2" name="Conector recto 91">
            <a:extLst>
              <a:ext uri="{FF2B5EF4-FFF2-40B4-BE49-F238E27FC236}">
                <a16:creationId xmlns:a16="http://schemas.microsoft.com/office/drawing/2014/main" xmlns="" id="{73737D10-1D43-4C91-9709-30F4FE231864}"/>
              </a:ext>
            </a:extLst>
          </p:cNvPr>
          <p:cNvCxnSpPr>
            <a:cxnSpLocks/>
          </p:cNvCxnSpPr>
          <p:nvPr/>
        </p:nvCxnSpPr>
        <p:spPr>
          <a:xfrm>
            <a:off x="9899689" y="5308291"/>
            <a:ext cx="0" cy="302094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86F20C04-1016-4EE7-A1B0-D0656B227F45}"/>
              </a:ext>
            </a:extLst>
          </p:cNvPr>
          <p:cNvCxnSpPr/>
          <p:nvPr/>
        </p:nvCxnSpPr>
        <p:spPr>
          <a:xfrm flipV="1">
            <a:off x="2025291" y="5610385"/>
            <a:ext cx="7874398" cy="43349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Conector recto de flecha 81">
            <a:extLst>
              <a:ext uri="{FF2B5EF4-FFF2-40B4-BE49-F238E27FC236}">
                <a16:creationId xmlns:a16="http://schemas.microsoft.com/office/drawing/2014/main" xmlns="" id="{7BBE0902-AFA3-4660-8D31-EE273F3ECA49}"/>
              </a:ext>
            </a:extLst>
          </p:cNvPr>
          <p:cNvCxnSpPr>
            <a:cxnSpLocks/>
            <a:endCxn id="90" idx="0"/>
          </p:cNvCxnSpPr>
          <p:nvPr/>
        </p:nvCxnSpPr>
        <p:spPr>
          <a:xfrm>
            <a:off x="5743907" y="5607618"/>
            <a:ext cx="0" cy="36867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1" name="CuadroTexto 100">
            <a:extLst>
              <a:ext uri="{FF2B5EF4-FFF2-40B4-BE49-F238E27FC236}">
                <a16:creationId xmlns:a16="http://schemas.microsoft.com/office/drawing/2014/main" xmlns="" id="{B57D5804-0CB6-4FCF-A997-0ADA193ECDAA}"/>
              </a:ext>
            </a:extLst>
          </p:cNvPr>
          <p:cNvSpPr txBox="1"/>
          <p:nvPr/>
        </p:nvSpPr>
        <p:spPr>
          <a:xfrm>
            <a:off x="8450074" y="5979685"/>
            <a:ext cx="3625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/>
              <a:t>Mapa conceptual construido a partir del concepto de ética y transparencia de </a:t>
            </a:r>
            <a:r>
              <a:rPr lang="es-CO" sz="1600" dirty="0" err="1"/>
              <a:t>Naessens</a:t>
            </a:r>
            <a:r>
              <a:rPr lang="es-CO" sz="1600" dirty="0"/>
              <a:t>, H.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AC776F93-1C2B-DE40-A4CE-5A68813435AE}"/>
              </a:ext>
            </a:extLst>
          </p:cNvPr>
          <p:cNvSpPr txBox="1"/>
          <p:nvPr/>
        </p:nvSpPr>
        <p:spPr>
          <a:xfrm>
            <a:off x="5965036" y="1072542"/>
            <a:ext cx="12423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/>
              <a:t>A través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29CB7969-E368-D141-AAD6-572C1ABCBD5F}"/>
              </a:ext>
            </a:extLst>
          </p:cNvPr>
          <p:cNvSpPr txBox="1"/>
          <p:nvPr/>
        </p:nvSpPr>
        <p:spPr>
          <a:xfrm>
            <a:off x="5962490" y="1829782"/>
            <a:ext cx="8775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/>
              <a:t>Generan</a:t>
            </a:r>
          </a:p>
        </p:txBody>
      </p:sp>
    </p:spTree>
    <p:extLst>
      <p:ext uri="{BB962C8B-B14F-4D97-AF65-F5344CB8AC3E}">
        <p14:creationId xmlns:p14="http://schemas.microsoft.com/office/powerpoint/2010/main" val="594591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ángulo 47">
            <a:extLst>
              <a:ext uri="{FF2B5EF4-FFF2-40B4-BE49-F238E27FC236}">
                <a16:creationId xmlns:a16="http://schemas.microsoft.com/office/drawing/2014/main" xmlns="" id="{8D3BF366-C6D6-4588-8DC7-E9D4BF741B5D}"/>
              </a:ext>
            </a:extLst>
          </p:cNvPr>
          <p:cNvSpPr/>
          <p:nvPr/>
        </p:nvSpPr>
        <p:spPr>
          <a:xfrm>
            <a:off x="4878369" y="1973737"/>
            <a:ext cx="1731074" cy="205850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Unifica aspectos</a:t>
            </a:r>
          </a:p>
        </p:txBody>
      </p:sp>
      <p:cxnSp>
        <p:nvCxnSpPr>
          <p:cNvPr id="3" name="Conector recto 2" descr="elemento decorativo">
            <a:extLst>
              <a:ext uri="{FF2B5EF4-FFF2-40B4-BE49-F238E27FC236}">
                <a16:creationId xmlns:a16="http://schemas.microsoft.com/office/drawing/2014/main" xmlns="" id="{68933B52-AACC-4940-ABC7-FC6FC0BD52F4}"/>
              </a:ext>
            </a:extLst>
          </p:cNvPr>
          <p:cNvCxnSpPr/>
          <p:nvPr/>
        </p:nvCxnSpPr>
        <p:spPr>
          <a:xfrm>
            <a:off x="1772801" y="594986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 descr="elemento decorativo">
            <a:extLst>
              <a:ext uri="{FF2B5EF4-FFF2-40B4-BE49-F238E27FC236}">
                <a16:creationId xmlns:a16="http://schemas.microsoft.com/office/drawing/2014/main" xmlns="" id="{6B7B494C-8888-457E-82D1-32EE6B401023}"/>
              </a:ext>
            </a:extLst>
          </p:cNvPr>
          <p:cNvCxnSpPr/>
          <p:nvPr/>
        </p:nvCxnSpPr>
        <p:spPr>
          <a:xfrm>
            <a:off x="3505739" y="594986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 descr="elemento decorativo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5229474" y="3965859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 descr="elemento decorativo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6962412" y="3965859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 descr="elemento decorativo">
            <a:extLst>
              <a:ext uri="{FF2B5EF4-FFF2-40B4-BE49-F238E27FC236}">
                <a16:creationId xmlns:a16="http://schemas.microsoft.com/office/drawing/2014/main" xmlns="" id="{499176F8-BEEF-4A37-97C9-A7E8592211E9}"/>
              </a:ext>
            </a:extLst>
          </p:cNvPr>
          <p:cNvCxnSpPr/>
          <p:nvPr/>
        </p:nvCxnSpPr>
        <p:spPr>
          <a:xfrm>
            <a:off x="847141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 descr="elemento decorativo">
            <a:extLst>
              <a:ext uri="{FF2B5EF4-FFF2-40B4-BE49-F238E27FC236}">
                <a16:creationId xmlns:a16="http://schemas.microsoft.com/office/drawing/2014/main" xmlns="" id="{E0A5E395-38A3-4ED8-A1C1-7892BF5B1BE1}"/>
              </a:ext>
            </a:extLst>
          </p:cNvPr>
          <p:cNvCxnSpPr/>
          <p:nvPr/>
        </p:nvCxnSpPr>
        <p:spPr>
          <a:xfrm>
            <a:off x="1020435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ipse 4" descr="elemento decorativo">
            <a:extLst>
              <a:ext uri="{FF2B5EF4-FFF2-40B4-BE49-F238E27FC236}">
                <a16:creationId xmlns:a16="http://schemas.microsoft.com/office/drawing/2014/main" xmlns="" id="{FE3B97CC-2A6D-4550-83BF-6DBCDB836162}"/>
              </a:ext>
            </a:extLst>
          </p:cNvPr>
          <p:cNvSpPr/>
          <p:nvPr/>
        </p:nvSpPr>
        <p:spPr>
          <a:xfrm>
            <a:off x="1715594" y="5691863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258471" y="583305"/>
            <a:ext cx="3132494" cy="954199"/>
            <a:chOff x="5016000" y="1040449"/>
            <a:chExt cx="2160000" cy="511431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60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MODELO CONTRALORÍA TIPO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5016000" y="1443880"/>
              <a:ext cx="2160000" cy="108000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053020" y="1860970"/>
            <a:ext cx="85667" cy="79692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cxnSp>
        <p:nvCxnSpPr>
          <p:cNvPr id="104" name="Conector recto 103" descr="elemento decorativo">
            <a:extLst>
              <a:ext uri="{FF2B5EF4-FFF2-40B4-BE49-F238E27FC236}">
                <a16:creationId xmlns:a16="http://schemas.microsoft.com/office/drawing/2014/main" xmlns="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6092600" y="2562601"/>
            <a:ext cx="340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upo 41">
            <a:extLst>
              <a:ext uri="{FF2B5EF4-FFF2-40B4-BE49-F238E27FC236}">
                <a16:creationId xmlns:a16="http://schemas.microsoft.com/office/drawing/2014/main" xmlns="" id="{2116F14F-59F4-4FC8-B083-4E66150C16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76603" y="2602608"/>
            <a:ext cx="1759697" cy="591952"/>
            <a:chOff x="4544127" y="4051495"/>
            <a:chExt cx="1388313" cy="498158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xmlns="" id="{121B2009-613D-478F-BE7C-BB607CD17CB8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Financieros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xmlns="" id="{87987C99-1157-43B1-A1AF-235D4B5DD700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9" name="Grupo 88">
            <a:extLst>
              <a:ext uri="{FF2B5EF4-FFF2-40B4-BE49-F238E27FC236}">
                <a16:creationId xmlns:a16="http://schemas.microsoft.com/office/drawing/2014/main" xmlns="" id="{55A3209A-31C6-43F1-9957-522F094926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955603" y="3621415"/>
            <a:ext cx="3675184" cy="774861"/>
            <a:chOff x="2810778" y="3168810"/>
            <a:chExt cx="1386596" cy="465718"/>
          </a:xfrm>
        </p:grpSpPr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xmlns="" id="{B099DAA8-440D-4988-B509-5462130BB0D0}"/>
                </a:ext>
              </a:extLst>
            </p:cNvPr>
            <p:cNvSpPr/>
            <p:nvPr/>
          </p:nvSpPr>
          <p:spPr>
            <a:xfrm>
              <a:off x="2810778" y="3168810"/>
              <a:ext cx="1368000" cy="405086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Mejoramiento en la gestión y resultados de las Contralorías territoriales y su independencia </a:t>
              </a:r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xmlns="" id="{6569ACE0-70DB-4A14-9041-3610179CED82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xmlns="" id="{A936CA9F-E020-4CD7-A334-0CC5EA1C1C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111924" y="2611673"/>
            <a:ext cx="1759697" cy="591952"/>
            <a:chOff x="4544127" y="4051495"/>
            <a:chExt cx="1388313" cy="498158"/>
          </a:xfrm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xmlns="" id="{E050A4EF-0326-4620-9E71-F0DE2ED1DF3E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Administrativos</a:t>
              </a: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xmlns="" id="{450DD984-F2C1-4927-8E2A-F6F532E9D898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xmlns="" id="{E79EB451-8F8B-419D-9FC2-71EE359955C5}"/>
              </a:ext>
            </a:extLst>
          </p:cNvPr>
          <p:cNvCxnSpPr>
            <a:cxnSpLocks/>
          </p:cNvCxnSpPr>
          <p:nvPr/>
        </p:nvCxnSpPr>
        <p:spPr>
          <a:xfrm>
            <a:off x="5793195" y="1533810"/>
            <a:ext cx="0" cy="41719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ector: angular 30">
            <a:extLst>
              <a:ext uri="{FF2B5EF4-FFF2-40B4-BE49-F238E27FC236}">
                <a16:creationId xmlns:a16="http://schemas.microsoft.com/office/drawing/2014/main" xmlns="" id="{2E0E0C42-605E-41B2-98BC-B8B5B9A5CA0A}"/>
              </a:ext>
            </a:extLst>
          </p:cNvPr>
          <p:cNvCxnSpPr>
            <a:stCxn id="48" idx="1"/>
            <a:endCxn id="61" idx="0"/>
          </p:cNvCxnSpPr>
          <p:nvPr/>
        </p:nvCxnSpPr>
        <p:spPr>
          <a:xfrm rot="10800000" flipV="1">
            <a:off x="1978899" y="2076661"/>
            <a:ext cx="2899470" cy="535011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Conector: angular 32">
            <a:extLst>
              <a:ext uri="{FF2B5EF4-FFF2-40B4-BE49-F238E27FC236}">
                <a16:creationId xmlns:a16="http://schemas.microsoft.com/office/drawing/2014/main" xmlns="" id="{791194AC-CF94-42E1-A0A0-B5C543C677BE}"/>
              </a:ext>
            </a:extLst>
          </p:cNvPr>
          <p:cNvCxnSpPr>
            <a:stCxn id="48" idx="3"/>
            <a:endCxn id="43" idx="0"/>
          </p:cNvCxnSpPr>
          <p:nvPr/>
        </p:nvCxnSpPr>
        <p:spPr>
          <a:xfrm>
            <a:off x="6609443" y="2076662"/>
            <a:ext cx="3134135" cy="525946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1" name="CuadroTexto 100">
            <a:extLst>
              <a:ext uri="{FF2B5EF4-FFF2-40B4-BE49-F238E27FC236}">
                <a16:creationId xmlns:a16="http://schemas.microsoft.com/office/drawing/2014/main" xmlns="" id="{B57D5804-0CB6-4FCF-A997-0ADA193ECDAA}"/>
              </a:ext>
            </a:extLst>
          </p:cNvPr>
          <p:cNvSpPr txBox="1"/>
          <p:nvPr/>
        </p:nvSpPr>
        <p:spPr>
          <a:xfrm>
            <a:off x="8450074" y="6006189"/>
            <a:ext cx="3625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/>
              <a:t>Mapa conceptual sobre modelo de contraloría tipo según Restrepo, Araujo y Tuta </a:t>
            </a:r>
          </a:p>
        </p:txBody>
      </p:sp>
      <p:cxnSp>
        <p:nvCxnSpPr>
          <p:cNvPr id="9" name="Conector: angular 8">
            <a:extLst>
              <a:ext uri="{FF2B5EF4-FFF2-40B4-BE49-F238E27FC236}">
                <a16:creationId xmlns:a16="http://schemas.microsoft.com/office/drawing/2014/main" xmlns="" id="{8A64FD42-886B-4D65-B49A-540F75008AEF}"/>
              </a:ext>
            </a:extLst>
          </p:cNvPr>
          <p:cNvCxnSpPr>
            <a:cxnSpLocks/>
          </p:cNvCxnSpPr>
          <p:nvPr/>
        </p:nvCxnSpPr>
        <p:spPr>
          <a:xfrm rot="16200000" flipH="1">
            <a:off x="2535819" y="2685703"/>
            <a:ext cx="776140" cy="1811983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ector: angular 12">
            <a:extLst>
              <a:ext uri="{FF2B5EF4-FFF2-40B4-BE49-F238E27FC236}">
                <a16:creationId xmlns:a16="http://schemas.microsoft.com/office/drawing/2014/main" xmlns="" id="{F123EE0F-7642-4452-9849-5D521A0661D3}"/>
              </a:ext>
            </a:extLst>
          </p:cNvPr>
          <p:cNvCxnSpPr>
            <a:cxnSpLocks/>
            <a:stCxn id="44" idx="2"/>
            <a:endCxn id="90" idx="3"/>
          </p:cNvCxnSpPr>
          <p:nvPr/>
        </p:nvCxnSpPr>
        <p:spPr>
          <a:xfrm rot="5400000">
            <a:off x="8293489" y="2482570"/>
            <a:ext cx="763846" cy="2187827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xmlns="" id="{127D6EB8-590B-4A0A-9CD7-59E6759C1E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000378" y="5281735"/>
            <a:ext cx="3675184" cy="774863"/>
            <a:chOff x="2810778" y="3168809"/>
            <a:chExt cx="1386596" cy="465719"/>
          </a:xfrm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xmlns="" id="{17B13C2C-BFAB-4710-9DF2-93179F7E81CA}"/>
                </a:ext>
              </a:extLst>
            </p:cNvPr>
            <p:cNvSpPr/>
            <p:nvPr/>
          </p:nvSpPr>
          <p:spPr>
            <a:xfrm>
              <a:off x="2810778" y="3168809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Control fiscal en Colombia</a:t>
              </a:r>
            </a:p>
          </p:txBody>
        </p:sp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xmlns="" id="{5574B180-A02C-4CD5-B05F-002A6A940784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xmlns="" id="{D3E82901-7BD9-4D69-A49B-58E121657FC3}"/>
              </a:ext>
            </a:extLst>
          </p:cNvPr>
          <p:cNvCxnSpPr>
            <a:stCxn id="91" idx="2"/>
            <a:endCxn id="60" idx="0"/>
          </p:cNvCxnSpPr>
          <p:nvPr/>
        </p:nvCxnSpPr>
        <p:spPr>
          <a:xfrm flipH="1">
            <a:off x="5813326" y="4396279"/>
            <a:ext cx="4514" cy="88545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CEE7520C-5886-1E48-B47B-D219B01ABE0C}"/>
              </a:ext>
            </a:extLst>
          </p:cNvPr>
          <p:cNvSpPr txBox="1"/>
          <p:nvPr/>
        </p:nvSpPr>
        <p:spPr>
          <a:xfrm>
            <a:off x="5768550" y="4764965"/>
            <a:ext cx="15978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Para fortalecer</a:t>
            </a:r>
          </a:p>
        </p:txBody>
      </p:sp>
    </p:spTree>
    <p:extLst>
      <p:ext uri="{BB962C8B-B14F-4D97-AF65-F5344CB8AC3E}">
        <p14:creationId xmlns:p14="http://schemas.microsoft.com/office/powerpoint/2010/main" val="40258445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ángulo 47">
            <a:extLst>
              <a:ext uri="{FF2B5EF4-FFF2-40B4-BE49-F238E27FC236}">
                <a16:creationId xmlns:a16="http://schemas.microsoft.com/office/drawing/2014/main" xmlns="" id="{8D3BF366-C6D6-4588-8DC7-E9D4BF741B5D}"/>
              </a:ext>
            </a:extLst>
          </p:cNvPr>
          <p:cNvSpPr/>
          <p:nvPr/>
        </p:nvSpPr>
        <p:spPr>
          <a:xfrm>
            <a:off x="5224747" y="1987097"/>
            <a:ext cx="1731074" cy="205850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Integrado por</a:t>
            </a:r>
          </a:p>
        </p:txBody>
      </p:sp>
      <p:cxnSp>
        <p:nvCxnSpPr>
          <p:cNvPr id="3" name="Conector recto 2" descr="elemento decorativo">
            <a:extLst>
              <a:ext uri="{FF2B5EF4-FFF2-40B4-BE49-F238E27FC236}">
                <a16:creationId xmlns:a16="http://schemas.microsoft.com/office/drawing/2014/main" xmlns="" id="{68933B52-AACC-4940-ABC7-FC6FC0BD52F4}"/>
              </a:ext>
            </a:extLst>
          </p:cNvPr>
          <p:cNvCxnSpPr/>
          <p:nvPr/>
        </p:nvCxnSpPr>
        <p:spPr>
          <a:xfrm>
            <a:off x="1772801" y="594986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 descr="elemento decorativo">
            <a:extLst>
              <a:ext uri="{FF2B5EF4-FFF2-40B4-BE49-F238E27FC236}">
                <a16:creationId xmlns:a16="http://schemas.microsoft.com/office/drawing/2014/main" xmlns="" id="{6B7B494C-8888-457E-82D1-32EE6B401023}"/>
              </a:ext>
            </a:extLst>
          </p:cNvPr>
          <p:cNvCxnSpPr/>
          <p:nvPr/>
        </p:nvCxnSpPr>
        <p:spPr>
          <a:xfrm>
            <a:off x="3505739" y="594986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 descr="elemento decorativo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5229474" y="3965859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 descr="elemento decorativo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6962412" y="3965859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 descr="elemento decorativo">
            <a:extLst>
              <a:ext uri="{FF2B5EF4-FFF2-40B4-BE49-F238E27FC236}">
                <a16:creationId xmlns:a16="http://schemas.microsoft.com/office/drawing/2014/main" xmlns="" id="{499176F8-BEEF-4A37-97C9-A7E8592211E9}"/>
              </a:ext>
            </a:extLst>
          </p:cNvPr>
          <p:cNvCxnSpPr/>
          <p:nvPr/>
        </p:nvCxnSpPr>
        <p:spPr>
          <a:xfrm>
            <a:off x="847141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 descr="elemento decorativo">
            <a:extLst>
              <a:ext uri="{FF2B5EF4-FFF2-40B4-BE49-F238E27FC236}">
                <a16:creationId xmlns:a16="http://schemas.microsoft.com/office/drawing/2014/main" xmlns="" id="{E0A5E395-38A3-4ED8-A1C1-7892BF5B1BE1}"/>
              </a:ext>
            </a:extLst>
          </p:cNvPr>
          <p:cNvCxnSpPr/>
          <p:nvPr/>
        </p:nvCxnSpPr>
        <p:spPr>
          <a:xfrm>
            <a:off x="1020435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ipse 4" descr="elemento decorativo">
            <a:extLst>
              <a:ext uri="{FF2B5EF4-FFF2-40B4-BE49-F238E27FC236}">
                <a16:creationId xmlns:a16="http://schemas.microsoft.com/office/drawing/2014/main" xmlns="" id="{FE3B97CC-2A6D-4550-83BF-6DBCDB836162}"/>
              </a:ext>
            </a:extLst>
          </p:cNvPr>
          <p:cNvSpPr/>
          <p:nvPr/>
        </p:nvSpPr>
        <p:spPr>
          <a:xfrm>
            <a:off x="1715594" y="5691863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521533" y="417895"/>
            <a:ext cx="3270746" cy="1171972"/>
            <a:chOff x="5016000" y="1006062"/>
            <a:chExt cx="2160000" cy="545818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5016000" y="1006062"/>
              <a:ext cx="2160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Creación del Sistema Nacional de Control Fiscal Territorial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5016000" y="1443880"/>
              <a:ext cx="2160000" cy="108000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821647" y="1860970"/>
            <a:ext cx="85667" cy="79692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cxnSp>
        <p:nvCxnSpPr>
          <p:cNvPr id="104" name="Conector recto 103" descr="elemento decorativo">
            <a:extLst>
              <a:ext uri="{FF2B5EF4-FFF2-40B4-BE49-F238E27FC236}">
                <a16:creationId xmlns:a16="http://schemas.microsoft.com/office/drawing/2014/main" xmlns="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6092600" y="2562601"/>
            <a:ext cx="340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upo 41">
            <a:extLst>
              <a:ext uri="{FF2B5EF4-FFF2-40B4-BE49-F238E27FC236}">
                <a16:creationId xmlns:a16="http://schemas.microsoft.com/office/drawing/2014/main" xmlns="" id="{2116F14F-59F4-4FC8-B083-4E66150C16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616253" y="3084571"/>
            <a:ext cx="2257691" cy="591952"/>
            <a:chOff x="4544127" y="4051495"/>
            <a:chExt cx="1388313" cy="498158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xmlns="" id="{121B2009-613D-478F-BE7C-BB607CD17CB8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Concejo Nacional de Control Territorial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xmlns="" id="{87987C99-1157-43B1-A1AF-235D4B5DD700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9" name="Grupo 88">
            <a:extLst>
              <a:ext uri="{FF2B5EF4-FFF2-40B4-BE49-F238E27FC236}">
                <a16:creationId xmlns:a16="http://schemas.microsoft.com/office/drawing/2014/main" xmlns="" id="{55A3209A-31C6-43F1-9957-522F094926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728414" y="4751390"/>
            <a:ext cx="2806321" cy="1370661"/>
            <a:chOff x="2799631" y="3032315"/>
            <a:chExt cx="1397743" cy="602213"/>
          </a:xfrm>
        </p:grpSpPr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xmlns="" id="{B099DAA8-440D-4988-B509-5462130BB0D0}"/>
                </a:ext>
              </a:extLst>
            </p:cNvPr>
            <p:cNvSpPr/>
            <p:nvPr/>
          </p:nvSpPr>
          <p:spPr>
            <a:xfrm>
              <a:off x="2799631" y="3032315"/>
              <a:ext cx="1368000" cy="59660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400" dirty="0">
                  <a:solidFill>
                    <a:schemeClr val="tx1"/>
                  </a:solidFill>
                </a:rPr>
                <a:t>Fortalecimiento institucional de las Contralorías y la Auditoría general a través de una nueva gestión fiscal en Colombia</a:t>
              </a:r>
              <a:endParaRPr lang="es-E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xmlns="" id="{6569ACE0-70DB-4A14-9041-3610179CED82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xmlns="" id="{A936CA9F-E020-4CD7-A334-0CC5EA1C1C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80256" y="3114642"/>
            <a:ext cx="1759697" cy="591952"/>
            <a:chOff x="4544127" y="4051495"/>
            <a:chExt cx="1388313" cy="498158"/>
          </a:xfrm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xmlns="" id="{E050A4EF-0326-4620-9E71-F0DE2ED1DF3E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Auditoría General de la República</a:t>
              </a: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xmlns="" id="{450DD984-F2C1-4927-8E2A-F6F532E9D898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xmlns="" id="{E79EB451-8F8B-419D-9FC2-71EE359955C5}"/>
              </a:ext>
            </a:extLst>
          </p:cNvPr>
          <p:cNvCxnSpPr>
            <a:cxnSpLocks/>
          </p:cNvCxnSpPr>
          <p:nvPr/>
        </p:nvCxnSpPr>
        <p:spPr>
          <a:xfrm>
            <a:off x="6127536" y="1586174"/>
            <a:ext cx="0" cy="41719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4" name="Grupo 33">
            <a:extLst>
              <a:ext uri="{FF2B5EF4-FFF2-40B4-BE49-F238E27FC236}">
                <a16:creationId xmlns:a16="http://schemas.microsoft.com/office/drawing/2014/main" xmlns="" id="{BFE828D2-9606-416A-BC26-48830AC8DA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054270" y="3135486"/>
            <a:ext cx="1759696" cy="591952"/>
            <a:chOff x="4544128" y="4051495"/>
            <a:chExt cx="1388312" cy="498158"/>
          </a:xfrm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xmlns="" id="{07820E8C-3905-4B5D-AA80-300FAE44C0F6}"/>
                </a:ext>
              </a:extLst>
            </p:cNvPr>
            <p:cNvSpPr/>
            <p:nvPr/>
          </p:nvSpPr>
          <p:spPr>
            <a:xfrm>
              <a:off x="454412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Contralorías Territoriales</a:t>
              </a: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xmlns="" id="{C876D2E5-4DC8-4C9B-89EB-597053AD7C05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xmlns="" id="{54D9B002-759F-497A-AAC1-6AEC739B39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234815" y="3104806"/>
            <a:ext cx="1759696" cy="591952"/>
            <a:chOff x="4544128" y="4051495"/>
            <a:chExt cx="1388312" cy="498158"/>
          </a:xfrm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xmlns="" id="{516EB2E9-C7A8-46BE-B3CA-347ACC920C9B}"/>
                </a:ext>
              </a:extLst>
            </p:cNvPr>
            <p:cNvSpPr/>
            <p:nvPr/>
          </p:nvSpPr>
          <p:spPr>
            <a:xfrm>
              <a:off x="454412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Contraloría General de la República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849B4E3E-9B7A-4C5B-A0E5-E3626BA3EF9C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xmlns="" id="{50B73341-A138-4FA9-BF04-691085C4AC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512051" y="3095730"/>
            <a:ext cx="1759696" cy="591952"/>
            <a:chOff x="4544128" y="4051495"/>
            <a:chExt cx="1388312" cy="498158"/>
          </a:xfrm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xmlns="" id="{5B52B925-093E-4BC4-BB80-38D13EC67E4F}"/>
                </a:ext>
              </a:extLst>
            </p:cNvPr>
            <p:cNvSpPr/>
            <p:nvPr/>
          </p:nvSpPr>
          <p:spPr>
            <a:xfrm>
              <a:off x="454412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Comité directivo</a:t>
              </a: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xmlns="" id="{72F0674E-3111-4FC5-B0B6-81F6F977ADF1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C04F2C49-5B1B-455C-812A-61261C843C66}"/>
              </a:ext>
            </a:extLst>
          </p:cNvPr>
          <p:cNvCxnSpPr>
            <a:cxnSpLocks/>
          </p:cNvCxnSpPr>
          <p:nvPr/>
        </p:nvCxnSpPr>
        <p:spPr>
          <a:xfrm>
            <a:off x="6101717" y="2179587"/>
            <a:ext cx="0" cy="28531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xmlns="" id="{DB29C0AD-7A51-422E-BCD5-240B0A3A837F}"/>
              </a:ext>
            </a:extLst>
          </p:cNvPr>
          <p:cNvCxnSpPr/>
          <p:nvPr/>
        </p:nvCxnSpPr>
        <p:spPr>
          <a:xfrm>
            <a:off x="1672978" y="2464904"/>
            <a:ext cx="898176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xmlns="" id="{7A4142A2-F1A4-4C7B-A843-54598F71E1C1}"/>
              </a:ext>
            </a:extLst>
          </p:cNvPr>
          <p:cNvCxnSpPr>
            <a:cxnSpLocks/>
          </p:cNvCxnSpPr>
          <p:nvPr/>
        </p:nvCxnSpPr>
        <p:spPr>
          <a:xfrm>
            <a:off x="1660483" y="2464904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Conector recto de flecha 50">
            <a:extLst>
              <a:ext uri="{FF2B5EF4-FFF2-40B4-BE49-F238E27FC236}">
                <a16:creationId xmlns:a16="http://schemas.microsoft.com/office/drawing/2014/main" xmlns="" id="{3F0A7B93-3FFD-489E-BFEB-038DF04061B8}"/>
              </a:ext>
            </a:extLst>
          </p:cNvPr>
          <p:cNvCxnSpPr/>
          <p:nvPr/>
        </p:nvCxnSpPr>
        <p:spPr>
          <a:xfrm>
            <a:off x="3921245" y="2464904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xmlns="" id="{FA868FF6-E2E9-4666-9145-5FA9DCE24944}"/>
              </a:ext>
            </a:extLst>
          </p:cNvPr>
          <p:cNvCxnSpPr/>
          <p:nvPr/>
        </p:nvCxnSpPr>
        <p:spPr>
          <a:xfrm>
            <a:off x="6101790" y="2455068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xmlns="" id="{8BEE6CEC-4209-4375-BAF2-13DB8E0C0131}"/>
              </a:ext>
            </a:extLst>
          </p:cNvPr>
          <p:cNvCxnSpPr/>
          <p:nvPr/>
        </p:nvCxnSpPr>
        <p:spPr>
          <a:xfrm>
            <a:off x="8377432" y="2445992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Conector recto de flecha 53">
            <a:extLst>
              <a:ext uri="{FF2B5EF4-FFF2-40B4-BE49-F238E27FC236}">
                <a16:creationId xmlns:a16="http://schemas.microsoft.com/office/drawing/2014/main" xmlns="" id="{560CFDBB-8682-4FB9-B871-3E257814AF3D}"/>
              </a:ext>
            </a:extLst>
          </p:cNvPr>
          <p:cNvCxnSpPr/>
          <p:nvPr/>
        </p:nvCxnSpPr>
        <p:spPr>
          <a:xfrm>
            <a:off x="10650179" y="2451652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xmlns="" id="{B572DC36-7436-4BCE-84A5-98D055A40C3C}"/>
              </a:ext>
            </a:extLst>
          </p:cNvPr>
          <p:cNvCxnSpPr>
            <a:cxnSpLocks/>
            <a:stCxn id="63" idx="2"/>
          </p:cNvCxnSpPr>
          <p:nvPr/>
        </p:nvCxnSpPr>
        <p:spPr>
          <a:xfrm>
            <a:off x="1672978" y="3706594"/>
            <a:ext cx="0" cy="56710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xmlns="" id="{9A72ABF8-9BCF-4914-AB90-AC541E73CD37}"/>
              </a:ext>
            </a:extLst>
          </p:cNvPr>
          <p:cNvCxnSpPr>
            <a:cxnSpLocks/>
          </p:cNvCxnSpPr>
          <p:nvPr/>
        </p:nvCxnSpPr>
        <p:spPr>
          <a:xfrm>
            <a:off x="3921245" y="3727438"/>
            <a:ext cx="0" cy="56710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xmlns="" id="{491DBA60-A23F-4D24-8597-4B31658DF12D}"/>
              </a:ext>
            </a:extLst>
          </p:cNvPr>
          <p:cNvCxnSpPr>
            <a:cxnSpLocks/>
          </p:cNvCxnSpPr>
          <p:nvPr/>
        </p:nvCxnSpPr>
        <p:spPr>
          <a:xfrm>
            <a:off x="6127536" y="3674183"/>
            <a:ext cx="0" cy="56710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xmlns="" id="{D6302276-8B2F-4E88-8A00-FE239F02103C}"/>
              </a:ext>
            </a:extLst>
          </p:cNvPr>
          <p:cNvCxnSpPr>
            <a:cxnSpLocks/>
          </p:cNvCxnSpPr>
          <p:nvPr/>
        </p:nvCxnSpPr>
        <p:spPr>
          <a:xfrm>
            <a:off x="8377432" y="3653948"/>
            <a:ext cx="0" cy="56710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xmlns="" id="{7CB6FBCA-C6B5-435A-B0EA-8D954488189A}"/>
              </a:ext>
            </a:extLst>
          </p:cNvPr>
          <p:cNvCxnSpPr>
            <a:cxnSpLocks/>
          </p:cNvCxnSpPr>
          <p:nvPr/>
        </p:nvCxnSpPr>
        <p:spPr>
          <a:xfrm>
            <a:off x="10782702" y="3674183"/>
            <a:ext cx="0" cy="56710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xmlns="" id="{CFC6BA72-404A-4111-8922-946FBC449706}"/>
              </a:ext>
            </a:extLst>
          </p:cNvPr>
          <p:cNvCxnSpPr/>
          <p:nvPr/>
        </p:nvCxnSpPr>
        <p:spPr>
          <a:xfrm flipV="1">
            <a:off x="1672978" y="4221057"/>
            <a:ext cx="9109724" cy="526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xmlns="" id="{0D09B487-0685-411C-BAF3-A5347EA12560}"/>
              </a:ext>
            </a:extLst>
          </p:cNvPr>
          <p:cNvCxnSpPr/>
          <p:nvPr/>
        </p:nvCxnSpPr>
        <p:spPr>
          <a:xfrm>
            <a:off x="6127536" y="3898613"/>
            <a:ext cx="0" cy="82076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xmlns="" id="{5062DE58-E1E6-422D-93A7-61BB89B544B9}"/>
              </a:ext>
            </a:extLst>
          </p:cNvPr>
          <p:cNvSpPr txBox="1"/>
          <p:nvPr/>
        </p:nvSpPr>
        <p:spPr>
          <a:xfrm>
            <a:off x="8282610" y="6042482"/>
            <a:ext cx="4081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/>
              <a:t>Mapa conceptual sobre creación del Sistema Nacional del Control Fiscal en Colombia según AGR- Banco Mundial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800422A8-74C9-574C-A3A1-4B31C7F898D6}"/>
              </a:ext>
            </a:extLst>
          </p:cNvPr>
          <p:cNvSpPr txBox="1"/>
          <p:nvPr/>
        </p:nvSpPr>
        <p:spPr>
          <a:xfrm>
            <a:off x="6084663" y="4403397"/>
            <a:ext cx="1559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 En búsqueda</a:t>
            </a:r>
          </a:p>
        </p:txBody>
      </p:sp>
    </p:spTree>
    <p:extLst>
      <p:ext uri="{BB962C8B-B14F-4D97-AF65-F5344CB8AC3E}">
        <p14:creationId xmlns:p14="http://schemas.microsoft.com/office/powerpoint/2010/main" val="3609217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 descr="elemento decorativo">
            <a:extLst>
              <a:ext uri="{FF2B5EF4-FFF2-40B4-BE49-F238E27FC236}">
                <a16:creationId xmlns:a16="http://schemas.microsoft.com/office/drawing/2014/main" xmlns="" id="{68933B52-AACC-4940-ABC7-FC6FC0BD52F4}"/>
              </a:ext>
            </a:extLst>
          </p:cNvPr>
          <p:cNvCxnSpPr/>
          <p:nvPr/>
        </p:nvCxnSpPr>
        <p:spPr>
          <a:xfrm>
            <a:off x="1772801" y="594986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 descr="elemento decorativo">
            <a:extLst>
              <a:ext uri="{FF2B5EF4-FFF2-40B4-BE49-F238E27FC236}">
                <a16:creationId xmlns:a16="http://schemas.microsoft.com/office/drawing/2014/main" xmlns="" id="{6B7B494C-8888-457E-82D1-32EE6B401023}"/>
              </a:ext>
            </a:extLst>
          </p:cNvPr>
          <p:cNvCxnSpPr/>
          <p:nvPr/>
        </p:nvCxnSpPr>
        <p:spPr>
          <a:xfrm>
            <a:off x="3505739" y="594986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 descr="elemento decorativo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5229474" y="4111631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 descr="elemento decorativo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6962412" y="4111631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 descr="elemento decorativo">
            <a:extLst>
              <a:ext uri="{FF2B5EF4-FFF2-40B4-BE49-F238E27FC236}">
                <a16:creationId xmlns:a16="http://schemas.microsoft.com/office/drawing/2014/main" xmlns="" id="{499176F8-BEEF-4A37-97C9-A7E8592211E9}"/>
              </a:ext>
            </a:extLst>
          </p:cNvPr>
          <p:cNvCxnSpPr/>
          <p:nvPr/>
        </p:nvCxnSpPr>
        <p:spPr>
          <a:xfrm>
            <a:off x="847141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 descr="elemento decorativo">
            <a:extLst>
              <a:ext uri="{FF2B5EF4-FFF2-40B4-BE49-F238E27FC236}">
                <a16:creationId xmlns:a16="http://schemas.microsoft.com/office/drawing/2014/main" xmlns="" id="{E0A5E395-38A3-4ED8-A1C1-7892BF5B1BE1}"/>
              </a:ext>
            </a:extLst>
          </p:cNvPr>
          <p:cNvCxnSpPr/>
          <p:nvPr/>
        </p:nvCxnSpPr>
        <p:spPr>
          <a:xfrm>
            <a:off x="1020435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ipse 4" descr="elemento decorativo">
            <a:extLst>
              <a:ext uri="{FF2B5EF4-FFF2-40B4-BE49-F238E27FC236}">
                <a16:creationId xmlns:a16="http://schemas.microsoft.com/office/drawing/2014/main" xmlns="" id="{FE3B97CC-2A6D-4550-83BF-6DBCDB836162}"/>
              </a:ext>
            </a:extLst>
          </p:cNvPr>
          <p:cNvSpPr/>
          <p:nvPr/>
        </p:nvSpPr>
        <p:spPr>
          <a:xfrm>
            <a:off x="1715594" y="5691863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958265" y="197872"/>
            <a:ext cx="4058100" cy="872338"/>
            <a:chOff x="5016000" y="1045879"/>
            <a:chExt cx="2160000" cy="509451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5016000" y="1045879"/>
              <a:ext cx="2160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¿ POR QUÉ EN COLOMBIA NO FUNCIONA EL CONTROL FISCAL?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5016000" y="1443880"/>
              <a:ext cx="2160000" cy="108000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821647" y="2006742"/>
            <a:ext cx="85667" cy="79692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89" name="Grupo 88">
            <a:extLst>
              <a:ext uri="{FF2B5EF4-FFF2-40B4-BE49-F238E27FC236}">
                <a16:creationId xmlns:a16="http://schemas.microsoft.com/office/drawing/2014/main" xmlns="" id="{55A3209A-31C6-43F1-9957-522F094926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75617" y="3869498"/>
            <a:ext cx="1891127" cy="792110"/>
            <a:chOff x="2810778" y="3168809"/>
            <a:chExt cx="1386596" cy="465719"/>
          </a:xfrm>
        </p:grpSpPr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xmlns="" id="{B099DAA8-440D-4988-B509-5462130BB0D0}"/>
                </a:ext>
              </a:extLst>
            </p:cNvPr>
            <p:cNvSpPr/>
            <p:nvPr/>
          </p:nvSpPr>
          <p:spPr>
            <a:xfrm>
              <a:off x="2810778" y="3168809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Bienes y fondos públicos</a:t>
              </a:r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xmlns="" id="{6569ACE0-70DB-4A14-9041-3610179CED82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xmlns="" id="{A936CA9F-E020-4CD7-A334-0CC5EA1C1C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42472" y="2923079"/>
            <a:ext cx="1759697" cy="591952"/>
            <a:chOff x="4544127" y="4051495"/>
            <a:chExt cx="1388313" cy="498158"/>
          </a:xfrm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xmlns="" id="{E050A4EF-0326-4620-9E71-F0DE2ED1DF3E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Anglo</a:t>
              </a: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xmlns="" id="{450DD984-F2C1-4927-8E2A-F6F532E9D898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xmlns="" id="{BFE828D2-9606-416A-BC26-48830AC8DA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423018" y="2948669"/>
            <a:ext cx="1759696" cy="591952"/>
            <a:chOff x="4544128" y="4051495"/>
            <a:chExt cx="1388312" cy="498158"/>
          </a:xfrm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xmlns="" id="{07820E8C-3905-4B5D-AA80-300FAE44C0F6}"/>
                </a:ext>
              </a:extLst>
            </p:cNvPr>
            <p:cNvSpPr/>
            <p:nvPr/>
          </p:nvSpPr>
          <p:spPr>
            <a:xfrm>
              <a:off x="454412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Europeo</a:t>
              </a: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xmlns="" id="{C876D2E5-4DC8-4C9B-89EB-597053AD7C05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xmlns="" id="{54D9B002-759F-497A-AAC1-6AEC739B39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340578" y="2041923"/>
            <a:ext cx="1759696" cy="591952"/>
            <a:chOff x="4544128" y="4051495"/>
            <a:chExt cx="1388312" cy="498158"/>
          </a:xfrm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xmlns="" id="{516EB2E9-C7A8-46BE-B3CA-347ACC920C9B}"/>
                </a:ext>
              </a:extLst>
            </p:cNvPr>
            <p:cNvSpPr/>
            <p:nvPr/>
          </p:nvSpPr>
          <p:spPr>
            <a:xfrm>
              <a:off x="454412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Evaluación de los sistemas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849B4E3E-9B7A-4C5B-A0E5-E3626BA3EF9C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xmlns="" id="{50B73341-A138-4FA9-BF04-691085C4AC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117474" y="2066110"/>
            <a:ext cx="1759696" cy="1344822"/>
            <a:chOff x="4544128" y="4051495"/>
            <a:chExt cx="1388312" cy="498158"/>
          </a:xfrm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xmlns="" id="{5B52B925-093E-4BC4-BB80-38D13EC67E4F}"/>
                </a:ext>
              </a:extLst>
            </p:cNvPr>
            <p:cNvSpPr/>
            <p:nvPr/>
          </p:nvSpPr>
          <p:spPr>
            <a:xfrm>
              <a:off x="454412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Eficacia del Control Fiscal en Latinoamérica y Colombia</a:t>
              </a: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xmlns="" id="{72F0674E-3111-4FC5-B0B6-81F6F977ADF1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xmlns="" id="{86FD6CEB-AFEF-499B-9F18-9537348FDA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816147" y="1552494"/>
            <a:ext cx="2374178" cy="576459"/>
            <a:chOff x="2810778" y="3168809"/>
            <a:chExt cx="1386596" cy="465719"/>
          </a:xfrm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xmlns="" id="{CE48820D-163B-4423-9B1A-61879223DB41}"/>
                </a:ext>
              </a:extLst>
            </p:cNvPr>
            <p:cNvSpPr/>
            <p:nvPr/>
          </p:nvSpPr>
          <p:spPr>
            <a:xfrm>
              <a:off x="2810778" y="3168809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Derecho comparado</a:t>
              </a: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xmlns="" id="{58807AC7-4F0E-4D09-8348-9EF8195689EE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xmlns="" id="{04EB5923-E1D6-48ED-8FD7-80C73EBA9B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93966" y="3924742"/>
            <a:ext cx="1708203" cy="1303386"/>
            <a:chOff x="2810778" y="3168809"/>
            <a:chExt cx="1386596" cy="465719"/>
          </a:xfrm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xmlns="" id="{C2B1155E-E71D-4A47-BFCE-CB6A830F5B22}"/>
                </a:ext>
              </a:extLst>
            </p:cNvPr>
            <p:cNvSpPr/>
            <p:nvPr/>
          </p:nvSpPr>
          <p:spPr>
            <a:xfrm>
              <a:off x="2810778" y="3168809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Contraloría u Oficina de Auditoría Gubernamental</a:t>
              </a: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xmlns="" id="{8938232A-5865-4281-8F9A-AB6A7E5972D7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0" name="Grupo 69">
            <a:extLst>
              <a:ext uri="{FF2B5EF4-FFF2-40B4-BE49-F238E27FC236}">
                <a16:creationId xmlns:a16="http://schemas.microsoft.com/office/drawing/2014/main" xmlns="" id="{4576EB34-6D79-4337-B909-A67E0A749D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474511" y="3937554"/>
            <a:ext cx="1708203" cy="1303386"/>
            <a:chOff x="2810778" y="3168809"/>
            <a:chExt cx="1386596" cy="465719"/>
          </a:xfrm>
        </p:grpSpPr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xmlns="" id="{54588C22-975A-4B80-AF48-E50EEE133529}"/>
                </a:ext>
              </a:extLst>
            </p:cNvPr>
            <p:cNvSpPr/>
            <p:nvPr/>
          </p:nvSpPr>
          <p:spPr>
            <a:xfrm>
              <a:off x="2810778" y="3168809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Tribunal de cuentas</a:t>
              </a:r>
            </a:p>
          </p:txBody>
        </p:sp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xmlns="" id="{34FE319F-103B-4424-8A28-B3A7F22F3E0B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3" name="Grupo 72">
            <a:extLst>
              <a:ext uri="{FF2B5EF4-FFF2-40B4-BE49-F238E27FC236}">
                <a16:creationId xmlns:a16="http://schemas.microsoft.com/office/drawing/2014/main" xmlns="" id="{8EBFD20D-2D55-425E-9A92-C93EE0EC00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886839" y="5839983"/>
            <a:ext cx="4189332" cy="979701"/>
            <a:chOff x="2810778" y="3080627"/>
            <a:chExt cx="1386596" cy="553901"/>
          </a:xfrm>
        </p:grpSpPr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xmlns="" id="{88E14608-5732-4F65-95CC-CA6893638D7F}"/>
                </a:ext>
              </a:extLst>
            </p:cNvPr>
            <p:cNvSpPr/>
            <p:nvPr/>
          </p:nvSpPr>
          <p:spPr>
            <a:xfrm>
              <a:off x="2810778" y="3080627"/>
              <a:ext cx="1368000" cy="51894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Diseño institucional de las Controlarías no permite generar impacto y por ende buena percepción</a:t>
              </a:r>
            </a:p>
          </p:txBody>
        </p:sp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xmlns="" id="{C342BA4B-DD87-42DE-8159-9BA379F7D090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xmlns="" id="{A3E78FDB-9899-4B9E-A719-05AB98A56CC4}"/>
              </a:ext>
            </a:extLst>
          </p:cNvPr>
          <p:cNvCxnSpPr>
            <a:stCxn id="19" idx="2"/>
            <a:endCxn id="50" idx="0"/>
          </p:cNvCxnSpPr>
          <p:nvPr/>
        </p:nvCxnSpPr>
        <p:spPr>
          <a:xfrm>
            <a:off x="5987315" y="1064302"/>
            <a:ext cx="1" cy="48819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D00C6AD1-16DF-4FE3-9DE8-45BCCA6C350A}"/>
              </a:ext>
            </a:extLst>
          </p:cNvPr>
          <p:cNvSpPr txBox="1"/>
          <p:nvPr/>
        </p:nvSpPr>
        <p:spPr>
          <a:xfrm>
            <a:off x="5986371" y="1125848"/>
            <a:ext cx="1378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/>
              <a:t>Analiza</a:t>
            </a:r>
          </a:p>
        </p:txBody>
      </p:sp>
      <p:cxnSp>
        <p:nvCxnSpPr>
          <p:cNvPr id="9" name="Conector: angular 8">
            <a:extLst>
              <a:ext uri="{FF2B5EF4-FFF2-40B4-BE49-F238E27FC236}">
                <a16:creationId xmlns:a16="http://schemas.microsoft.com/office/drawing/2014/main" xmlns="" id="{4937AF7B-59A5-4445-872D-FA793B7AA885}"/>
              </a:ext>
            </a:extLst>
          </p:cNvPr>
          <p:cNvCxnSpPr>
            <a:cxnSpLocks/>
            <a:stCxn id="50" idx="1"/>
            <a:endCxn id="38" idx="0"/>
          </p:cNvCxnSpPr>
          <p:nvPr/>
        </p:nvCxnSpPr>
        <p:spPr>
          <a:xfrm rot="10800000" flipV="1">
            <a:off x="2207553" y="1819087"/>
            <a:ext cx="2608594" cy="222835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ector: angular 15">
            <a:extLst>
              <a:ext uri="{FF2B5EF4-FFF2-40B4-BE49-F238E27FC236}">
                <a16:creationId xmlns:a16="http://schemas.microsoft.com/office/drawing/2014/main" xmlns="" id="{CBF93C01-1F14-4470-A57B-DDFD792C68C2}"/>
              </a:ext>
            </a:extLst>
          </p:cNvPr>
          <p:cNvCxnSpPr>
            <a:stCxn id="50" idx="3"/>
            <a:endCxn id="41" idx="0"/>
          </p:cNvCxnSpPr>
          <p:nvPr/>
        </p:nvCxnSpPr>
        <p:spPr>
          <a:xfrm>
            <a:off x="7158484" y="1819088"/>
            <a:ext cx="2825965" cy="247022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ector: angular 19">
            <a:extLst>
              <a:ext uri="{FF2B5EF4-FFF2-40B4-BE49-F238E27FC236}">
                <a16:creationId xmlns:a16="http://schemas.microsoft.com/office/drawing/2014/main" xmlns="" id="{E1671377-B053-4195-BD6B-B347D8D17735}"/>
              </a:ext>
            </a:extLst>
          </p:cNvPr>
          <p:cNvCxnSpPr>
            <a:stCxn id="39" idx="2"/>
            <a:endCxn id="61" idx="0"/>
          </p:cNvCxnSpPr>
          <p:nvPr/>
        </p:nvCxnSpPr>
        <p:spPr>
          <a:xfrm rot="5400000">
            <a:off x="1526771" y="2216551"/>
            <a:ext cx="289204" cy="1123852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ector: angular 21">
            <a:extLst>
              <a:ext uri="{FF2B5EF4-FFF2-40B4-BE49-F238E27FC236}">
                <a16:creationId xmlns:a16="http://schemas.microsoft.com/office/drawing/2014/main" xmlns="" id="{75B66675-327D-46D5-A186-6DF172115ADB}"/>
              </a:ext>
            </a:extLst>
          </p:cNvPr>
          <p:cNvCxnSpPr>
            <a:cxnSpLocks/>
          </p:cNvCxnSpPr>
          <p:nvPr/>
        </p:nvCxnSpPr>
        <p:spPr>
          <a:xfrm rot="16200000" flipH="1">
            <a:off x="2604249" y="2249673"/>
            <a:ext cx="314794" cy="1056694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onector: angular 27">
            <a:extLst>
              <a:ext uri="{FF2B5EF4-FFF2-40B4-BE49-F238E27FC236}">
                <a16:creationId xmlns:a16="http://schemas.microsoft.com/office/drawing/2014/main" xmlns="" id="{139C7063-B902-4EE1-B143-744644A7DE9D}"/>
              </a:ext>
            </a:extLst>
          </p:cNvPr>
          <p:cNvCxnSpPr>
            <a:stCxn id="63" idx="2"/>
            <a:endCxn id="57" idx="0"/>
          </p:cNvCxnSpPr>
          <p:nvPr/>
        </p:nvCxnSpPr>
        <p:spPr>
          <a:xfrm rot="16200000" flipH="1">
            <a:off x="931048" y="3719176"/>
            <a:ext cx="409711" cy="1419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xmlns="" id="{7553E8DD-20C0-456D-8341-CD6E566909DC}"/>
              </a:ext>
            </a:extLst>
          </p:cNvPr>
          <p:cNvCxnSpPr>
            <a:stCxn id="36" idx="2"/>
            <a:endCxn id="71" idx="0"/>
          </p:cNvCxnSpPr>
          <p:nvPr/>
        </p:nvCxnSpPr>
        <p:spPr>
          <a:xfrm>
            <a:off x="3315739" y="3540621"/>
            <a:ext cx="1419" cy="39693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xmlns="" id="{AF123E21-B2B2-4AA5-AC75-5B39F509A615}"/>
              </a:ext>
            </a:extLst>
          </p:cNvPr>
          <p:cNvCxnSpPr>
            <a:stCxn id="45" idx="2"/>
            <a:endCxn id="90" idx="0"/>
          </p:cNvCxnSpPr>
          <p:nvPr/>
        </p:nvCxnSpPr>
        <p:spPr>
          <a:xfrm flipH="1">
            <a:off x="10008500" y="3410932"/>
            <a:ext cx="1695" cy="45856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Conector: angular 45">
            <a:extLst>
              <a:ext uri="{FF2B5EF4-FFF2-40B4-BE49-F238E27FC236}">
                <a16:creationId xmlns:a16="http://schemas.microsoft.com/office/drawing/2014/main" xmlns="" id="{B63D6D82-3470-474B-99E4-E580BCF33D26}"/>
              </a:ext>
            </a:extLst>
          </p:cNvPr>
          <p:cNvCxnSpPr>
            <a:cxnSpLocks/>
            <a:stCxn id="58" idx="2"/>
            <a:endCxn id="74" idx="0"/>
          </p:cNvCxnSpPr>
          <p:nvPr/>
        </p:nvCxnSpPr>
        <p:spPr>
          <a:xfrm rot="16200000" flipH="1">
            <a:off x="3250540" y="3137109"/>
            <a:ext cx="611855" cy="4793891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Conector: angular 81">
            <a:extLst>
              <a:ext uri="{FF2B5EF4-FFF2-40B4-BE49-F238E27FC236}">
                <a16:creationId xmlns:a16="http://schemas.microsoft.com/office/drawing/2014/main" xmlns="" id="{25C241BF-43F0-4D5F-8A62-9DACF721196A}"/>
              </a:ext>
            </a:extLst>
          </p:cNvPr>
          <p:cNvCxnSpPr>
            <a:cxnSpLocks/>
          </p:cNvCxnSpPr>
          <p:nvPr/>
        </p:nvCxnSpPr>
        <p:spPr>
          <a:xfrm rot="5400000">
            <a:off x="7550352" y="2971329"/>
            <a:ext cx="917870" cy="4202905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3" name="Conector recto 92">
            <a:extLst>
              <a:ext uri="{FF2B5EF4-FFF2-40B4-BE49-F238E27FC236}">
                <a16:creationId xmlns:a16="http://schemas.microsoft.com/office/drawing/2014/main" xmlns="" id="{3EACB590-0DE1-4CCF-9DCD-E19646BD666E}"/>
              </a:ext>
            </a:extLst>
          </p:cNvPr>
          <p:cNvCxnSpPr>
            <a:stCxn id="72" idx="2"/>
          </p:cNvCxnSpPr>
          <p:nvPr/>
        </p:nvCxnSpPr>
        <p:spPr>
          <a:xfrm>
            <a:off x="3340067" y="5240940"/>
            <a:ext cx="0" cy="28732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4" name="CuadroTexto 93">
            <a:extLst>
              <a:ext uri="{FF2B5EF4-FFF2-40B4-BE49-F238E27FC236}">
                <a16:creationId xmlns:a16="http://schemas.microsoft.com/office/drawing/2014/main" xmlns="" id="{7C5A4773-C748-420C-A5FA-2435C5E97015}"/>
              </a:ext>
            </a:extLst>
          </p:cNvPr>
          <p:cNvSpPr txBox="1"/>
          <p:nvPr/>
        </p:nvSpPr>
        <p:spPr>
          <a:xfrm>
            <a:off x="8527595" y="5990283"/>
            <a:ext cx="35648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/>
              <a:t>Mapa conceptual sobre las causas del no funcionamiento del control fiscal en Colombia según Naranjo Gálvez. 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7B9DFDE7-A171-C94E-B5E4-395D6414E27C}"/>
              </a:ext>
            </a:extLst>
          </p:cNvPr>
          <p:cNvSpPr txBox="1"/>
          <p:nvPr/>
        </p:nvSpPr>
        <p:spPr>
          <a:xfrm>
            <a:off x="5469707" y="5189028"/>
            <a:ext cx="1098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/>
              <a:t>En conclusión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A4806F04-9CA6-984D-94D3-D640084C88C6}"/>
              </a:ext>
            </a:extLst>
          </p:cNvPr>
          <p:cNvSpPr txBox="1"/>
          <p:nvPr/>
        </p:nvSpPr>
        <p:spPr>
          <a:xfrm>
            <a:off x="9268151" y="3501715"/>
            <a:ext cx="93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/>
              <a:t>Vigilando</a:t>
            </a:r>
          </a:p>
        </p:txBody>
      </p:sp>
    </p:spTree>
    <p:extLst>
      <p:ext uri="{BB962C8B-B14F-4D97-AF65-F5344CB8AC3E}">
        <p14:creationId xmlns:p14="http://schemas.microsoft.com/office/powerpoint/2010/main" val="60104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ángulo 47">
            <a:extLst>
              <a:ext uri="{FF2B5EF4-FFF2-40B4-BE49-F238E27FC236}">
                <a16:creationId xmlns:a16="http://schemas.microsoft.com/office/drawing/2014/main" xmlns="" id="{8D3BF366-C6D6-4588-8DC7-E9D4BF741B5D}"/>
              </a:ext>
            </a:extLst>
          </p:cNvPr>
          <p:cNvSpPr/>
          <p:nvPr/>
        </p:nvSpPr>
        <p:spPr>
          <a:xfrm>
            <a:off x="5241896" y="1662105"/>
            <a:ext cx="1731074" cy="554847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Integrado por funcionarios del más alto nivel en conocimiento</a:t>
            </a:r>
          </a:p>
        </p:txBody>
      </p:sp>
      <p:cxnSp>
        <p:nvCxnSpPr>
          <p:cNvPr id="3" name="Conector recto 2" descr="elemento decorativo">
            <a:extLst>
              <a:ext uri="{FF2B5EF4-FFF2-40B4-BE49-F238E27FC236}">
                <a16:creationId xmlns:a16="http://schemas.microsoft.com/office/drawing/2014/main" xmlns="" id="{68933B52-AACC-4940-ABC7-FC6FC0BD52F4}"/>
              </a:ext>
            </a:extLst>
          </p:cNvPr>
          <p:cNvCxnSpPr/>
          <p:nvPr/>
        </p:nvCxnSpPr>
        <p:spPr>
          <a:xfrm>
            <a:off x="1772801" y="594986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 descr="elemento decorativo">
            <a:extLst>
              <a:ext uri="{FF2B5EF4-FFF2-40B4-BE49-F238E27FC236}">
                <a16:creationId xmlns:a16="http://schemas.microsoft.com/office/drawing/2014/main" xmlns="" id="{6B7B494C-8888-457E-82D1-32EE6B401023}"/>
              </a:ext>
            </a:extLst>
          </p:cNvPr>
          <p:cNvCxnSpPr/>
          <p:nvPr/>
        </p:nvCxnSpPr>
        <p:spPr>
          <a:xfrm>
            <a:off x="3505739" y="594986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 descr="elemento decorativo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6325179" y="383515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 descr="elemento decorativo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8058117" y="383515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 descr="elemento decorativo">
            <a:extLst>
              <a:ext uri="{FF2B5EF4-FFF2-40B4-BE49-F238E27FC236}">
                <a16:creationId xmlns:a16="http://schemas.microsoft.com/office/drawing/2014/main" xmlns="" id="{499176F8-BEEF-4A37-97C9-A7E8592211E9}"/>
              </a:ext>
            </a:extLst>
          </p:cNvPr>
          <p:cNvCxnSpPr/>
          <p:nvPr/>
        </p:nvCxnSpPr>
        <p:spPr>
          <a:xfrm>
            <a:off x="847141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 descr="elemento decorativo">
            <a:extLst>
              <a:ext uri="{FF2B5EF4-FFF2-40B4-BE49-F238E27FC236}">
                <a16:creationId xmlns:a16="http://schemas.microsoft.com/office/drawing/2014/main" xmlns="" id="{E0A5E395-38A3-4ED8-A1C1-7892BF5B1BE1}"/>
              </a:ext>
            </a:extLst>
          </p:cNvPr>
          <p:cNvCxnSpPr/>
          <p:nvPr/>
        </p:nvCxnSpPr>
        <p:spPr>
          <a:xfrm>
            <a:off x="1020435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ipse 4" descr="elemento decorativo">
            <a:extLst>
              <a:ext uri="{FF2B5EF4-FFF2-40B4-BE49-F238E27FC236}">
                <a16:creationId xmlns:a16="http://schemas.microsoft.com/office/drawing/2014/main" xmlns="" id="{FE3B97CC-2A6D-4550-83BF-6DBCDB836162}"/>
              </a:ext>
            </a:extLst>
          </p:cNvPr>
          <p:cNvSpPr/>
          <p:nvPr/>
        </p:nvSpPr>
        <p:spPr>
          <a:xfrm>
            <a:off x="1715594" y="5691863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000790" y="360016"/>
            <a:ext cx="6321286" cy="1098137"/>
            <a:chOff x="5016000" y="1040449"/>
            <a:chExt cx="2160000" cy="511431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60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PROPUESTRA PARA EL MEJORAMIENTO DEL SISTEMA DEL CONTROL FISCAL EN COLOMBIA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5016000" y="1443880"/>
              <a:ext cx="2160000" cy="108000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827363" y="1717509"/>
            <a:ext cx="85667" cy="79692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cxnSp>
        <p:nvCxnSpPr>
          <p:cNvPr id="104" name="Conector recto 103" descr="elemento decorativo">
            <a:extLst>
              <a:ext uri="{FF2B5EF4-FFF2-40B4-BE49-F238E27FC236}">
                <a16:creationId xmlns:a16="http://schemas.microsoft.com/office/drawing/2014/main" xmlns="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7188305" y="2431894"/>
            <a:ext cx="340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upo 88">
            <a:extLst>
              <a:ext uri="{FF2B5EF4-FFF2-40B4-BE49-F238E27FC236}">
                <a16:creationId xmlns:a16="http://schemas.microsoft.com/office/drawing/2014/main" xmlns="" id="{55A3209A-31C6-43F1-9957-522F094926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652334" y="5581755"/>
            <a:ext cx="3098173" cy="1122190"/>
            <a:chOff x="2793126" y="3141483"/>
            <a:chExt cx="1404248" cy="493045"/>
          </a:xfrm>
        </p:grpSpPr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xmlns="" id="{B099DAA8-440D-4988-B509-5462130BB0D0}"/>
                </a:ext>
              </a:extLst>
            </p:cNvPr>
            <p:cNvSpPr/>
            <p:nvPr/>
          </p:nvSpPr>
          <p:spPr>
            <a:xfrm>
              <a:off x="2793126" y="3141483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Organismo especializado en el campo técnico del control con acompañamiento de veedurías ciudadanas</a:t>
              </a:r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xmlns="" id="{6569ACE0-70DB-4A14-9041-3610179CED82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xmlns="" id="{A936CA9F-E020-4CD7-A334-0CC5EA1C1C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875961" y="2983935"/>
            <a:ext cx="1759697" cy="591952"/>
            <a:chOff x="4544127" y="4051495"/>
            <a:chExt cx="1388313" cy="498158"/>
          </a:xfrm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xmlns="" id="{E050A4EF-0326-4620-9E71-F0DE2ED1DF3E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Auditoría General de la República</a:t>
              </a: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xmlns="" id="{450DD984-F2C1-4927-8E2A-F6F532E9D898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xmlns="" id="{E79EB451-8F8B-419D-9FC2-71EE359955C5}"/>
              </a:ext>
            </a:extLst>
          </p:cNvPr>
          <p:cNvCxnSpPr>
            <a:cxnSpLocks/>
          </p:cNvCxnSpPr>
          <p:nvPr/>
        </p:nvCxnSpPr>
        <p:spPr>
          <a:xfrm>
            <a:off x="6096000" y="1453902"/>
            <a:ext cx="0" cy="18954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4" name="Grupo 33">
            <a:extLst>
              <a:ext uri="{FF2B5EF4-FFF2-40B4-BE49-F238E27FC236}">
                <a16:creationId xmlns:a16="http://schemas.microsoft.com/office/drawing/2014/main" xmlns="" id="{BFE828D2-9606-416A-BC26-48830AC8DA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149975" y="3004779"/>
            <a:ext cx="1759696" cy="591952"/>
            <a:chOff x="4544128" y="4051495"/>
            <a:chExt cx="1388312" cy="498158"/>
          </a:xfrm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xmlns="" id="{07820E8C-3905-4B5D-AA80-300FAE44C0F6}"/>
                </a:ext>
              </a:extLst>
            </p:cNvPr>
            <p:cNvSpPr/>
            <p:nvPr/>
          </p:nvSpPr>
          <p:spPr>
            <a:xfrm>
              <a:off x="454412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Contralorías Territoriales</a:t>
              </a: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xmlns="" id="{C876D2E5-4DC8-4C9B-89EB-597053AD7C05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xmlns="" id="{54D9B002-759F-497A-AAC1-6AEC739B39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330520" y="2974099"/>
            <a:ext cx="1759696" cy="591952"/>
            <a:chOff x="4544128" y="4051495"/>
            <a:chExt cx="1388312" cy="498158"/>
          </a:xfrm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xmlns="" id="{516EB2E9-C7A8-46BE-B3CA-347ACC920C9B}"/>
                </a:ext>
              </a:extLst>
            </p:cNvPr>
            <p:cNvSpPr/>
            <p:nvPr/>
          </p:nvSpPr>
          <p:spPr>
            <a:xfrm>
              <a:off x="454412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Contraloría General de la República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849B4E3E-9B7A-4C5B-A0E5-E3626BA3EF9C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xmlns="" id="{50B73341-A138-4FA9-BF04-691085C4AC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607756" y="2965023"/>
            <a:ext cx="1759696" cy="591952"/>
            <a:chOff x="4544128" y="4051495"/>
            <a:chExt cx="1388312" cy="498158"/>
          </a:xfrm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xmlns="" id="{5B52B925-093E-4BC4-BB80-38D13EC67E4F}"/>
                </a:ext>
              </a:extLst>
            </p:cNvPr>
            <p:cNvSpPr/>
            <p:nvPr/>
          </p:nvSpPr>
          <p:spPr>
            <a:xfrm>
              <a:off x="454412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Oficinas de Control Interno</a:t>
              </a: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xmlns="" id="{72F0674E-3111-4FC5-B0B6-81F6F977ADF1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C04F2C49-5B1B-455C-812A-61261C843C66}"/>
              </a:ext>
            </a:extLst>
          </p:cNvPr>
          <p:cNvCxnSpPr>
            <a:cxnSpLocks/>
            <a:stCxn id="48" idx="2"/>
          </p:cNvCxnSpPr>
          <p:nvPr/>
        </p:nvCxnSpPr>
        <p:spPr>
          <a:xfrm>
            <a:off x="6107433" y="2216952"/>
            <a:ext cx="0" cy="10449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xmlns="" id="{DB29C0AD-7A51-422E-BCD5-240B0A3A837F}"/>
              </a:ext>
            </a:extLst>
          </p:cNvPr>
          <p:cNvCxnSpPr>
            <a:cxnSpLocks/>
          </p:cNvCxnSpPr>
          <p:nvPr/>
        </p:nvCxnSpPr>
        <p:spPr>
          <a:xfrm>
            <a:off x="2768683" y="2334197"/>
            <a:ext cx="671770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xmlns="" id="{7A4142A2-F1A4-4C7B-A843-54598F71E1C1}"/>
              </a:ext>
            </a:extLst>
          </p:cNvPr>
          <p:cNvCxnSpPr>
            <a:cxnSpLocks/>
          </p:cNvCxnSpPr>
          <p:nvPr/>
        </p:nvCxnSpPr>
        <p:spPr>
          <a:xfrm>
            <a:off x="2756188" y="2334197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Conector recto de flecha 50">
            <a:extLst>
              <a:ext uri="{FF2B5EF4-FFF2-40B4-BE49-F238E27FC236}">
                <a16:creationId xmlns:a16="http://schemas.microsoft.com/office/drawing/2014/main" xmlns="" id="{3F0A7B93-3FFD-489E-BFEB-038DF04061B8}"/>
              </a:ext>
            </a:extLst>
          </p:cNvPr>
          <p:cNvCxnSpPr/>
          <p:nvPr/>
        </p:nvCxnSpPr>
        <p:spPr>
          <a:xfrm>
            <a:off x="5016950" y="2334197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xmlns="" id="{FA868FF6-E2E9-4666-9145-5FA9DCE24944}"/>
              </a:ext>
            </a:extLst>
          </p:cNvPr>
          <p:cNvCxnSpPr/>
          <p:nvPr/>
        </p:nvCxnSpPr>
        <p:spPr>
          <a:xfrm>
            <a:off x="7197495" y="2324361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xmlns="" id="{8BEE6CEC-4209-4375-BAF2-13DB8E0C0131}"/>
              </a:ext>
            </a:extLst>
          </p:cNvPr>
          <p:cNvCxnSpPr/>
          <p:nvPr/>
        </p:nvCxnSpPr>
        <p:spPr>
          <a:xfrm>
            <a:off x="9473137" y="2315285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xmlns="" id="{B572DC36-7436-4BCE-84A5-98D055A40C3C}"/>
              </a:ext>
            </a:extLst>
          </p:cNvPr>
          <p:cNvCxnSpPr>
            <a:cxnSpLocks/>
            <a:stCxn id="63" idx="2"/>
          </p:cNvCxnSpPr>
          <p:nvPr/>
        </p:nvCxnSpPr>
        <p:spPr>
          <a:xfrm>
            <a:off x="2768683" y="3575887"/>
            <a:ext cx="0" cy="163221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xmlns="" id="{CFC6BA72-404A-4111-8922-946FBC449706}"/>
              </a:ext>
            </a:extLst>
          </p:cNvPr>
          <p:cNvCxnSpPr>
            <a:cxnSpLocks/>
          </p:cNvCxnSpPr>
          <p:nvPr/>
        </p:nvCxnSpPr>
        <p:spPr>
          <a:xfrm flipV="1">
            <a:off x="2772575" y="5164584"/>
            <a:ext cx="6731794" cy="248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xmlns="" id="{0D09B487-0685-411C-BAF3-A5347EA12560}"/>
              </a:ext>
            </a:extLst>
          </p:cNvPr>
          <p:cNvCxnSpPr>
            <a:cxnSpLocks/>
          </p:cNvCxnSpPr>
          <p:nvPr/>
        </p:nvCxnSpPr>
        <p:spPr>
          <a:xfrm>
            <a:off x="6133252" y="5208104"/>
            <a:ext cx="5220" cy="291371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xmlns="" id="{5062DE58-E1E6-422D-93A7-61BB89B544B9}"/>
              </a:ext>
            </a:extLst>
          </p:cNvPr>
          <p:cNvSpPr txBox="1"/>
          <p:nvPr/>
        </p:nvSpPr>
        <p:spPr>
          <a:xfrm>
            <a:off x="8163521" y="5982868"/>
            <a:ext cx="4081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/>
              <a:t>Mapa conceptual sobre el mejoramiento del Sistema del Control Fiscal en Colombia según Ochoa y Charris</a:t>
            </a:r>
          </a:p>
        </p:txBody>
      </p: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xmlns="" id="{88AF9D33-79D8-45C5-98E6-66DBC53BF82E}"/>
              </a:ext>
            </a:extLst>
          </p:cNvPr>
          <p:cNvCxnSpPr>
            <a:cxnSpLocks/>
          </p:cNvCxnSpPr>
          <p:nvPr/>
        </p:nvCxnSpPr>
        <p:spPr>
          <a:xfrm>
            <a:off x="7197495" y="3557229"/>
            <a:ext cx="0" cy="163221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xmlns="" id="{3648658E-5C39-4511-B07B-6CCFE8D7A495}"/>
              </a:ext>
            </a:extLst>
          </p:cNvPr>
          <p:cNvCxnSpPr>
            <a:cxnSpLocks/>
          </p:cNvCxnSpPr>
          <p:nvPr/>
        </p:nvCxnSpPr>
        <p:spPr>
          <a:xfrm>
            <a:off x="9499641" y="3543723"/>
            <a:ext cx="0" cy="163221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9" name="Grupo 68">
            <a:extLst>
              <a:ext uri="{FF2B5EF4-FFF2-40B4-BE49-F238E27FC236}">
                <a16:creationId xmlns:a16="http://schemas.microsoft.com/office/drawing/2014/main" xmlns="" id="{30A3F146-B028-4B30-908F-73678A1BF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432710" y="4021866"/>
            <a:ext cx="1591281" cy="469473"/>
            <a:chOff x="4544128" y="4051495"/>
            <a:chExt cx="1388312" cy="498158"/>
          </a:xfrm>
        </p:grpSpPr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xmlns="" id="{0094F422-D8C9-4FB4-98F4-9A0FCA72594F}"/>
                </a:ext>
              </a:extLst>
            </p:cNvPr>
            <p:cNvSpPr/>
            <p:nvPr/>
          </p:nvSpPr>
          <p:spPr>
            <a:xfrm>
              <a:off x="454412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Departamentales</a:t>
              </a:r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xmlns="" id="{099B55CD-58A1-43F7-96CA-CEB271672155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xmlns="" id="{DF05C617-E7FB-46FD-B339-665E66583A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406061" y="4031142"/>
            <a:ext cx="941732" cy="591955"/>
            <a:chOff x="4544128" y="4051493"/>
            <a:chExt cx="1388312" cy="498160"/>
          </a:xfrm>
        </p:grpSpPr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xmlns="" id="{4B4DB4EA-3E72-4736-9D7B-CA0A58F87566}"/>
                </a:ext>
              </a:extLst>
            </p:cNvPr>
            <p:cNvSpPr/>
            <p:nvPr/>
          </p:nvSpPr>
          <p:spPr>
            <a:xfrm>
              <a:off x="4544128" y="4051493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Ciudades Capitales</a:t>
              </a:r>
            </a:p>
          </p:txBody>
        </p:sp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xmlns="" id="{4698EFEB-9A4E-4CB3-9023-428CAF483321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5" name="Conector: angular 24">
            <a:extLst>
              <a:ext uri="{FF2B5EF4-FFF2-40B4-BE49-F238E27FC236}">
                <a16:creationId xmlns:a16="http://schemas.microsoft.com/office/drawing/2014/main" xmlns="" id="{E389E513-EBD0-4E17-BA0E-1785C26C4E97}"/>
              </a:ext>
            </a:extLst>
          </p:cNvPr>
          <p:cNvCxnSpPr>
            <a:cxnSpLocks/>
          </p:cNvCxnSpPr>
          <p:nvPr/>
        </p:nvCxnSpPr>
        <p:spPr>
          <a:xfrm rot="5400000">
            <a:off x="4417136" y="3383053"/>
            <a:ext cx="425135" cy="825986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ector: angular 28">
            <a:extLst>
              <a:ext uri="{FF2B5EF4-FFF2-40B4-BE49-F238E27FC236}">
                <a16:creationId xmlns:a16="http://schemas.microsoft.com/office/drawing/2014/main" xmlns="" id="{350B23C8-A18F-49ED-825B-2999A49859AD}"/>
              </a:ext>
            </a:extLst>
          </p:cNvPr>
          <p:cNvCxnSpPr>
            <a:cxnSpLocks/>
          </p:cNvCxnSpPr>
          <p:nvPr/>
        </p:nvCxnSpPr>
        <p:spPr>
          <a:xfrm rot="16200000" flipH="1">
            <a:off x="5239162" y="3373761"/>
            <a:ext cx="434411" cy="827342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xmlns="" id="{CA7E1278-67B1-4393-A8D0-05DB0DA7A480}"/>
              </a:ext>
            </a:extLst>
          </p:cNvPr>
          <p:cNvCxnSpPr>
            <a:stCxn id="71" idx="2"/>
            <a:endCxn id="71" idx="2"/>
          </p:cNvCxnSpPr>
          <p:nvPr/>
        </p:nvCxnSpPr>
        <p:spPr>
          <a:xfrm>
            <a:off x="4239992" y="4491339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: angular 32">
            <a:extLst>
              <a:ext uri="{FF2B5EF4-FFF2-40B4-BE49-F238E27FC236}">
                <a16:creationId xmlns:a16="http://schemas.microsoft.com/office/drawing/2014/main" xmlns="" id="{B3B132D6-931D-4CC9-9122-7207D47CA652}"/>
              </a:ext>
            </a:extLst>
          </p:cNvPr>
          <p:cNvCxnSpPr>
            <a:stCxn id="71" idx="2"/>
            <a:endCxn id="74" idx="2"/>
          </p:cNvCxnSpPr>
          <p:nvPr/>
        </p:nvCxnSpPr>
        <p:spPr>
          <a:xfrm rot="16200000" flipH="1">
            <a:off x="4996025" y="3735306"/>
            <a:ext cx="131758" cy="1643824"/>
          </a:xfrm>
          <a:prstGeom prst="bentConnector3">
            <a:avLst>
              <a:gd name="adj1" fmla="val 27350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xmlns="" id="{0377FA7E-3E26-4EB8-85B4-9B827415290E}"/>
              </a:ext>
            </a:extLst>
          </p:cNvPr>
          <p:cNvCxnSpPr/>
          <p:nvPr/>
        </p:nvCxnSpPr>
        <p:spPr>
          <a:xfrm>
            <a:off x="5061904" y="4837043"/>
            <a:ext cx="0" cy="33889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CuadroTexto 48">
            <a:extLst>
              <a:ext uri="{FF2B5EF4-FFF2-40B4-BE49-F238E27FC236}">
                <a16:creationId xmlns:a16="http://schemas.microsoft.com/office/drawing/2014/main" xmlns="" id="{895D084E-2148-4E5D-90B6-0A6E12191AE2}"/>
              </a:ext>
            </a:extLst>
          </p:cNvPr>
          <p:cNvSpPr txBox="1"/>
          <p:nvPr/>
        </p:nvSpPr>
        <p:spPr>
          <a:xfrm>
            <a:off x="6146508" y="5177728"/>
            <a:ext cx="2142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Para lograr</a:t>
            </a:r>
          </a:p>
        </p:txBody>
      </p: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xmlns="" id="{D3B56892-7D36-8742-938C-CAE7A81446F9}"/>
              </a:ext>
            </a:extLst>
          </p:cNvPr>
          <p:cNvCxnSpPr>
            <a:cxnSpLocks/>
          </p:cNvCxnSpPr>
          <p:nvPr/>
        </p:nvCxnSpPr>
        <p:spPr>
          <a:xfrm>
            <a:off x="7447037" y="3564205"/>
            <a:ext cx="498370" cy="79562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Rectángulo 63">
            <a:extLst>
              <a:ext uri="{FF2B5EF4-FFF2-40B4-BE49-F238E27FC236}">
                <a16:creationId xmlns:a16="http://schemas.microsoft.com/office/drawing/2014/main" xmlns="" id="{1EE567DA-FFBF-9348-B299-AD14945FED88}"/>
              </a:ext>
            </a:extLst>
          </p:cNvPr>
          <p:cNvSpPr/>
          <p:nvPr/>
        </p:nvSpPr>
        <p:spPr>
          <a:xfrm>
            <a:off x="7626161" y="4384415"/>
            <a:ext cx="1799320" cy="56937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Contralores Departamentales y de Ciudades Capitales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6955AD88-0AD9-064C-9D76-41CD011E8168}"/>
              </a:ext>
            </a:extLst>
          </p:cNvPr>
          <p:cNvSpPr txBox="1"/>
          <p:nvPr/>
        </p:nvSpPr>
        <p:spPr>
          <a:xfrm>
            <a:off x="7788166" y="3804745"/>
            <a:ext cx="1635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/>
              <a:t>Eleccion por concurso de mérito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xmlns="" id="{1707A15C-C56B-974B-86EC-B5042E888555}"/>
              </a:ext>
            </a:extLst>
          </p:cNvPr>
          <p:cNvSpPr/>
          <p:nvPr/>
        </p:nvSpPr>
        <p:spPr>
          <a:xfrm>
            <a:off x="7670533" y="4936418"/>
            <a:ext cx="1752773" cy="1012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 cap="rnd" cmpd="sng" algn="ctr">
            <a:noFill/>
            <a:prstDash val="solid"/>
          </a:ln>
          <a:effectLst/>
          <a:scene3d>
            <a:camera prst="obliqueTopLeft"/>
            <a:lightRig rig="brightRoom" dir="t"/>
          </a:scene3d>
          <a:sp3d extrusionH="88900"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7313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 descr="elemento decorativo">
            <a:extLst>
              <a:ext uri="{FF2B5EF4-FFF2-40B4-BE49-F238E27FC236}">
                <a16:creationId xmlns:a16="http://schemas.microsoft.com/office/drawing/2014/main" xmlns="" id="{68933B52-AACC-4940-ABC7-FC6FC0BD52F4}"/>
              </a:ext>
            </a:extLst>
          </p:cNvPr>
          <p:cNvCxnSpPr/>
          <p:nvPr/>
        </p:nvCxnSpPr>
        <p:spPr>
          <a:xfrm>
            <a:off x="1653533" y="594986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 descr="elemento decorativo">
            <a:extLst>
              <a:ext uri="{FF2B5EF4-FFF2-40B4-BE49-F238E27FC236}">
                <a16:creationId xmlns:a16="http://schemas.microsoft.com/office/drawing/2014/main" xmlns="" id="{6B7B494C-8888-457E-82D1-32EE6B401023}"/>
              </a:ext>
            </a:extLst>
          </p:cNvPr>
          <p:cNvCxnSpPr/>
          <p:nvPr/>
        </p:nvCxnSpPr>
        <p:spPr>
          <a:xfrm>
            <a:off x="3386471" y="5949862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 descr="elemento decorativo">
            <a:extLst>
              <a:ext uri="{FF2B5EF4-FFF2-40B4-BE49-F238E27FC236}">
                <a16:creationId xmlns:a16="http://schemas.microsoft.com/office/drawing/2014/main" xmlns="" id="{215A627E-A616-4B35-A822-BCD857D053E8}"/>
              </a:ext>
            </a:extLst>
          </p:cNvPr>
          <p:cNvCxnSpPr/>
          <p:nvPr/>
        </p:nvCxnSpPr>
        <p:spPr>
          <a:xfrm>
            <a:off x="5988771" y="3380667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 descr="elemento decorativo">
            <a:extLst>
              <a:ext uri="{FF2B5EF4-FFF2-40B4-BE49-F238E27FC236}">
                <a16:creationId xmlns:a16="http://schemas.microsoft.com/office/drawing/2014/main" xmlns="" id="{338A3F58-952C-4C6C-BE73-668B41F8708D}"/>
              </a:ext>
            </a:extLst>
          </p:cNvPr>
          <p:cNvCxnSpPr/>
          <p:nvPr/>
        </p:nvCxnSpPr>
        <p:spPr>
          <a:xfrm>
            <a:off x="8071369" y="400742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 descr="elemento decorativo">
            <a:extLst>
              <a:ext uri="{FF2B5EF4-FFF2-40B4-BE49-F238E27FC236}">
                <a16:creationId xmlns:a16="http://schemas.microsoft.com/office/drawing/2014/main" xmlns="" id="{499176F8-BEEF-4A37-97C9-A7E8592211E9}"/>
              </a:ext>
            </a:extLst>
          </p:cNvPr>
          <p:cNvCxnSpPr/>
          <p:nvPr/>
        </p:nvCxnSpPr>
        <p:spPr>
          <a:xfrm>
            <a:off x="847141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 descr="elemento decorativo">
            <a:extLst>
              <a:ext uri="{FF2B5EF4-FFF2-40B4-BE49-F238E27FC236}">
                <a16:creationId xmlns:a16="http://schemas.microsoft.com/office/drawing/2014/main" xmlns="" id="{E0A5E395-38A3-4ED8-A1C1-7892BF5B1BE1}"/>
              </a:ext>
            </a:extLst>
          </p:cNvPr>
          <p:cNvCxnSpPr/>
          <p:nvPr/>
        </p:nvCxnSpPr>
        <p:spPr>
          <a:xfrm>
            <a:off x="10204351" y="6366216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ipse 4" descr="elemento decorativo">
            <a:extLst>
              <a:ext uri="{FF2B5EF4-FFF2-40B4-BE49-F238E27FC236}">
                <a16:creationId xmlns:a16="http://schemas.microsoft.com/office/drawing/2014/main" xmlns="" id="{FE3B97CC-2A6D-4550-83BF-6DBCDB836162}"/>
              </a:ext>
            </a:extLst>
          </p:cNvPr>
          <p:cNvSpPr/>
          <p:nvPr/>
        </p:nvSpPr>
        <p:spPr>
          <a:xfrm>
            <a:off x="1728846" y="5864139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grpSp>
        <p:nvGrpSpPr>
          <p:cNvPr id="136" name="Grupo 135">
            <a:extLst>
              <a:ext uri="{FF2B5EF4-FFF2-40B4-BE49-F238E27FC236}">
                <a16:creationId xmlns:a16="http://schemas.microsoft.com/office/drawing/2014/main" xmlns="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293295" y="151272"/>
            <a:ext cx="3731314" cy="1069043"/>
            <a:chOff x="5016000" y="914547"/>
            <a:chExt cx="2160000" cy="637333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912543CF-3BD4-40B0-BB18-006DCC4331CA}"/>
                </a:ext>
              </a:extLst>
            </p:cNvPr>
            <p:cNvSpPr/>
            <p:nvPr/>
          </p:nvSpPr>
          <p:spPr>
            <a:xfrm>
              <a:off x="5016000" y="914547"/>
              <a:ext cx="2160000" cy="635354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PROPUESTA PLAN REGIONAL DE LUCHA CONTRA LA CORRUPCIÓN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xmlns="" id="{8B9E0DDC-7979-4C1E-B741-9FACE317EF1B}"/>
                </a:ext>
              </a:extLst>
            </p:cNvPr>
            <p:cNvSpPr/>
            <p:nvPr/>
          </p:nvSpPr>
          <p:spPr>
            <a:xfrm>
              <a:off x="5016000" y="1443880"/>
              <a:ext cx="2160000" cy="108000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7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Elipse 94">
            <a:extLst>
              <a:ext uri="{FF2B5EF4-FFF2-40B4-BE49-F238E27FC236}">
                <a16:creationId xmlns:a16="http://schemas.microsoft.com/office/drawing/2014/main" xmlns="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840615" y="1889785"/>
            <a:ext cx="85667" cy="79692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cxnSp>
        <p:nvCxnSpPr>
          <p:cNvPr id="104" name="Conector recto 103" descr="elemento decorativo">
            <a:extLst>
              <a:ext uri="{FF2B5EF4-FFF2-40B4-BE49-F238E27FC236}">
                <a16:creationId xmlns:a16="http://schemas.microsoft.com/office/drawing/2014/main" xmlns="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7148730" y="1703022"/>
            <a:ext cx="340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upo 58">
            <a:extLst>
              <a:ext uri="{FF2B5EF4-FFF2-40B4-BE49-F238E27FC236}">
                <a16:creationId xmlns:a16="http://schemas.microsoft.com/office/drawing/2014/main" xmlns="" id="{A936CA9F-E020-4CD7-A334-0CC5EA1C1C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14645" y="2374605"/>
            <a:ext cx="1733951" cy="937837"/>
            <a:chOff x="4544127" y="4051495"/>
            <a:chExt cx="1388313" cy="498158"/>
          </a:xfrm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xmlns="" id="{E050A4EF-0326-4620-9E71-F0DE2ED1DF3E}"/>
                </a:ext>
              </a:extLst>
            </p:cNvPr>
            <p:cNvSpPr/>
            <p:nvPr/>
          </p:nvSpPr>
          <p:spPr>
            <a:xfrm>
              <a:off x="4544127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Formación y capacitación en control Interno</a:t>
              </a: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xmlns="" id="{450DD984-F2C1-4927-8E2A-F6F532E9D898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xmlns="" id="{BFE828D2-9606-416A-BC26-48830AC8DA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604600" y="2360606"/>
            <a:ext cx="2114435" cy="861152"/>
            <a:chOff x="4544128" y="4051495"/>
            <a:chExt cx="1388312" cy="498158"/>
          </a:xfrm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xmlns="" id="{07820E8C-3905-4B5D-AA80-300FAE44C0F6}"/>
                </a:ext>
              </a:extLst>
            </p:cNvPr>
            <p:cNvSpPr/>
            <p:nvPr/>
          </p:nvSpPr>
          <p:spPr>
            <a:xfrm>
              <a:off x="454412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Cooperación con Organismos internacionales</a:t>
              </a: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xmlns="" id="{C876D2E5-4DC8-4C9B-89EB-597053AD7C05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xmlns="" id="{54D9B002-759F-497A-AAC1-6AEC739B39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301048" y="2336032"/>
            <a:ext cx="1375702" cy="773088"/>
            <a:chOff x="4544129" y="4128407"/>
            <a:chExt cx="1388311" cy="421246"/>
          </a:xfrm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xmlns="" id="{516EB2E9-C7A8-46BE-B3CA-347ACC920C9B}"/>
                </a:ext>
              </a:extLst>
            </p:cNvPr>
            <p:cNvSpPr/>
            <p:nvPr/>
          </p:nvSpPr>
          <p:spPr>
            <a:xfrm>
              <a:off x="4544129" y="4128407"/>
              <a:ext cx="1368000" cy="40224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Base de datos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849B4E3E-9B7A-4C5B-A0E5-E3626BA3EF9C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xmlns="" id="{50B73341-A138-4FA9-BF04-691085C4AC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026691" y="2381718"/>
            <a:ext cx="1759696" cy="591952"/>
            <a:chOff x="4544128" y="4051495"/>
            <a:chExt cx="1388312" cy="498158"/>
          </a:xfrm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xmlns="" id="{5B52B925-093E-4BC4-BB80-38D13EC67E4F}"/>
                </a:ext>
              </a:extLst>
            </p:cNvPr>
            <p:cNvSpPr/>
            <p:nvPr/>
          </p:nvSpPr>
          <p:spPr>
            <a:xfrm>
              <a:off x="454412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Investigación</a:t>
              </a:r>
              <a:endPara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xmlns="" id="{72F0674E-3111-4FC5-B0B6-81F6F977ADF1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xmlns="" id="{DB29C0AD-7A51-422E-BCD5-240B0A3A837F}"/>
              </a:ext>
            </a:extLst>
          </p:cNvPr>
          <p:cNvCxnSpPr>
            <a:cxnSpLocks/>
          </p:cNvCxnSpPr>
          <p:nvPr/>
        </p:nvCxnSpPr>
        <p:spPr>
          <a:xfrm>
            <a:off x="1854698" y="1629036"/>
            <a:ext cx="9051841" cy="232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xmlns="" id="{7A4142A2-F1A4-4C7B-A843-54598F71E1C1}"/>
              </a:ext>
            </a:extLst>
          </p:cNvPr>
          <p:cNvCxnSpPr>
            <a:cxnSpLocks/>
          </p:cNvCxnSpPr>
          <p:nvPr/>
        </p:nvCxnSpPr>
        <p:spPr>
          <a:xfrm>
            <a:off x="1868937" y="1631356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Conector recto de flecha 50">
            <a:extLst>
              <a:ext uri="{FF2B5EF4-FFF2-40B4-BE49-F238E27FC236}">
                <a16:creationId xmlns:a16="http://schemas.microsoft.com/office/drawing/2014/main" xmlns="" id="{3F0A7B93-3FFD-489E-BFEB-038DF04061B8}"/>
              </a:ext>
            </a:extLst>
          </p:cNvPr>
          <p:cNvCxnSpPr/>
          <p:nvPr/>
        </p:nvCxnSpPr>
        <p:spPr>
          <a:xfrm>
            <a:off x="4605622" y="1631356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xmlns="" id="{FA868FF6-E2E9-4666-9145-5FA9DCE24944}"/>
              </a:ext>
            </a:extLst>
          </p:cNvPr>
          <p:cNvCxnSpPr/>
          <p:nvPr/>
        </p:nvCxnSpPr>
        <p:spPr>
          <a:xfrm>
            <a:off x="7961275" y="1631356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xmlns="" id="{8BEE6CEC-4209-4375-BAF2-13DB8E0C0131}"/>
              </a:ext>
            </a:extLst>
          </p:cNvPr>
          <p:cNvCxnSpPr/>
          <p:nvPr/>
        </p:nvCxnSpPr>
        <p:spPr>
          <a:xfrm>
            <a:off x="10906539" y="1644608"/>
            <a:ext cx="0" cy="6497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xmlns="" id="{5062DE58-E1E6-422D-93A7-61BB89B544B9}"/>
              </a:ext>
            </a:extLst>
          </p:cNvPr>
          <p:cNvSpPr txBox="1"/>
          <p:nvPr/>
        </p:nvSpPr>
        <p:spPr>
          <a:xfrm>
            <a:off x="173356" y="6380304"/>
            <a:ext cx="115163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/>
              <a:t>Mapa conceptual para definir un Plan regional de lucha contra la corrupción según la OLACEFS-CEPAT</a:t>
            </a:r>
          </a:p>
        </p:txBody>
      </p:sp>
      <p:grpSp>
        <p:nvGrpSpPr>
          <p:cNvPr id="69" name="Grupo 68">
            <a:extLst>
              <a:ext uri="{FF2B5EF4-FFF2-40B4-BE49-F238E27FC236}">
                <a16:creationId xmlns:a16="http://schemas.microsoft.com/office/drawing/2014/main" xmlns="" id="{30A3F146-B028-4B30-908F-73678A1BF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362868" y="3660178"/>
            <a:ext cx="1113106" cy="469473"/>
            <a:chOff x="4544128" y="4051495"/>
            <a:chExt cx="1388312" cy="498158"/>
          </a:xfrm>
        </p:grpSpPr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xmlns="" id="{0094F422-D8C9-4FB4-98F4-9A0FCA72594F}"/>
                </a:ext>
              </a:extLst>
            </p:cNvPr>
            <p:cNvSpPr/>
            <p:nvPr/>
          </p:nvSpPr>
          <p:spPr>
            <a:xfrm>
              <a:off x="454412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Instrumentos regionales</a:t>
              </a:r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xmlns="" id="{099B55CD-58A1-43F7-96CA-CEB271672155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xmlns="" id="{DF05C617-E7FB-46FD-B339-665E66583A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63638" y="3679559"/>
            <a:ext cx="1188717" cy="462549"/>
            <a:chOff x="4544127" y="4051493"/>
            <a:chExt cx="1388313" cy="498160"/>
          </a:xfrm>
        </p:grpSpPr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xmlns="" id="{4B4DB4EA-3E72-4736-9D7B-CA0A58F87566}"/>
                </a:ext>
              </a:extLst>
            </p:cNvPr>
            <p:cNvSpPr/>
            <p:nvPr/>
          </p:nvSpPr>
          <p:spPr>
            <a:xfrm>
              <a:off x="4544127" y="4051493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Instrumentos internacionales</a:t>
              </a:r>
            </a:p>
          </p:txBody>
        </p:sp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xmlns="" id="{4698EFEB-9A4E-4CB3-9023-428CAF483321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5" name="Conector: angular 24">
            <a:extLst>
              <a:ext uri="{FF2B5EF4-FFF2-40B4-BE49-F238E27FC236}">
                <a16:creationId xmlns:a16="http://schemas.microsoft.com/office/drawing/2014/main" xmlns="" id="{E389E513-EBD0-4E17-BA0E-1785C26C4E97}"/>
              </a:ext>
            </a:extLst>
          </p:cNvPr>
          <p:cNvCxnSpPr>
            <a:cxnSpLocks/>
          </p:cNvCxnSpPr>
          <p:nvPr/>
        </p:nvCxnSpPr>
        <p:spPr>
          <a:xfrm rot="5400000">
            <a:off x="4080728" y="3008080"/>
            <a:ext cx="425135" cy="825986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ector: angular 28">
            <a:extLst>
              <a:ext uri="{FF2B5EF4-FFF2-40B4-BE49-F238E27FC236}">
                <a16:creationId xmlns:a16="http://schemas.microsoft.com/office/drawing/2014/main" xmlns="" id="{350B23C8-A18F-49ED-825B-2999A49859AD}"/>
              </a:ext>
            </a:extLst>
          </p:cNvPr>
          <p:cNvCxnSpPr>
            <a:cxnSpLocks/>
          </p:cNvCxnSpPr>
          <p:nvPr/>
        </p:nvCxnSpPr>
        <p:spPr>
          <a:xfrm rot="16200000" flipH="1">
            <a:off x="4902754" y="3012040"/>
            <a:ext cx="434411" cy="827342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xmlns="" id="{CA7E1278-67B1-4393-A8D0-05DB0DA7A480}"/>
              </a:ext>
            </a:extLst>
          </p:cNvPr>
          <p:cNvCxnSpPr>
            <a:stCxn id="71" idx="2"/>
            <a:endCxn id="71" idx="2"/>
          </p:cNvCxnSpPr>
          <p:nvPr/>
        </p:nvCxnSpPr>
        <p:spPr>
          <a:xfrm>
            <a:off x="3927564" y="4129651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upo 59">
            <a:extLst>
              <a:ext uri="{FF2B5EF4-FFF2-40B4-BE49-F238E27FC236}">
                <a16:creationId xmlns:a16="http://schemas.microsoft.com/office/drawing/2014/main" xmlns="" id="{B444AFCE-7883-4C2D-A060-BB9DC27BC1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48548" y="3688511"/>
            <a:ext cx="2129753" cy="746037"/>
            <a:chOff x="2810779" y="3168809"/>
            <a:chExt cx="1386595" cy="465719"/>
          </a:xfrm>
        </p:grpSpPr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xmlns="" id="{0FDFE340-F8B9-4887-AE97-7236C9C6A317}"/>
                </a:ext>
              </a:extLst>
            </p:cNvPr>
            <p:cNvSpPr/>
            <p:nvPr/>
          </p:nvSpPr>
          <p:spPr>
            <a:xfrm>
              <a:off x="2810779" y="3168809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Para garantizar una Gestión Pública</a:t>
              </a: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xmlns="" id="{344DF9C1-3C68-4C99-A4B1-CB5C55B6AD30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66" name="Conector recto 65" descr="elemento decorativo">
            <a:extLst>
              <a:ext uri="{FF2B5EF4-FFF2-40B4-BE49-F238E27FC236}">
                <a16:creationId xmlns:a16="http://schemas.microsoft.com/office/drawing/2014/main" xmlns="" id="{8438702B-F2CA-47B0-9798-AED26860D5B3}"/>
              </a:ext>
            </a:extLst>
          </p:cNvPr>
          <p:cNvCxnSpPr/>
          <p:nvPr/>
        </p:nvCxnSpPr>
        <p:spPr>
          <a:xfrm>
            <a:off x="3030034" y="4647767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upo 66">
            <a:extLst>
              <a:ext uri="{FF2B5EF4-FFF2-40B4-BE49-F238E27FC236}">
                <a16:creationId xmlns:a16="http://schemas.microsoft.com/office/drawing/2014/main" xmlns="" id="{208A0E95-0CAC-4F58-8334-C9E36D17A9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1487" y="4758135"/>
            <a:ext cx="756873" cy="394952"/>
            <a:chOff x="4544128" y="4051495"/>
            <a:chExt cx="1388312" cy="498158"/>
          </a:xfrm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xmlns="" id="{78C81A0B-398F-4FDD-9D39-57E5E3EA16E8}"/>
                </a:ext>
              </a:extLst>
            </p:cNvPr>
            <p:cNvSpPr/>
            <p:nvPr/>
          </p:nvSpPr>
          <p:spPr>
            <a:xfrm>
              <a:off x="454412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Eficiente</a:t>
              </a:r>
            </a:p>
          </p:txBody>
        </p: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xmlns="" id="{B7B0F247-3537-46E3-8C66-C8972C7C249D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80" name="Conector recto de flecha 79">
            <a:extLst>
              <a:ext uri="{FF2B5EF4-FFF2-40B4-BE49-F238E27FC236}">
                <a16:creationId xmlns:a16="http://schemas.microsoft.com/office/drawing/2014/main" xmlns="" id="{291EA85A-BF3F-4606-8B0A-BE275E1F6C6F}"/>
              </a:ext>
            </a:extLst>
          </p:cNvPr>
          <p:cNvCxnSpPr>
            <a:stCxn id="76" idx="2"/>
            <a:endCxn id="76" idx="2"/>
          </p:cNvCxnSpPr>
          <p:nvPr/>
        </p:nvCxnSpPr>
        <p:spPr>
          <a:xfrm>
            <a:off x="485461" y="5153087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upo 81">
            <a:extLst>
              <a:ext uri="{FF2B5EF4-FFF2-40B4-BE49-F238E27FC236}">
                <a16:creationId xmlns:a16="http://schemas.microsoft.com/office/drawing/2014/main" xmlns="" id="{BFE72382-6D45-4C4B-8117-1648F2AC49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64244" y="4760151"/>
            <a:ext cx="756873" cy="394952"/>
            <a:chOff x="4544128" y="4051495"/>
            <a:chExt cx="1388312" cy="498158"/>
          </a:xfrm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xmlns="" id="{76808EE0-F3C3-4C44-9A20-EC1E9AFE44F9}"/>
                </a:ext>
              </a:extLst>
            </p:cNvPr>
            <p:cNvSpPr/>
            <p:nvPr/>
          </p:nvSpPr>
          <p:spPr>
            <a:xfrm>
              <a:off x="454412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Eficaz</a:t>
              </a:r>
            </a:p>
          </p:txBody>
        </p:sp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xmlns="" id="{8A5EA052-7340-45CD-8DA1-97968EA7DBB9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3" name="Grupo 92">
            <a:extLst>
              <a:ext uri="{FF2B5EF4-FFF2-40B4-BE49-F238E27FC236}">
                <a16:creationId xmlns:a16="http://schemas.microsoft.com/office/drawing/2014/main" xmlns="" id="{53DC7527-3705-41F6-A975-6EF1FE3810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854698" y="4763951"/>
            <a:ext cx="756873" cy="394952"/>
            <a:chOff x="4544128" y="4051495"/>
            <a:chExt cx="1388312" cy="498158"/>
          </a:xfrm>
        </p:grpSpPr>
        <p:sp>
          <p:nvSpPr>
            <p:cNvPr id="94" name="Rectángulo 93">
              <a:extLst>
                <a:ext uri="{FF2B5EF4-FFF2-40B4-BE49-F238E27FC236}">
                  <a16:creationId xmlns:a16="http://schemas.microsoft.com/office/drawing/2014/main" xmlns="" id="{201DE3A2-5D68-4C10-BE8D-3544B5D762DB}"/>
                </a:ext>
              </a:extLst>
            </p:cNvPr>
            <p:cNvSpPr/>
            <p:nvPr/>
          </p:nvSpPr>
          <p:spPr>
            <a:xfrm>
              <a:off x="454412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Calidad</a:t>
              </a:r>
            </a:p>
          </p:txBody>
        </p:sp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xmlns="" id="{AA114AA4-8C76-40A9-B45A-050E922AED7D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7" name="Grupo 96">
            <a:extLst>
              <a:ext uri="{FF2B5EF4-FFF2-40B4-BE49-F238E27FC236}">
                <a16:creationId xmlns:a16="http://schemas.microsoft.com/office/drawing/2014/main" xmlns="" id="{F023DCDA-BB4D-45D9-B694-A6074D413F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736624" y="4766113"/>
            <a:ext cx="1182797" cy="394952"/>
            <a:chOff x="4544128" y="4051495"/>
            <a:chExt cx="1388312" cy="498158"/>
          </a:xfrm>
        </p:grpSpPr>
        <p:sp>
          <p:nvSpPr>
            <p:cNvPr id="98" name="Rectángulo 97">
              <a:extLst>
                <a:ext uri="{FF2B5EF4-FFF2-40B4-BE49-F238E27FC236}">
                  <a16:creationId xmlns:a16="http://schemas.microsoft.com/office/drawing/2014/main" xmlns="" id="{2907F045-21E8-4B5D-A97F-15422667FD8F}"/>
                </a:ext>
              </a:extLst>
            </p:cNvPr>
            <p:cNvSpPr/>
            <p:nvPr/>
          </p:nvSpPr>
          <p:spPr>
            <a:xfrm>
              <a:off x="454412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Transparente</a:t>
              </a:r>
            </a:p>
          </p:txBody>
        </p:sp>
        <p:sp>
          <p:nvSpPr>
            <p:cNvPr id="99" name="Rectángulo 98">
              <a:extLst>
                <a:ext uri="{FF2B5EF4-FFF2-40B4-BE49-F238E27FC236}">
                  <a16:creationId xmlns:a16="http://schemas.microsoft.com/office/drawing/2014/main" xmlns="" id="{C304D62E-CAF0-479A-B0BC-6AB969BEAE53}"/>
                </a:ext>
              </a:extLst>
            </p:cNvPr>
            <p:cNvSpPr/>
            <p:nvPr/>
          </p:nvSpPr>
          <p:spPr>
            <a:xfrm>
              <a:off x="4564440" y="444165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0" name="Grupo 99">
            <a:extLst>
              <a:ext uri="{FF2B5EF4-FFF2-40B4-BE49-F238E27FC236}">
                <a16:creationId xmlns:a16="http://schemas.microsoft.com/office/drawing/2014/main" xmlns="" id="{584A1DA7-04F3-4DFD-95C7-D413A83E99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240924" y="3560682"/>
            <a:ext cx="1535643" cy="746037"/>
            <a:chOff x="2810779" y="3168809"/>
            <a:chExt cx="1386595" cy="465719"/>
          </a:xfrm>
        </p:grpSpPr>
        <p:sp>
          <p:nvSpPr>
            <p:cNvPr id="101" name="Rectángulo 100">
              <a:extLst>
                <a:ext uri="{FF2B5EF4-FFF2-40B4-BE49-F238E27FC236}">
                  <a16:creationId xmlns:a16="http://schemas.microsoft.com/office/drawing/2014/main" xmlns="" id="{71603EE6-A8B5-42BF-A1EB-235C63AFBD20}"/>
                </a:ext>
              </a:extLst>
            </p:cNvPr>
            <p:cNvSpPr/>
            <p:nvPr/>
          </p:nvSpPr>
          <p:spPr>
            <a:xfrm>
              <a:off x="2810779" y="3168809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 temas relacionados</a:t>
              </a:r>
            </a:p>
          </p:txBody>
        </p:sp>
        <p:sp>
          <p:nvSpPr>
            <p:cNvPr id="102" name="Rectángulo 101">
              <a:extLst>
                <a:ext uri="{FF2B5EF4-FFF2-40B4-BE49-F238E27FC236}">
                  <a16:creationId xmlns:a16="http://schemas.microsoft.com/office/drawing/2014/main" xmlns="" id="{B4A77576-A7ED-4C39-A110-38B50AE110A6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3" name="Grupo 102">
            <a:extLst>
              <a:ext uri="{FF2B5EF4-FFF2-40B4-BE49-F238E27FC236}">
                <a16:creationId xmlns:a16="http://schemas.microsoft.com/office/drawing/2014/main" xmlns="" id="{74FFD490-1AFA-439A-BDC6-846E330A9B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204977" y="3576881"/>
            <a:ext cx="1535643" cy="746037"/>
            <a:chOff x="2810779" y="3168809"/>
            <a:chExt cx="1386595" cy="465719"/>
          </a:xfrm>
        </p:grpSpPr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xmlns="" id="{A094F6CF-FCDD-421E-A581-BFC896024A66}"/>
                </a:ext>
              </a:extLst>
            </p:cNvPr>
            <p:cNvSpPr/>
            <p:nvPr/>
          </p:nvSpPr>
          <p:spPr>
            <a:xfrm>
              <a:off x="2810779" y="3168809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Realización de trabajos</a:t>
              </a:r>
            </a:p>
          </p:txBody>
        </p:sp>
        <p:sp>
          <p:nvSpPr>
            <p:cNvPr id="106" name="Rectángulo 105">
              <a:extLst>
                <a:ext uri="{FF2B5EF4-FFF2-40B4-BE49-F238E27FC236}">
                  <a16:creationId xmlns:a16="http://schemas.microsoft.com/office/drawing/2014/main" xmlns="" id="{20FF325D-E61E-4874-BACD-04CD7FC7EE0E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xmlns="" id="{E997371E-EB31-4848-8F77-85E08AB50F2E}"/>
              </a:ext>
            </a:extLst>
          </p:cNvPr>
          <p:cNvCxnSpPr>
            <a:cxnSpLocks/>
          </p:cNvCxnSpPr>
          <p:nvPr/>
        </p:nvCxnSpPr>
        <p:spPr>
          <a:xfrm>
            <a:off x="1894306" y="3299190"/>
            <a:ext cx="4838" cy="37606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xmlns="" id="{D6517CA5-236A-47CC-800E-3B49762E0CD6}"/>
              </a:ext>
            </a:extLst>
          </p:cNvPr>
          <p:cNvCxnSpPr>
            <a:stCxn id="45" idx="2"/>
          </p:cNvCxnSpPr>
          <p:nvPr/>
        </p:nvCxnSpPr>
        <p:spPr>
          <a:xfrm flipH="1">
            <a:off x="10916835" y="2973670"/>
            <a:ext cx="2577" cy="51355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xmlns="" id="{91629912-A6D4-4FA1-BDB0-F162A2BB9BF7}"/>
              </a:ext>
            </a:extLst>
          </p:cNvPr>
          <p:cNvCxnSpPr>
            <a:stCxn id="39" idx="2"/>
            <a:endCxn id="101" idx="0"/>
          </p:cNvCxnSpPr>
          <p:nvPr/>
        </p:nvCxnSpPr>
        <p:spPr>
          <a:xfrm flipH="1">
            <a:off x="7998449" y="3109120"/>
            <a:ext cx="514" cy="45156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08" name="Grupo 107">
            <a:extLst>
              <a:ext uri="{FF2B5EF4-FFF2-40B4-BE49-F238E27FC236}">
                <a16:creationId xmlns:a16="http://schemas.microsoft.com/office/drawing/2014/main" xmlns="" id="{58235B2E-C176-4358-B544-C2C0FB434E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036228" y="4847349"/>
            <a:ext cx="1954027" cy="1026500"/>
            <a:chOff x="2791713" y="3168809"/>
            <a:chExt cx="1405661" cy="465719"/>
          </a:xfrm>
        </p:grpSpPr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xmlns="" id="{C0D0E72A-E6E3-4B9C-926C-6501B7136C79}"/>
                </a:ext>
              </a:extLst>
            </p:cNvPr>
            <p:cNvSpPr/>
            <p:nvPr/>
          </p:nvSpPr>
          <p:spPr>
            <a:xfrm>
              <a:off x="2791713" y="3168809"/>
              <a:ext cx="1368000" cy="43076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Resultados para definir políticas organizacionales</a:t>
              </a:r>
            </a:p>
          </p:txBody>
        </p:sp>
        <p:sp>
          <p:nvSpPr>
            <p:cNvPr id="110" name="Rectángulo 109">
              <a:extLst>
                <a:ext uri="{FF2B5EF4-FFF2-40B4-BE49-F238E27FC236}">
                  <a16:creationId xmlns:a16="http://schemas.microsoft.com/office/drawing/2014/main" xmlns="" id="{AAD70E63-14EA-4165-ADE7-630E838A028F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6" name="Conector: angular 45">
            <a:extLst>
              <a:ext uri="{FF2B5EF4-FFF2-40B4-BE49-F238E27FC236}">
                <a16:creationId xmlns:a16="http://schemas.microsoft.com/office/drawing/2014/main" xmlns="" id="{0944A17F-50E4-463D-98E2-71C18B065124}"/>
              </a:ext>
            </a:extLst>
          </p:cNvPr>
          <p:cNvCxnSpPr>
            <a:stCxn id="64" idx="2"/>
            <a:endCxn id="75" idx="0"/>
          </p:cNvCxnSpPr>
          <p:nvPr/>
        </p:nvCxnSpPr>
        <p:spPr>
          <a:xfrm rot="5400000">
            <a:off x="1039253" y="3869682"/>
            <a:ext cx="323587" cy="1453318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Conector: angular 53">
            <a:extLst>
              <a:ext uri="{FF2B5EF4-FFF2-40B4-BE49-F238E27FC236}">
                <a16:creationId xmlns:a16="http://schemas.microsoft.com/office/drawing/2014/main" xmlns="" id="{F3948DC4-4433-42C8-8E60-99AE795F3B6D}"/>
              </a:ext>
            </a:extLst>
          </p:cNvPr>
          <p:cNvCxnSpPr>
            <a:stCxn id="64" idx="2"/>
            <a:endCxn id="98" idx="0"/>
          </p:cNvCxnSpPr>
          <p:nvPr/>
        </p:nvCxnSpPr>
        <p:spPr>
          <a:xfrm rot="16200000" flipH="1">
            <a:off x="2457755" y="3904497"/>
            <a:ext cx="331565" cy="1391665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xmlns="" id="{6B2C39CD-8BF1-4996-80D1-A31D227E4AA6}"/>
              </a:ext>
            </a:extLst>
          </p:cNvPr>
          <p:cNvCxnSpPr>
            <a:endCxn id="88" idx="0"/>
          </p:cNvCxnSpPr>
          <p:nvPr/>
        </p:nvCxnSpPr>
        <p:spPr>
          <a:xfrm>
            <a:off x="1337143" y="4596341"/>
            <a:ext cx="1" cy="16381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1" name="Conector recto 110">
            <a:extLst>
              <a:ext uri="{FF2B5EF4-FFF2-40B4-BE49-F238E27FC236}">
                <a16:creationId xmlns:a16="http://schemas.microsoft.com/office/drawing/2014/main" xmlns="" id="{E671402F-E722-4F4C-8974-B5DD1E19BFC0}"/>
              </a:ext>
            </a:extLst>
          </p:cNvPr>
          <p:cNvCxnSpPr>
            <a:cxnSpLocks/>
            <a:endCxn id="94" idx="0"/>
          </p:cNvCxnSpPr>
          <p:nvPr/>
        </p:nvCxnSpPr>
        <p:spPr>
          <a:xfrm>
            <a:off x="2227597" y="4596341"/>
            <a:ext cx="1" cy="16761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6" name="Conector recto de flecha 115">
            <a:extLst>
              <a:ext uri="{FF2B5EF4-FFF2-40B4-BE49-F238E27FC236}">
                <a16:creationId xmlns:a16="http://schemas.microsoft.com/office/drawing/2014/main" xmlns="" id="{BB37E5D7-2891-44D1-BF43-9E7A623DBEAA}"/>
              </a:ext>
            </a:extLst>
          </p:cNvPr>
          <p:cNvCxnSpPr>
            <a:cxnSpLocks/>
          </p:cNvCxnSpPr>
          <p:nvPr/>
        </p:nvCxnSpPr>
        <p:spPr>
          <a:xfrm>
            <a:off x="10930088" y="4322918"/>
            <a:ext cx="3969" cy="524431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0" name="Conector recto de flecha 119">
            <a:extLst>
              <a:ext uri="{FF2B5EF4-FFF2-40B4-BE49-F238E27FC236}">
                <a16:creationId xmlns:a16="http://schemas.microsoft.com/office/drawing/2014/main" xmlns="" id="{2BF03D54-1328-496D-B151-3C76A63888A4}"/>
              </a:ext>
            </a:extLst>
          </p:cNvPr>
          <p:cNvCxnSpPr>
            <a:stCxn id="19" idx="2"/>
          </p:cNvCxnSpPr>
          <p:nvPr/>
        </p:nvCxnSpPr>
        <p:spPr>
          <a:xfrm>
            <a:off x="6158952" y="1220316"/>
            <a:ext cx="0" cy="40872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F4E8FEC4-B2FE-3842-842E-5E48B3A4B8FD}"/>
              </a:ext>
            </a:extLst>
          </p:cNvPr>
          <p:cNvSpPr txBox="1"/>
          <p:nvPr/>
        </p:nvSpPr>
        <p:spPr>
          <a:xfrm>
            <a:off x="6096000" y="1261636"/>
            <a:ext cx="8002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dirty="0"/>
              <a:t>Estratégia</a:t>
            </a:r>
          </a:p>
        </p:txBody>
      </p:sp>
    </p:spTree>
    <p:extLst>
      <p:ext uri="{BB962C8B-B14F-4D97-AF65-F5344CB8AC3E}">
        <p14:creationId xmlns:p14="http://schemas.microsoft.com/office/powerpoint/2010/main" val="2705835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Violet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1_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ojo naranja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Rojo naranja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</a:themeOverride>
</file>

<file path=ppt/theme/themeOverride12.xml><?xml version="1.0" encoding="utf-8"?>
<a:themeOverride xmlns:a="http://schemas.openxmlformats.org/drawingml/2006/main">
  <a:clrScheme name="Papel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13.xml><?xml version="1.0" encoding="utf-8"?>
<a:themeOverride xmlns:a="http://schemas.openxmlformats.org/drawingml/2006/main">
  <a:clrScheme name="Amarillo">
    <a:dk1>
      <a:sysClr val="windowText" lastClr="000000"/>
    </a:dk1>
    <a:lt1>
      <a:sysClr val="window" lastClr="FFFFFF"/>
    </a:lt1>
    <a:dk2>
      <a:srgbClr val="39302A"/>
    </a:dk2>
    <a:lt2>
      <a:srgbClr val="E5DEDB"/>
    </a:lt2>
    <a:accent1>
      <a:srgbClr val="FFCA08"/>
    </a:accent1>
    <a:accent2>
      <a:srgbClr val="F8931D"/>
    </a:accent2>
    <a:accent3>
      <a:srgbClr val="CE8D3E"/>
    </a:accent3>
    <a:accent4>
      <a:srgbClr val="EC7016"/>
    </a:accent4>
    <a:accent5>
      <a:srgbClr val="E64823"/>
    </a:accent5>
    <a:accent6>
      <a:srgbClr val="9C6A6A"/>
    </a:accent6>
    <a:hlink>
      <a:srgbClr val="2998E3"/>
    </a:hlink>
    <a:folHlink>
      <a:srgbClr val="7F723D"/>
    </a:folHlink>
  </a:clrScheme>
</a:themeOverride>
</file>

<file path=ppt/theme/themeOverride14.xml><?xml version="1.0" encoding="utf-8"?>
<a:themeOverride xmlns:a="http://schemas.openxmlformats.org/drawingml/2006/main">
  <a:clrScheme name="Violeta">
    <a:dk1>
      <a:sysClr val="windowText" lastClr="000000"/>
    </a:dk1>
    <a:lt1>
      <a:sysClr val="window" lastClr="FFFFFF"/>
    </a:lt1>
    <a:dk2>
      <a:srgbClr val="373545"/>
    </a:dk2>
    <a:lt2>
      <a:srgbClr val="DCD8DC"/>
    </a:lt2>
    <a:accent1>
      <a:srgbClr val="AD84C6"/>
    </a:accent1>
    <a:accent2>
      <a:srgbClr val="8784C7"/>
    </a:accent2>
    <a:accent3>
      <a:srgbClr val="5D739A"/>
    </a:accent3>
    <a:accent4>
      <a:srgbClr val="6997AF"/>
    </a:accent4>
    <a:accent5>
      <a:srgbClr val="84ACB6"/>
    </a:accent5>
    <a:accent6>
      <a:srgbClr val="6F8183"/>
    </a:accent6>
    <a:hlink>
      <a:srgbClr val="69A020"/>
    </a:hlink>
    <a:folHlink>
      <a:srgbClr val="8C8C8C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Rojo naranja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</a:themeOverride>
</file>

<file path=ppt/theme/themeOverride17.xml><?xml version="1.0" encoding="utf-8"?>
<a:themeOverride xmlns:a="http://schemas.openxmlformats.org/drawingml/2006/main">
  <a:clrScheme name="Papel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18.xml><?xml version="1.0" encoding="utf-8"?>
<a:themeOverride xmlns:a="http://schemas.openxmlformats.org/drawingml/2006/main">
  <a:clrScheme name="Amarillo">
    <a:dk1>
      <a:sysClr val="windowText" lastClr="000000"/>
    </a:dk1>
    <a:lt1>
      <a:sysClr val="window" lastClr="FFFFFF"/>
    </a:lt1>
    <a:dk2>
      <a:srgbClr val="39302A"/>
    </a:dk2>
    <a:lt2>
      <a:srgbClr val="E5DEDB"/>
    </a:lt2>
    <a:accent1>
      <a:srgbClr val="FFCA08"/>
    </a:accent1>
    <a:accent2>
      <a:srgbClr val="F8931D"/>
    </a:accent2>
    <a:accent3>
      <a:srgbClr val="CE8D3E"/>
    </a:accent3>
    <a:accent4>
      <a:srgbClr val="EC7016"/>
    </a:accent4>
    <a:accent5>
      <a:srgbClr val="E64823"/>
    </a:accent5>
    <a:accent6>
      <a:srgbClr val="9C6A6A"/>
    </a:accent6>
    <a:hlink>
      <a:srgbClr val="2998E3"/>
    </a:hlink>
    <a:folHlink>
      <a:srgbClr val="7F723D"/>
    </a:folHlink>
  </a:clrScheme>
</a:themeOverride>
</file>

<file path=ppt/theme/themeOverride2.xml><?xml version="1.0" encoding="utf-8"?>
<a:themeOverride xmlns:a="http://schemas.openxmlformats.org/drawingml/2006/main">
  <a:clrScheme name="Papel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3.xml><?xml version="1.0" encoding="utf-8"?>
<a:themeOverride xmlns:a="http://schemas.openxmlformats.org/drawingml/2006/main">
  <a:clrScheme name="Amarillo">
    <a:dk1>
      <a:sysClr val="windowText" lastClr="000000"/>
    </a:dk1>
    <a:lt1>
      <a:sysClr val="window" lastClr="FFFFFF"/>
    </a:lt1>
    <a:dk2>
      <a:srgbClr val="39302A"/>
    </a:dk2>
    <a:lt2>
      <a:srgbClr val="E5DEDB"/>
    </a:lt2>
    <a:accent1>
      <a:srgbClr val="FFCA08"/>
    </a:accent1>
    <a:accent2>
      <a:srgbClr val="F8931D"/>
    </a:accent2>
    <a:accent3>
      <a:srgbClr val="CE8D3E"/>
    </a:accent3>
    <a:accent4>
      <a:srgbClr val="EC7016"/>
    </a:accent4>
    <a:accent5>
      <a:srgbClr val="E64823"/>
    </a:accent5>
    <a:accent6>
      <a:srgbClr val="9C6A6A"/>
    </a:accent6>
    <a:hlink>
      <a:srgbClr val="2998E3"/>
    </a:hlink>
    <a:folHlink>
      <a:srgbClr val="7F723D"/>
    </a:folHlink>
  </a:clrScheme>
</a:themeOverride>
</file>

<file path=ppt/theme/themeOverride4.xml><?xml version="1.0" encoding="utf-8"?>
<a:themeOverride xmlns:a="http://schemas.openxmlformats.org/drawingml/2006/main">
  <a:clrScheme name="Violeta">
    <a:dk1>
      <a:sysClr val="windowText" lastClr="000000"/>
    </a:dk1>
    <a:lt1>
      <a:sysClr val="window" lastClr="FFFFFF"/>
    </a:lt1>
    <a:dk2>
      <a:srgbClr val="373545"/>
    </a:dk2>
    <a:lt2>
      <a:srgbClr val="DCD8DC"/>
    </a:lt2>
    <a:accent1>
      <a:srgbClr val="AD84C6"/>
    </a:accent1>
    <a:accent2>
      <a:srgbClr val="8784C7"/>
    </a:accent2>
    <a:accent3>
      <a:srgbClr val="5D739A"/>
    </a:accent3>
    <a:accent4>
      <a:srgbClr val="6997AF"/>
    </a:accent4>
    <a:accent5>
      <a:srgbClr val="84ACB6"/>
    </a:accent5>
    <a:accent6>
      <a:srgbClr val="6F8183"/>
    </a:accent6>
    <a:hlink>
      <a:srgbClr val="69A020"/>
    </a:hlink>
    <a:folHlink>
      <a:srgbClr val="8C8C8C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Rojo naranja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</a:themeOverride>
</file>

<file path=ppt/theme/themeOverride7.xml><?xml version="1.0" encoding="utf-8"?>
<a:themeOverride xmlns:a="http://schemas.openxmlformats.org/drawingml/2006/main">
  <a:clrScheme name="Papel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8.xml><?xml version="1.0" encoding="utf-8"?>
<a:themeOverride xmlns:a="http://schemas.openxmlformats.org/drawingml/2006/main">
  <a:clrScheme name="Amarillo">
    <a:dk1>
      <a:sysClr val="windowText" lastClr="000000"/>
    </a:dk1>
    <a:lt1>
      <a:sysClr val="window" lastClr="FFFFFF"/>
    </a:lt1>
    <a:dk2>
      <a:srgbClr val="39302A"/>
    </a:dk2>
    <a:lt2>
      <a:srgbClr val="E5DEDB"/>
    </a:lt2>
    <a:accent1>
      <a:srgbClr val="FFCA08"/>
    </a:accent1>
    <a:accent2>
      <a:srgbClr val="F8931D"/>
    </a:accent2>
    <a:accent3>
      <a:srgbClr val="CE8D3E"/>
    </a:accent3>
    <a:accent4>
      <a:srgbClr val="EC7016"/>
    </a:accent4>
    <a:accent5>
      <a:srgbClr val="E64823"/>
    </a:accent5>
    <a:accent6>
      <a:srgbClr val="9C6A6A"/>
    </a:accent6>
    <a:hlink>
      <a:srgbClr val="2998E3"/>
    </a:hlink>
    <a:folHlink>
      <a:srgbClr val="7F723D"/>
    </a:folHlink>
  </a:clrScheme>
</a:themeOverride>
</file>

<file path=ppt/theme/themeOverride9.xml><?xml version="1.0" encoding="utf-8"?>
<a:themeOverride xmlns:a="http://schemas.openxmlformats.org/drawingml/2006/main">
  <a:clrScheme name="Violeta">
    <a:dk1>
      <a:sysClr val="windowText" lastClr="000000"/>
    </a:dk1>
    <a:lt1>
      <a:sysClr val="window" lastClr="FFFFFF"/>
    </a:lt1>
    <a:dk2>
      <a:srgbClr val="373545"/>
    </a:dk2>
    <a:lt2>
      <a:srgbClr val="DCD8DC"/>
    </a:lt2>
    <a:accent1>
      <a:srgbClr val="AD84C6"/>
    </a:accent1>
    <a:accent2>
      <a:srgbClr val="8784C7"/>
    </a:accent2>
    <a:accent3>
      <a:srgbClr val="5D739A"/>
    </a:accent3>
    <a:accent4>
      <a:srgbClr val="6997AF"/>
    </a:accent4>
    <a:accent5>
      <a:srgbClr val="84ACB6"/>
    </a:accent5>
    <a:accent6>
      <a:srgbClr val="6F8183"/>
    </a:accent6>
    <a:hlink>
      <a:srgbClr val="69A020"/>
    </a:hlink>
    <a:folHlink>
      <a:srgbClr val="8C8C8C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0" ma:contentTypeDescription="Create a new document." ma:contentTypeScope="" ma:versionID="e39e7e9e36de66d473ce04bb4ab2dbb8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dc5994665da46609c24125788630d8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E72A78-A220-4105-9D96-D17E6B611B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629D47E-B95A-4B0E-A9AB-A63E4C038A2C}">
  <ds:schemaRefs>
    <ds:schemaRef ds:uri="http://purl.org/dc/elements/1.1/"/>
    <ds:schemaRef ds:uri="http://schemas.openxmlformats.org/package/2006/metadata/core-properties"/>
    <ds:schemaRef ds:uri="16c05727-aa75-4e4a-9b5f-8a80a1165891"/>
    <ds:schemaRef ds:uri="http://purl.org/dc/terms/"/>
    <ds:schemaRef ds:uri="http://schemas.microsoft.com/office/2006/documentManagement/types"/>
    <ds:schemaRef ds:uri="http://schemas.microsoft.com/office/infopath/2007/PartnerControls"/>
    <ds:schemaRef ds:uri="71af3243-3dd4-4a8d-8c0d-dd76da1f02a5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83DCE94-57BA-4A16-A523-31294EE4F1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1341</Words>
  <Application>Microsoft Office PowerPoint</Application>
  <PresentationFormat>Panorámica</PresentationFormat>
  <Paragraphs>262</Paragraphs>
  <Slides>21</Slides>
  <Notes>21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1_Office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2020-05-01T16:34:48Z</dcterms:created>
  <dcterms:modified xsi:type="dcterms:W3CDTF">2020-05-27T17:39:39Z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